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63"/>
  </p:notesMasterIdLst>
  <p:handoutMasterIdLst>
    <p:handoutMasterId r:id="rId64"/>
  </p:handoutMasterIdLst>
  <p:sldIdLst>
    <p:sldId id="257" r:id="rId2"/>
    <p:sldId id="258" r:id="rId3"/>
    <p:sldId id="259" r:id="rId4"/>
    <p:sldId id="260" r:id="rId5"/>
    <p:sldId id="261" r:id="rId6"/>
    <p:sldId id="2145706588" r:id="rId7"/>
    <p:sldId id="1586" r:id="rId8"/>
    <p:sldId id="2145706572" r:id="rId9"/>
    <p:sldId id="2145706623" r:id="rId10"/>
    <p:sldId id="2145706701" r:id="rId11"/>
    <p:sldId id="2145706666" r:id="rId12"/>
    <p:sldId id="2145706625" r:id="rId13"/>
    <p:sldId id="2145706626" r:id="rId14"/>
    <p:sldId id="1593" r:id="rId15"/>
    <p:sldId id="2145706628" r:id="rId16"/>
    <p:sldId id="2145706629" r:id="rId17"/>
    <p:sldId id="2145706667" r:id="rId18"/>
    <p:sldId id="2145706669" r:id="rId19"/>
    <p:sldId id="2145706671" r:id="rId20"/>
    <p:sldId id="2145706673" r:id="rId21"/>
    <p:sldId id="2145706670" r:id="rId22"/>
    <p:sldId id="2145706635" r:id="rId23"/>
    <p:sldId id="2145706674" r:id="rId24"/>
    <p:sldId id="2145706672" r:id="rId25"/>
    <p:sldId id="2145706678" r:id="rId26"/>
    <p:sldId id="2145706710" r:id="rId27"/>
    <p:sldId id="280" r:id="rId28"/>
    <p:sldId id="2145706711" r:id="rId29"/>
    <p:sldId id="2145706712" r:id="rId30"/>
    <p:sldId id="2145706682" r:id="rId31"/>
    <p:sldId id="2145706713" r:id="rId32"/>
    <p:sldId id="285" r:id="rId33"/>
    <p:sldId id="288" r:id="rId34"/>
    <p:sldId id="1609" r:id="rId35"/>
    <p:sldId id="1610" r:id="rId36"/>
    <p:sldId id="2145706650" r:id="rId37"/>
    <p:sldId id="286" r:id="rId38"/>
    <p:sldId id="2145706675" r:id="rId39"/>
    <p:sldId id="2145706687" r:id="rId40"/>
    <p:sldId id="2145706688" r:id="rId41"/>
    <p:sldId id="2145706689" r:id="rId42"/>
    <p:sldId id="2145706690" r:id="rId43"/>
    <p:sldId id="2145706691" r:id="rId44"/>
    <p:sldId id="2145706692" r:id="rId45"/>
    <p:sldId id="2145706693" r:id="rId46"/>
    <p:sldId id="2145706694" r:id="rId47"/>
    <p:sldId id="2145706695" r:id="rId48"/>
    <p:sldId id="2145706698" r:id="rId49"/>
    <p:sldId id="2145706699" r:id="rId50"/>
    <p:sldId id="2145706714" r:id="rId51"/>
    <p:sldId id="2145706702" r:id="rId52"/>
    <p:sldId id="2145706703" r:id="rId53"/>
    <p:sldId id="2145706705" r:id="rId54"/>
    <p:sldId id="2145706704" r:id="rId55"/>
    <p:sldId id="2145706706" r:id="rId56"/>
    <p:sldId id="2145706707" r:id="rId57"/>
    <p:sldId id="2145706708" r:id="rId58"/>
    <p:sldId id="2145706709" r:id="rId59"/>
    <p:sldId id="2145706656" r:id="rId60"/>
    <p:sldId id="2145706655" r:id="rId61"/>
    <p:sldId id="2145706700" r:id="rId6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48A"/>
    <a:srgbClr val="207238"/>
    <a:srgbClr val="F3F3F3"/>
    <a:srgbClr val="003657"/>
    <a:srgbClr val="F06F6A"/>
    <a:srgbClr val="67ACD6"/>
    <a:srgbClr val="FFFFFF"/>
    <a:srgbClr val="043855"/>
    <a:srgbClr val="082943"/>
    <a:srgbClr val="0928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7"/>
    <p:restoredTop sz="93673"/>
  </p:normalViewPr>
  <p:slideViewPr>
    <p:cSldViewPr snapToGrid="0" snapToObjects="1">
      <p:cViewPr varScale="1">
        <p:scale>
          <a:sx n="160" d="100"/>
          <a:sy n="160" d="100"/>
        </p:scale>
        <p:origin x="1032" y="32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A52A0-02B3-49C1-BA6D-AE9B9992F60C}"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F634E3EC-D346-49E4-A51B-BA61948ECE71}">
      <dgm:prSet/>
      <dgm:spPr/>
      <dgm:t>
        <a:bodyPr/>
        <a:lstStyle/>
        <a:p>
          <a:pPr>
            <a:defRPr b="1"/>
          </a:pPr>
          <a:r>
            <a:rPr lang="en-US" b="0" i="0" dirty="0"/>
            <a:t>Two-way, interactive, real-time audio/visual for telehealth visits</a:t>
          </a:r>
          <a:endParaRPr lang="en-US" dirty="0"/>
        </a:p>
      </dgm:t>
    </dgm:pt>
    <dgm:pt modelId="{5E0C649D-1E9B-430B-9E9C-DE153014C268}" type="parTrans" cxnId="{8FA6A58A-4D81-4347-870E-04DBF19B1373}">
      <dgm:prSet/>
      <dgm:spPr/>
      <dgm:t>
        <a:bodyPr/>
        <a:lstStyle/>
        <a:p>
          <a:endParaRPr lang="en-US"/>
        </a:p>
      </dgm:t>
    </dgm:pt>
    <dgm:pt modelId="{5D93F498-E9FE-4448-913C-AC3A32198347}" type="sibTrans" cxnId="{8FA6A58A-4D81-4347-870E-04DBF19B1373}">
      <dgm:prSet/>
      <dgm:spPr/>
      <dgm:t>
        <a:bodyPr/>
        <a:lstStyle/>
        <a:p>
          <a:endParaRPr lang="en-US"/>
        </a:p>
      </dgm:t>
    </dgm:pt>
    <dgm:pt modelId="{C640F35D-80D5-4842-8CDF-4F9D672D60CC}">
      <dgm:prSet/>
      <dgm:spPr/>
      <dgm:t>
        <a:bodyPr/>
        <a:lstStyle/>
        <a:p>
          <a:pPr>
            <a:defRPr b="1"/>
          </a:pPr>
          <a:r>
            <a:rPr lang="en-US" b="0" i="0" dirty="0"/>
            <a:t>Audio only</a:t>
          </a:r>
          <a:endParaRPr lang="en-US" dirty="0"/>
        </a:p>
      </dgm:t>
    </dgm:pt>
    <dgm:pt modelId="{BA6B0E18-965B-42A4-BB7E-E39458F12742}" type="parTrans" cxnId="{F2459D4B-8E15-4AD7-B418-7A594C1945E0}">
      <dgm:prSet/>
      <dgm:spPr/>
      <dgm:t>
        <a:bodyPr/>
        <a:lstStyle/>
        <a:p>
          <a:endParaRPr lang="en-US"/>
        </a:p>
      </dgm:t>
    </dgm:pt>
    <dgm:pt modelId="{8B4F10A9-FCA3-4EF6-8F04-971EC28F097C}" type="sibTrans" cxnId="{F2459D4B-8E15-4AD7-B418-7A594C1945E0}">
      <dgm:prSet/>
      <dgm:spPr/>
      <dgm:t>
        <a:bodyPr/>
        <a:lstStyle/>
        <a:p>
          <a:endParaRPr lang="en-US"/>
        </a:p>
      </dgm:t>
    </dgm:pt>
    <dgm:pt modelId="{B6A3E9E1-F930-4567-B764-ED131568FD66}">
      <dgm:prSet/>
      <dgm:spPr/>
      <dgm:t>
        <a:bodyPr/>
        <a:lstStyle/>
        <a:p>
          <a:r>
            <a:rPr lang="en-US" b="0" i="0" dirty="0"/>
            <a:t>Two-way, real time audio technology</a:t>
          </a:r>
          <a:endParaRPr lang="en-US" dirty="0"/>
        </a:p>
      </dgm:t>
    </dgm:pt>
    <dgm:pt modelId="{CBC7106C-E05A-49C6-835D-1B78B1934753}" type="parTrans" cxnId="{0B4A06FA-67E3-4474-A322-C52E1874A567}">
      <dgm:prSet/>
      <dgm:spPr/>
      <dgm:t>
        <a:bodyPr/>
        <a:lstStyle/>
        <a:p>
          <a:endParaRPr lang="en-US"/>
        </a:p>
      </dgm:t>
    </dgm:pt>
    <dgm:pt modelId="{9634B713-F2D0-42ED-9EBB-758A0AD9D1CA}" type="sibTrans" cxnId="{0B4A06FA-67E3-4474-A322-C52E1874A567}">
      <dgm:prSet/>
      <dgm:spPr/>
      <dgm:t>
        <a:bodyPr/>
        <a:lstStyle/>
        <a:p>
          <a:endParaRPr lang="en-US"/>
        </a:p>
      </dgm:t>
    </dgm:pt>
    <dgm:pt modelId="{AC6CDAD3-122F-4F46-AE89-26A6ADAA1155}">
      <dgm:prSet/>
      <dgm:spPr/>
      <dgm:t>
        <a:bodyPr/>
        <a:lstStyle/>
        <a:p>
          <a:r>
            <a:rPr lang="en-US" b="0" i="0" dirty="0"/>
            <a:t>AND patient is not capable of or cannot use audio/visual technology (Must use Modifier -93) </a:t>
          </a:r>
          <a:r>
            <a:rPr lang="en-US" b="0" i="0" u="sng" dirty="0"/>
            <a:t>plus </a:t>
          </a:r>
          <a:r>
            <a:rPr lang="en-US" b="0" i="0" dirty="0"/>
            <a:t>the provider has 2-way interactive A/V</a:t>
          </a:r>
          <a:endParaRPr lang="en-US" dirty="0"/>
        </a:p>
      </dgm:t>
    </dgm:pt>
    <dgm:pt modelId="{6B4AD313-9126-48F4-B9C6-810BB09B1A95}" type="parTrans" cxnId="{A6EE83D8-F5EC-44F2-876F-3C7E456B2AF4}">
      <dgm:prSet/>
      <dgm:spPr/>
      <dgm:t>
        <a:bodyPr/>
        <a:lstStyle/>
        <a:p>
          <a:endParaRPr lang="en-US"/>
        </a:p>
      </dgm:t>
    </dgm:pt>
    <dgm:pt modelId="{3E725443-0584-4435-ADB4-4EF3E9919639}" type="sibTrans" cxnId="{A6EE83D8-F5EC-44F2-876F-3C7E456B2AF4}">
      <dgm:prSet/>
      <dgm:spPr/>
      <dgm:t>
        <a:bodyPr/>
        <a:lstStyle/>
        <a:p>
          <a:endParaRPr lang="en-US"/>
        </a:p>
      </dgm:t>
    </dgm:pt>
    <dgm:pt modelId="{99BC60AC-07E9-4D77-B8E5-115C8D42EF43}">
      <dgm:prSet/>
      <dgm:spPr/>
      <dgm:t>
        <a:bodyPr/>
        <a:lstStyle/>
        <a:p>
          <a:r>
            <a:rPr lang="en-US" b="0" i="0" dirty="0"/>
            <a:t>OR this is Mental Health or Substance Abuse Disorder</a:t>
          </a:r>
          <a:endParaRPr lang="en-US" dirty="0"/>
        </a:p>
      </dgm:t>
    </dgm:pt>
    <dgm:pt modelId="{7BD249D8-1241-42F6-B3AC-8659514B5785}" type="parTrans" cxnId="{C91A2CE3-3E9B-477C-9F4B-0A34A851BE16}">
      <dgm:prSet/>
      <dgm:spPr/>
      <dgm:t>
        <a:bodyPr/>
        <a:lstStyle/>
        <a:p>
          <a:endParaRPr lang="en-US"/>
        </a:p>
      </dgm:t>
    </dgm:pt>
    <dgm:pt modelId="{AC93E4DE-A65C-4486-B6C2-9499FB2ABF91}" type="sibTrans" cxnId="{C91A2CE3-3E9B-477C-9F4B-0A34A851BE16}">
      <dgm:prSet/>
      <dgm:spPr/>
      <dgm:t>
        <a:bodyPr/>
        <a:lstStyle/>
        <a:p>
          <a:endParaRPr lang="en-US"/>
        </a:p>
      </dgm:t>
    </dgm:pt>
    <dgm:pt modelId="{3C78145A-AD4D-4114-A681-3F2F0880EDEC}">
      <dgm:prSet/>
      <dgm:spPr/>
      <dgm:t>
        <a:bodyPr/>
        <a:lstStyle/>
        <a:p>
          <a:r>
            <a:rPr lang="en-US" b="0" i="0" dirty="0"/>
            <a:t>OR some ESRD services</a:t>
          </a:r>
          <a:endParaRPr lang="en-US" dirty="0"/>
        </a:p>
      </dgm:t>
    </dgm:pt>
    <dgm:pt modelId="{F2495BF4-2B70-4E26-A102-DA3505E50BCE}" type="parTrans" cxnId="{6C241CEF-E1E3-49C5-9CFF-68EB425AB18C}">
      <dgm:prSet/>
      <dgm:spPr/>
      <dgm:t>
        <a:bodyPr/>
        <a:lstStyle/>
        <a:p>
          <a:endParaRPr lang="en-US"/>
        </a:p>
      </dgm:t>
    </dgm:pt>
    <dgm:pt modelId="{5A13DD1B-F605-4192-ABE5-25E879BD4DEC}" type="sibTrans" cxnId="{6C241CEF-E1E3-49C5-9CFF-68EB425AB18C}">
      <dgm:prSet/>
      <dgm:spPr/>
      <dgm:t>
        <a:bodyPr/>
        <a:lstStyle/>
        <a:p>
          <a:endParaRPr lang="en-US"/>
        </a:p>
      </dgm:t>
    </dgm:pt>
    <dgm:pt modelId="{38C01E94-86F3-42B7-8BE0-06D7C11039E4}">
      <dgm:prSet/>
      <dgm:spPr/>
      <dgm:t>
        <a:bodyPr/>
        <a:lstStyle/>
        <a:p>
          <a:r>
            <a:rPr lang="en-US" b="0" i="0" dirty="0"/>
            <a:t>99441-99443 deleted</a:t>
          </a:r>
          <a:endParaRPr lang="en-US" dirty="0"/>
        </a:p>
      </dgm:t>
    </dgm:pt>
    <dgm:pt modelId="{AB9B5925-50CF-4D23-A3A4-171D4732FBF9}" type="parTrans" cxnId="{1D7A2CEB-DC07-4195-A795-859A6CC4877C}">
      <dgm:prSet/>
      <dgm:spPr/>
      <dgm:t>
        <a:bodyPr/>
        <a:lstStyle/>
        <a:p>
          <a:endParaRPr lang="en-US"/>
        </a:p>
      </dgm:t>
    </dgm:pt>
    <dgm:pt modelId="{EB514D5C-0CC4-4B5B-BF79-D04B1AFAC5C9}" type="sibTrans" cxnId="{1D7A2CEB-DC07-4195-A795-859A6CC4877C}">
      <dgm:prSet/>
      <dgm:spPr/>
      <dgm:t>
        <a:bodyPr/>
        <a:lstStyle/>
        <a:p>
          <a:endParaRPr lang="en-US"/>
        </a:p>
      </dgm:t>
    </dgm:pt>
    <dgm:pt modelId="{798F48BD-FFF7-4C2E-A78F-562F1644BE66}" type="pres">
      <dgm:prSet presAssocID="{DF0A52A0-02B3-49C1-BA6D-AE9B9992F60C}" presName="root" presStyleCnt="0">
        <dgm:presLayoutVars>
          <dgm:dir/>
          <dgm:resizeHandles val="exact"/>
        </dgm:presLayoutVars>
      </dgm:prSet>
      <dgm:spPr/>
    </dgm:pt>
    <dgm:pt modelId="{0B7E97BE-ECCE-448F-B5DF-AA32005397D1}" type="pres">
      <dgm:prSet presAssocID="{F634E3EC-D346-49E4-A51B-BA61948ECE71}" presName="compNode" presStyleCnt="0"/>
      <dgm:spPr/>
    </dgm:pt>
    <dgm:pt modelId="{76EA9950-CD8E-4085-8856-47C2FCE802D6}" type="pres">
      <dgm:prSet presAssocID="{F634E3EC-D346-49E4-A51B-BA61948ECE7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ext>
      </dgm:extLst>
    </dgm:pt>
    <dgm:pt modelId="{35A100FE-1310-4F71-885A-6E6B65A9211E}" type="pres">
      <dgm:prSet presAssocID="{F634E3EC-D346-49E4-A51B-BA61948ECE71}" presName="iconSpace" presStyleCnt="0"/>
      <dgm:spPr/>
    </dgm:pt>
    <dgm:pt modelId="{69769780-04FA-44CE-BC56-BFF18B2A1EF7}" type="pres">
      <dgm:prSet presAssocID="{F634E3EC-D346-49E4-A51B-BA61948ECE71}" presName="parTx" presStyleLbl="revTx" presStyleIdx="0" presStyleCnt="4">
        <dgm:presLayoutVars>
          <dgm:chMax val="0"/>
          <dgm:chPref val="0"/>
        </dgm:presLayoutVars>
      </dgm:prSet>
      <dgm:spPr/>
    </dgm:pt>
    <dgm:pt modelId="{319C7F01-1009-46CF-8D48-CA8C88786037}" type="pres">
      <dgm:prSet presAssocID="{F634E3EC-D346-49E4-A51B-BA61948ECE71}" presName="txSpace" presStyleCnt="0"/>
      <dgm:spPr/>
    </dgm:pt>
    <dgm:pt modelId="{061EC086-0584-431D-A036-6D9D0D3B179B}" type="pres">
      <dgm:prSet presAssocID="{F634E3EC-D346-49E4-A51B-BA61948ECE71}" presName="desTx" presStyleLbl="revTx" presStyleIdx="1" presStyleCnt="4">
        <dgm:presLayoutVars/>
      </dgm:prSet>
      <dgm:spPr/>
    </dgm:pt>
    <dgm:pt modelId="{52183773-69FD-485B-B99F-51BA21A7C861}" type="pres">
      <dgm:prSet presAssocID="{5D93F498-E9FE-4448-913C-AC3A32198347}" presName="sibTrans" presStyleCnt="0"/>
      <dgm:spPr/>
    </dgm:pt>
    <dgm:pt modelId="{97720F0B-F0C5-45DE-8489-8FD1975D576C}" type="pres">
      <dgm:prSet presAssocID="{C640F35D-80D5-4842-8CDF-4F9D672D60CC}" presName="compNode" presStyleCnt="0"/>
      <dgm:spPr/>
    </dgm:pt>
    <dgm:pt modelId="{67161958-4FD8-4D2E-8D9A-2CFD8B3FB9C5}" type="pres">
      <dgm:prSet presAssocID="{C640F35D-80D5-4842-8CDF-4F9D672D60C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cast"/>
        </a:ext>
      </dgm:extLst>
    </dgm:pt>
    <dgm:pt modelId="{7C75D8E1-1654-4544-97A1-B4011E68827C}" type="pres">
      <dgm:prSet presAssocID="{C640F35D-80D5-4842-8CDF-4F9D672D60CC}" presName="iconSpace" presStyleCnt="0"/>
      <dgm:spPr/>
    </dgm:pt>
    <dgm:pt modelId="{04CAA9D3-0E16-4193-A02B-2319EFD38F02}" type="pres">
      <dgm:prSet presAssocID="{C640F35D-80D5-4842-8CDF-4F9D672D60CC}" presName="parTx" presStyleLbl="revTx" presStyleIdx="2" presStyleCnt="4">
        <dgm:presLayoutVars>
          <dgm:chMax val="0"/>
          <dgm:chPref val="0"/>
        </dgm:presLayoutVars>
      </dgm:prSet>
      <dgm:spPr/>
    </dgm:pt>
    <dgm:pt modelId="{EBABAB26-21FC-40E2-8267-8CDE24929E4E}" type="pres">
      <dgm:prSet presAssocID="{C640F35D-80D5-4842-8CDF-4F9D672D60CC}" presName="txSpace" presStyleCnt="0"/>
      <dgm:spPr/>
    </dgm:pt>
    <dgm:pt modelId="{94B8B744-7881-4286-9485-6AC809049128}" type="pres">
      <dgm:prSet presAssocID="{C640F35D-80D5-4842-8CDF-4F9D672D60CC}" presName="desTx" presStyleLbl="revTx" presStyleIdx="3" presStyleCnt="4">
        <dgm:presLayoutVars/>
      </dgm:prSet>
      <dgm:spPr/>
    </dgm:pt>
  </dgm:ptLst>
  <dgm:cxnLst>
    <dgm:cxn modelId="{EB8E6111-9E8A-43E1-B4B5-7CFE5A0D4A0B}" type="presOf" srcId="{C640F35D-80D5-4842-8CDF-4F9D672D60CC}" destId="{04CAA9D3-0E16-4193-A02B-2319EFD38F02}" srcOrd="0" destOrd="0" presId="urn:microsoft.com/office/officeart/2018/2/layout/IconLabelDescriptionList"/>
    <dgm:cxn modelId="{FAEB6A2C-4767-4FD2-B88A-C18023450FCA}" type="presOf" srcId="{B6A3E9E1-F930-4567-B764-ED131568FD66}" destId="{94B8B744-7881-4286-9485-6AC809049128}" srcOrd="0" destOrd="0" presId="urn:microsoft.com/office/officeart/2018/2/layout/IconLabelDescriptionList"/>
    <dgm:cxn modelId="{3BB9643B-DBD3-4993-A51A-F18A32318B2F}" type="presOf" srcId="{99BC60AC-07E9-4D77-B8E5-115C8D42EF43}" destId="{94B8B744-7881-4286-9485-6AC809049128}" srcOrd="0" destOrd="2" presId="urn:microsoft.com/office/officeart/2018/2/layout/IconLabelDescriptionList"/>
    <dgm:cxn modelId="{F2459D4B-8E15-4AD7-B418-7A594C1945E0}" srcId="{DF0A52A0-02B3-49C1-BA6D-AE9B9992F60C}" destId="{C640F35D-80D5-4842-8CDF-4F9D672D60CC}" srcOrd="1" destOrd="0" parTransId="{BA6B0E18-965B-42A4-BB7E-E39458F12742}" sibTransId="{8B4F10A9-FCA3-4EF6-8F04-971EC28F097C}"/>
    <dgm:cxn modelId="{CD1B8860-0C69-47CE-AFF5-3640C5C2535B}" type="presOf" srcId="{F634E3EC-D346-49E4-A51B-BA61948ECE71}" destId="{69769780-04FA-44CE-BC56-BFF18B2A1EF7}" srcOrd="0" destOrd="0" presId="urn:microsoft.com/office/officeart/2018/2/layout/IconLabelDescriptionList"/>
    <dgm:cxn modelId="{69B2E865-E2E9-47DE-BD4F-6E5D0FE99783}" type="presOf" srcId="{38C01E94-86F3-42B7-8BE0-06D7C11039E4}" destId="{94B8B744-7881-4286-9485-6AC809049128}" srcOrd="0" destOrd="4" presId="urn:microsoft.com/office/officeart/2018/2/layout/IconLabelDescriptionList"/>
    <dgm:cxn modelId="{F8AD876F-73CB-40F0-89D7-7E4E82F5FDAC}" type="presOf" srcId="{DF0A52A0-02B3-49C1-BA6D-AE9B9992F60C}" destId="{798F48BD-FFF7-4C2E-A78F-562F1644BE66}" srcOrd="0" destOrd="0" presId="urn:microsoft.com/office/officeart/2018/2/layout/IconLabelDescriptionList"/>
    <dgm:cxn modelId="{8FA6A58A-4D81-4347-870E-04DBF19B1373}" srcId="{DF0A52A0-02B3-49C1-BA6D-AE9B9992F60C}" destId="{F634E3EC-D346-49E4-A51B-BA61948ECE71}" srcOrd="0" destOrd="0" parTransId="{5E0C649D-1E9B-430B-9E9C-DE153014C268}" sibTransId="{5D93F498-E9FE-4448-913C-AC3A32198347}"/>
    <dgm:cxn modelId="{EF55F5A1-4FF0-45E0-8CF2-2C92A4D75441}" type="presOf" srcId="{3C78145A-AD4D-4114-A681-3F2F0880EDEC}" destId="{94B8B744-7881-4286-9485-6AC809049128}" srcOrd="0" destOrd="3" presId="urn:microsoft.com/office/officeart/2018/2/layout/IconLabelDescriptionList"/>
    <dgm:cxn modelId="{A6EE83D8-F5EC-44F2-876F-3C7E456B2AF4}" srcId="{C640F35D-80D5-4842-8CDF-4F9D672D60CC}" destId="{AC6CDAD3-122F-4F46-AE89-26A6ADAA1155}" srcOrd="1" destOrd="0" parTransId="{6B4AD313-9126-48F4-B9C6-810BB09B1A95}" sibTransId="{3E725443-0584-4435-ADB4-4EF3E9919639}"/>
    <dgm:cxn modelId="{754EB0DC-8F86-4E22-9D02-99DCC9D2EC98}" type="presOf" srcId="{AC6CDAD3-122F-4F46-AE89-26A6ADAA1155}" destId="{94B8B744-7881-4286-9485-6AC809049128}" srcOrd="0" destOrd="1" presId="urn:microsoft.com/office/officeart/2018/2/layout/IconLabelDescriptionList"/>
    <dgm:cxn modelId="{C91A2CE3-3E9B-477C-9F4B-0A34A851BE16}" srcId="{C640F35D-80D5-4842-8CDF-4F9D672D60CC}" destId="{99BC60AC-07E9-4D77-B8E5-115C8D42EF43}" srcOrd="2" destOrd="0" parTransId="{7BD249D8-1241-42F6-B3AC-8659514B5785}" sibTransId="{AC93E4DE-A65C-4486-B6C2-9499FB2ABF91}"/>
    <dgm:cxn modelId="{1D7A2CEB-DC07-4195-A795-859A6CC4877C}" srcId="{C640F35D-80D5-4842-8CDF-4F9D672D60CC}" destId="{38C01E94-86F3-42B7-8BE0-06D7C11039E4}" srcOrd="4" destOrd="0" parTransId="{AB9B5925-50CF-4D23-A3A4-171D4732FBF9}" sibTransId="{EB514D5C-0CC4-4B5B-BF79-D04B1AFAC5C9}"/>
    <dgm:cxn modelId="{6C241CEF-E1E3-49C5-9CFF-68EB425AB18C}" srcId="{C640F35D-80D5-4842-8CDF-4F9D672D60CC}" destId="{3C78145A-AD4D-4114-A681-3F2F0880EDEC}" srcOrd="3" destOrd="0" parTransId="{F2495BF4-2B70-4E26-A102-DA3505E50BCE}" sibTransId="{5A13DD1B-F605-4192-ABE5-25E879BD4DEC}"/>
    <dgm:cxn modelId="{0B4A06FA-67E3-4474-A322-C52E1874A567}" srcId="{C640F35D-80D5-4842-8CDF-4F9D672D60CC}" destId="{B6A3E9E1-F930-4567-B764-ED131568FD66}" srcOrd="0" destOrd="0" parTransId="{CBC7106C-E05A-49C6-835D-1B78B1934753}" sibTransId="{9634B713-F2D0-42ED-9EBB-758A0AD9D1CA}"/>
    <dgm:cxn modelId="{9674CA67-90FC-4C16-A82F-5C24AB6E6300}" type="presParOf" srcId="{798F48BD-FFF7-4C2E-A78F-562F1644BE66}" destId="{0B7E97BE-ECCE-448F-B5DF-AA32005397D1}" srcOrd="0" destOrd="0" presId="urn:microsoft.com/office/officeart/2018/2/layout/IconLabelDescriptionList"/>
    <dgm:cxn modelId="{D9247BDF-7D08-48EA-BE63-AEFA10170B54}" type="presParOf" srcId="{0B7E97BE-ECCE-448F-B5DF-AA32005397D1}" destId="{76EA9950-CD8E-4085-8856-47C2FCE802D6}" srcOrd="0" destOrd="0" presId="urn:microsoft.com/office/officeart/2018/2/layout/IconLabelDescriptionList"/>
    <dgm:cxn modelId="{98125C1B-B817-4EAA-B7D3-20A9B52D9A7E}" type="presParOf" srcId="{0B7E97BE-ECCE-448F-B5DF-AA32005397D1}" destId="{35A100FE-1310-4F71-885A-6E6B65A9211E}" srcOrd="1" destOrd="0" presId="urn:microsoft.com/office/officeart/2018/2/layout/IconLabelDescriptionList"/>
    <dgm:cxn modelId="{594753FC-01B5-4649-9DC1-6EB9E22E6684}" type="presParOf" srcId="{0B7E97BE-ECCE-448F-B5DF-AA32005397D1}" destId="{69769780-04FA-44CE-BC56-BFF18B2A1EF7}" srcOrd="2" destOrd="0" presId="urn:microsoft.com/office/officeart/2018/2/layout/IconLabelDescriptionList"/>
    <dgm:cxn modelId="{79BB5F94-D950-4CB4-A4D0-FFA8DE318D4C}" type="presParOf" srcId="{0B7E97BE-ECCE-448F-B5DF-AA32005397D1}" destId="{319C7F01-1009-46CF-8D48-CA8C88786037}" srcOrd="3" destOrd="0" presId="urn:microsoft.com/office/officeart/2018/2/layout/IconLabelDescriptionList"/>
    <dgm:cxn modelId="{5F430C7E-7490-46EE-8219-4AF968735D24}" type="presParOf" srcId="{0B7E97BE-ECCE-448F-B5DF-AA32005397D1}" destId="{061EC086-0584-431D-A036-6D9D0D3B179B}" srcOrd="4" destOrd="0" presId="urn:microsoft.com/office/officeart/2018/2/layout/IconLabelDescriptionList"/>
    <dgm:cxn modelId="{A75EEC1F-CA58-4681-9F8D-85DAAA33FB58}" type="presParOf" srcId="{798F48BD-FFF7-4C2E-A78F-562F1644BE66}" destId="{52183773-69FD-485B-B99F-51BA21A7C861}" srcOrd="1" destOrd="0" presId="urn:microsoft.com/office/officeart/2018/2/layout/IconLabelDescriptionList"/>
    <dgm:cxn modelId="{C767DD2A-2329-4A61-97B9-F4FE3F25A417}" type="presParOf" srcId="{798F48BD-FFF7-4C2E-A78F-562F1644BE66}" destId="{97720F0B-F0C5-45DE-8489-8FD1975D576C}" srcOrd="2" destOrd="0" presId="urn:microsoft.com/office/officeart/2018/2/layout/IconLabelDescriptionList"/>
    <dgm:cxn modelId="{844FFF0A-96DE-4ABA-A8A1-27D3BB9078C3}" type="presParOf" srcId="{97720F0B-F0C5-45DE-8489-8FD1975D576C}" destId="{67161958-4FD8-4D2E-8D9A-2CFD8B3FB9C5}" srcOrd="0" destOrd="0" presId="urn:microsoft.com/office/officeart/2018/2/layout/IconLabelDescriptionList"/>
    <dgm:cxn modelId="{79BF22A7-D57C-4115-99A4-065C9C9A6DD8}" type="presParOf" srcId="{97720F0B-F0C5-45DE-8489-8FD1975D576C}" destId="{7C75D8E1-1654-4544-97A1-B4011E68827C}" srcOrd="1" destOrd="0" presId="urn:microsoft.com/office/officeart/2018/2/layout/IconLabelDescriptionList"/>
    <dgm:cxn modelId="{DF0FD6BD-061B-4FBB-AB70-7D69E5C78148}" type="presParOf" srcId="{97720F0B-F0C5-45DE-8489-8FD1975D576C}" destId="{04CAA9D3-0E16-4193-A02B-2319EFD38F02}" srcOrd="2" destOrd="0" presId="urn:microsoft.com/office/officeart/2018/2/layout/IconLabelDescriptionList"/>
    <dgm:cxn modelId="{EE171C51-37F8-4A4C-8880-6297439B7968}" type="presParOf" srcId="{97720F0B-F0C5-45DE-8489-8FD1975D576C}" destId="{EBABAB26-21FC-40E2-8267-8CDE24929E4E}" srcOrd="3" destOrd="0" presId="urn:microsoft.com/office/officeart/2018/2/layout/IconLabelDescriptionList"/>
    <dgm:cxn modelId="{F2E38798-3F4E-483D-B01D-E1A849B48E14}" type="presParOf" srcId="{97720F0B-F0C5-45DE-8489-8FD1975D576C}" destId="{94B8B744-7881-4286-9485-6AC80904912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A7F79C-F83B-A54D-8A17-89CC9A71B847}"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C70349C4-B0DF-4B4F-940E-32957F0C30F1}">
      <dgm:prSet/>
      <dgm:spPr/>
      <dgm:t>
        <a:bodyPr/>
        <a:lstStyle/>
        <a:p>
          <a:r>
            <a:rPr lang="en-US" b="0" i="0" dirty="0"/>
            <a:t>Will stay the same</a:t>
          </a:r>
          <a:endParaRPr lang="en-US" dirty="0"/>
        </a:p>
      </dgm:t>
    </dgm:pt>
    <dgm:pt modelId="{6DCA95E4-1143-5747-98C9-F60FEA2A1656}" type="parTrans" cxnId="{2858415F-D50E-504F-8718-954C819CC5EA}">
      <dgm:prSet/>
      <dgm:spPr/>
      <dgm:t>
        <a:bodyPr/>
        <a:lstStyle/>
        <a:p>
          <a:endParaRPr lang="en-US"/>
        </a:p>
      </dgm:t>
    </dgm:pt>
    <dgm:pt modelId="{A01E1323-409E-A04C-9027-E1B1FFA2FCCD}" type="sibTrans" cxnId="{2858415F-D50E-504F-8718-954C819CC5EA}">
      <dgm:prSet/>
      <dgm:spPr/>
      <dgm:t>
        <a:bodyPr/>
        <a:lstStyle/>
        <a:p>
          <a:endParaRPr lang="en-US"/>
        </a:p>
      </dgm:t>
    </dgm:pt>
    <dgm:pt modelId="{5F455EDA-1B02-594E-AE6F-5E97A6B297F3}">
      <dgm:prSet/>
      <dgm:spPr/>
      <dgm:t>
        <a:bodyPr/>
        <a:lstStyle/>
        <a:p>
          <a:r>
            <a:rPr lang="en-US" b="0" i="0" dirty="0"/>
            <a:t>Quality 30%</a:t>
          </a:r>
          <a:endParaRPr lang="en-US" dirty="0"/>
        </a:p>
      </dgm:t>
    </dgm:pt>
    <dgm:pt modelId="{88641DF7-9050-7342-876C-68BDD1AD0DE9}" type="parTrans" cxnId="{ABDDE76D-B64E-2B42-938E-D4E3F34BDA29}">
      <dgm:prSet/>
      <dgm:spPr/>
      <dgm:t>
        <a:bodyPr/>
        <a:lstStyle/>
        <a:p>
          <a:endParaRPr lang="en-US"/>
        </a:p>
      </dgm:t>
    </dgm:pt>
    <dgm:pt modelId="{F55A8FEB-CFD8-FF49-B88F-75BDB8EE5F7E}" type="sibTrans" cxnId="{ABDDE76D-B64E-2B42-938E-D4E3F34BDA29}">
      <dgm:prSet/>
      <dgm:spPr/>
      <dgm:t>
        <a:bodyPr/>
        <a:lstStyle/>
        <a:p>
          <a:endParaRPr lang="en-US"/>
        </a:p>
      </dgm:t>
    </dgm:pt>
    <dgm:pt modelId="{D079B220-5B68-6E45-A57C-06A683A2E54C}">
      <dgm:prSet/>
      <dgm:spPr/>
      <dgm:t>
        <a:bodyPr/>
        <a:lstStyle/>
        <a:p>
          <a:r>
            <a:rPr lang="en-US" b="0" i="0" dirty="0"/>
            <a:t>Cost 30%</a:t>
          </a:r>
          <a:endParaRPr lang="en-US" dirty="0"/>
        </a:p>
      </dgm:t>
    </dgm:pt>
    <dgm:pt modelId="{EE3543FC-9DE0-2B4F-B59D-6B79ABB7D731}" type="parTrans" cxnId="{47B78AE0-33D0-6747-8415-C989B429F22A}">
      <dgm:prSet/>
      <dgm:spPr/>
      <dgm:t>
        <a:bodyPr/>
        <a:lstStyle/>
        <a:p>
          <a:endParaRPr lang="en-US"/>
        </a:p>
      </dgm:t>
    </dgm:pt>
    <dgm:pt modelId="{F36A1533-7B02-8E45-9643-7287B53E7A26}" type="sibTrans" cxnId="{47B78AE0-33D0-6747-8415-C989B429F22A}">
      <dgm:prSet/>
      <dgm:spPr/>
      <dgm:t>
        <a:bodyPr/>
        <a:lstStyle/>
        <a:p>
          <a:endParaRPr lang="en-US"/>
        </a:p>
      </dgm:t>
    </dgm:pt>
    <dgm:pt modelId="{6DCD28EC-EC1B-E44D-AC21-D0A092BB8784}">
      <dgm:prSet/>
      <dgm:spPr/>
      <dgm:t>
        <a:bodyPr/>
        <a:lstStyle/>
        <a:p>
          <a:r>
            <a:rPr lang="en-US" b="0" i="0" dirty="0"/>
            <a:t>Improvement Activities 15%</a:t>
          </a:r>
          <a:endParaRPr lang="en-US" dirty="0"/>
        </a:p>
      </dgm:t>
    </dgm:pt>
    <dgm:pt modelId="{0B885A00-E8D6-D448-B888-93AED56ADB11}" type="parTrans" cxnId="{DBD553D0-DB3D-0541-A686-2A9F690F5DC8}">
      <dgm:prSet/>
      <dgm:spPr/>
      <dgm:t>
        <a:bodyPr/>
        <a:lstStyle/>
        <a:p>
          <a:endParaRPr lang="en-US"/>
        </a:p>
      </dgm:t>
    </dgm:pt>
    <dgm:pt modelId="{2D438CD7-E2A4-F941-8C3F-EA5891205597}" type="sibTrans" cxnId="{DBD553D0-DB3D-0541-A686-2A9F690F5DC8}">
      <dgm:prSet/>
      <dgm:spPr/>
      <dgm:t>
        <a:bodyPr/>
        <a:lstStyle/>
        <a:p>
          <a:endParaRPr lang="en-US"/>
        </a:p>
      </dgm:t>
    </dgm:pt>
    <dgm:pt modelId="{156E9D56-14E9-1441-B567-886DEA13DB4E}">
      <dgm:prSet/>
      <dgm:spPr/>
      <dgm:t>
        <a:bodyPr/>
        <a:lstStyle/>
        <a:p>
          <a:r>
            <a:rPr lang="en-US" b="0" i="0" dirty="0"/>
            <a:t>Promoting Interoperability 25%</a:t>
          </a:r>
          <a:endParaRPr lang="en-US" dirty="0"/>
        </a:p>
      </dgm:t>
    </dgm:pt>
    <dgm:pt modelId="{23A03CA3-ADBD-714B-80A4-737709D9AF42}" type="sibTrans" cxnId="{B4790498-C435-3243-98CE-C1B9A3E4C37F}">
      <dgm:prSet/>
      <dgm:spPr/>
      <dgm:t>
        <a:bodyPr/>
        <a:lstStyle/>
        <a:p>
          <a:endParaRPr lang="en-US"/>
        </a:p>
      </dgm:t>
    </dgm:pt>
    <dgm:pt modelId="{B7654222-F248-AC47-8583-A498E416D97F}" type="parTrans" cxnId="{B4790498-C435-3243-98CE-C1B9A3E4C37F}">
      <dgm:prSet/>
      <dgm:spPr/>
      <dgm:t>
        <a:bodyPr/>
        <a:lstStyle/>
        <a:p>
          <a:endParaRPr lang="en-US"/>
        </a:p>
      </dgm:t>
    </dgm:pt>
    <dgm:pt modelId="{E9726272-2C1F-8A4A-95D3-92A1D881C9AB}" type="pres">
      <dgm:prSet presAssocID="{1FA7F79C-F83B-A54D-8A17-89CC9A71B847}" presName="Name0" presStyleCnt="0">
        <dgm:presLayoutVars>
          <dgm:chPref val="3"/>
          <dgm:dir/>
          <dgm:animLvl val="lvl"/>
          <dgm:resizeHandles/>
        </dgm:presLayoutVars>
      </dgm:prSet>
      <dgm:spPr/>
    </dgm:pt>
    <dgm:pt modelId="{31E5A1E0-8D30-F745-8A32-D322C6A4A516}" type="pres">
      <dgm:prSet presAssocID="{C70349C4-B0DF-4B4F-940E-32957F0C30F1}" presName="horFlow" presStyleCnt="0"/>
      <dgm:spPr/>
    </dgm:pt>
    <dgm:pt modelId="{529E5076-7962-EE43-9372-B6DD2E3708F4}" type="pres">
      <dgm:prSet presAssocID="{C70349C4-B0DF-4B4F-940E-32957F0C30F1}" presName="bigChev" presStyleLbl="node1" presStyleIdx="0" presStyleCnt="1"/>
      <dgm:spPr/>
    </dgm:pt>
    <dgm:pt modelId="{D6130988-CB54-C24C-BF3B-3B0970FE6CC0}" type="pres">
      <dgm:prSet presAssocID="{88641DF7-9050-7342-876C-68BDD1AD0DE9}" presName="parTrans" presStyleCnt="0"/>
      <dgm:spPr/>
    </dgm:pt>
    <dgm:pt modelId="{4717FFB6-2A31-0C4D-B08B-1D7444410105}" type="pres">
      <dgm:prSet presAssocID="{5F455EDA-1B02-594E-AE6F-5E97A6B297F3}" presName="node" presStyleLbl="alignAccFollowNode1" presStyleIdx="0" presStyleCnt="4">
        <dgm:presLayoutVars>
          <dgm:bulletEnabled val="1"/>
        </dgm:presLayoutVars>
      </dgm:prSet>
      <dgm:spPr/>
    </dgm:pt>
    <dgm:pt modelId="{4BAEA9C7-1EA8-CB41-8945-63354365FE33}" type="pres">
      <dgm:prSet presAssocID="{F55A8FEB-CFD8-FF49-B88F-75BDB8EE5F7E}" presName="sibTrans" presStyleCnt="0"/>
      <dgm:spPr/>
    </dgm:pt>
    <dgm:pt modelId="{5987D844-6C7C-F048-A7AC-ED7DD07580A4}" type="pres">
      <dgm:prSet presAssocID="{D079B220-5B68-6E45-A57C-06A683A2E54C}" presName="node" presStyleLbl="alignAccFollowNode1" presStyleIdx="1" presStyleCnt="4">
        <dgm:presLayoutVars>
          <dgm:bulletEnabled val="1"/>
        </dgm:presLayoutVars>
      </dgm:prSet>
      <dgm:spPr/>
    </dgm:pt>
    <dgm:pt modelId="{8FE40DE4-8EFB-9143-949F-8D50237B9A64}" type="pres">
      <dgm:prSet presAssocID="{F36A1533-7B02-8E45-9643-7287B53E7A26}" presName="sibTrans" presStyleCnt="0"/>
      <dgm:spPr/>
    </dgm:pt>
    <dgm:pt modelId="{132A5107-CE44-9B4C-B7E3-BB2A01861ED2}" type="pres">
      <dgm:prSet presAssocID="{156E9D56-14E9-1441-B567-886DEA13DB4E}" presName="node" presStyleLbl="alignAccFollowNode1" presStyleIdx="2" presStyleCnt="4">
        <dgm:presLayoutVars>
          <dgm:bulletEnabled val="1"/>
        </dgm:presLayoutVars>
      </dgm:prSet>
      <dgm:spPr/>
    </dgm:pt>
    <dgm:pt modelId="{67233C3C-52DB-F741-801B-8055D7CD2296}" type="pres">
      <dgm:prSet presAssocID="{23A03CA3-ADBD-714B-80A4-737709D9AF42}" presName="sibTrans" presStyleCnt="0"/>
      <dgm:spPr/>
    </dgm:pt>
    <dgm:pt modelId="{9D6A5280-B2BC-F247-ACA9-11D5064BAB8C}" type="pres">
      <dgm:prSet presAssocID="{6DCD28EC-EC1B-E44D-AC21-D0A092BB8784}" presName="node" presStyleLbl="alignAccFollowNode1" presStyleIdx="3" presStyleCnt="4">
        <dgm:presLayoutVars>
          <dgm:bulletEnabled val="1"/>
        </dgm:presLayoutVars>
      </dgm:prSet>
      <dgm:spPr/>
    </dgm:pt>
  </dgm:ptLst>
  <dgm:cxnLst>
    <dgm:cxn modelId="{5CE11503-96C1-E54E-9651-EFF2CBDAE4C8}" type="presOf" srcId="{C70349C4-B0DF-4B4F-940E-32957F0C30F1}" destId="{529E5076-7962-EE43-9372-B6DD2E3708F4}" srcOrd="0" destOrd="0" presId="urn:microsoft.com/office/officeart/2005/8/layout/lProcess3"/>
    <dgm:cxn modelId="{5497A41C-CF19-2440-BA37-671C9EC54EED}" type="presOf" srcId="{1FA7F79C-F83B-A54D-8A17-89CC9A71B847}" destId="{E9726272-2C1F-8A4A-95D3-92A1D881C9AB}" srcOrd="0" destOrd="0" presId="urn:microsoft.com/office/officeart/2005/8/layout/lProcess3"/>
    <dgm:cxn modelId="{9688E831-C83E-A84A-8C76-B3009A881ABE}" type="presOf" srcId="{D079B220-5B68-6E45-A57C-06A683A2E54C}" destId="{5987D844-6C7C-F048-A7AC-ED7DD07580A4}" srcOrd="0" destOrd="0" presId="urn:microsoft.com/office/officeart/2005/8/layout/lProcess3"/>
    <dgm:cxn modelId="{F3F8A144-F530-F541-B2FB-B9031390F979}" type="presOf" srcId="{6DCD28EC-EC1B-E44D-AC21-D0A092BB8784}" destId="{9D6A5280-B2BC-F247-ACA9-11D5064BAB8C}" srcOrd="0" destOrd="0" presId="urn:microsoft.com/office/officeart/2005/8/layout/lProcess3"/>
    <dgm:cxn modelId="{2858415F-D50E-504F-8718-954C819CC5EA}" srcId="{1FA7F79C-F83B-A54D-8A17-89CC9A71B847}" destId="{C70349C4-B0DF-4B4F-940E-32957F0C30F1}" srcOrd="0" destOrd="0" parTransId="{6DCA95E4-1143-5747-98C9-F60FEA2A1656}" sibTransId="{A01E1323-409E-A04C-9027-E1B1FFA2FCCD}"/>
    <dgm:cxn modelId="{ABDDE76D-B64E-2B42-938E-D4E3F34BDA29}" srcId="{C70349C4-B0DF-4B4F-940E-32957F0C30F1}" destId="{5F455EDA-1B02-594E-AE6F-5E97A6B297F3}" srcOrd="0" destOrd="0" parTransId="{88641DF7-9050-7342-876C-68BDD1AD0DE9}" sibTransId="{F55A8FEB-CFD8-FF49-B88F-75BDB8EE5F7E}"/>
    <dgm:cxn modelId="{84BF157A-13DD-0948-864A-061243EA8239}" type="presOf" srcId="{5F455EDA-1B02-594E-AE6F-5E97A6B297F3}" destId="{4717FFB6-2A31-0C4D-B08B-1D7444410105}" srcOrd="0" destOrd="0" presId="urn:microsoft.com/office/officeart/2005/8/layout/lProcess3"/>
    <dgm:cxn modelId="{B4790498-C435-3243-98CE-C1B9A3E4C37F}" srcId="{C70349C4-B0DF-4B4F-940E-32957F0C30F1}" destId="{156E9D56-14E9-1441-B567-886DEA13DB4E}" srcOrd="2" destOrd="0" parTransId="{B7654222-F248-AC47-8583-A498E416D97F}" sibTransId="{23A03CA3-ADBD-714B-80A4-737709D9AF42}"/>
    <dgm:cxn modelId="{BB139AA1-C4D4-0341-87F1-D07433665363}" type="presOf" srcId="{156E9D56-14E9-1441-B567-886DEA13DB4E}" destId="{132A5107-CE44-9B4C-B7E3-BB2A01861ED2}" srcOrd="0" destOrd="0" presId="urn:microsoft.com/office/officeart/2005/8/layout/lProcess3"/>
    <dgm:cxn modelId="{DBD553D0-DB3D-0541-A686-2A9F690F5DC8}" srcId="{C70349C4-B0DF-4B4F-940E-32957F0C30F1}" destId="{6DCD28EC-EC1B-E44D-AC21-D0A092BB8784}" srcOrd="3" destOrd="0" parTransId="{0B885A00-E8D6-D448-B888-93AED56ADB11}" sibTransId="{2D438CD7-E2A4-F941-8C3F-EA5891205597}"/>
    <dgm:cxn modelId="{47B78AE0-33D0-6747-8415-C989B429F22A}" srcId="{C70349C4-B0DF-4B4F-940E-32957F0C30F1}" destId="{D079B220-5B68-6E45-A57C-06A683A2E54C}" srcOrd="1" destOrd="0" parTransId="{EE3543FC-9DE0-2B4F-B59D-6B79ABB7D731}" sibTransId="{F36A1533-7B02-8E45-9643-7287B53E7A26}"/>
    <dgm:cxn modelId="{F458E2FC-FC3C-5741-9DC9-BC94E95C8976}" type="presParOf" srcId="{E9726272-2C1F-8A4A-95D3-92A1D881C9AB}" destId="{31E5A1E0-8D30-F745-8A32-D322C6A4A516}" srcOrd="0" destOrd="0" presId="urn:microsoft.com/office/officeart/2005/8/layout/lProcess3"/>
    <dgm:cxn modelId="{77D64CDC-7451-C542-852A-A90FBEFB6E5F}" type="presParOf" srcId="{31E5A1E0-8D30-F745-8A32-D322C6A4A516}" destId="{529E5076-7962-EE43-9372-B6DD2E3708F4}" srcOrd="0" destOrd="0" presId="urn:microsoft.com/office/officeart/2005/8/layout/lProcess3"/>
    <dgm:cxn modelId="{654E73A8-F74F-3346-97C8-27EA0CEF599C}" type="presParOf" srcId="{31E5A1E0-8D30-F745-8A32-D322C6A4A516}" destId="{D6130988-CB54-C24C-BF3B-3B0970FE6CC0}" srcOrd="1" destOrd="0" presId="urn:microsoft.com/office/officeart/2005/8/layout/lProcess3"/>
    <dgm:cxn modelId="{59A396CF-64A8-AB4E-A1D5-3EB5555A17DE}" type="presParOf" srcId="{31E5A1E0-8D30-F745-8A32-D322C6A4A516}" destId="{4717FFB6-2A31-0C4D-B08B-1D7444410105}" srcOrd="2" destOrd="0" presId="urn:microsoft.com/office/officeart/2005/8/layout/lProcess3"/>
    <dgm:cxn modelId="{0B0250F2-B203-BE4C-9574-54EA8CFBBA93}" type="presParOf" srcId="{31E5A1E0-8D30-F745-8A32-D322C6A4A516}" destId="{4BAEA9C7-1EA8-CB41-8945-63354365FE33}" srcOrd="3" destOrd="0" presId="urn:microsoft.com/office/officeart/2005/8/layout/lProcess3"/>
    <dgm:cxn modelId="{F6E0B91B-6EC4-0B44-8DE0-A770898207CC}" type="presParOf" srcId="{31E5A1E0-8D30-F745-8A32-D322C6A4A516}" destId="{5987D844-6C7C-F048-A7AC-ED7DD07580A4}" srcOrd="4" destOrd="0" presId="urn:microsoft.com/office/officeart/2005/8/layout/lProcess3"/>
    <dgm:cxn modelId="{F68262DD-290D-984B-8530-D2407D3F4779}" type="presParOf" srcId="{31E5A1E0-8D30-F745-8A32-D322C6A4A516}" destId="{8FE40DE4-8EFB-9143-949F-8D50237B9A64}" srcOrd="5" destOrd="0" presId="urn:microsoft.com/office/officeart/2005/8/layout/lProcess3"/>
    <dgm:cxn modelId="{159E9EED-EA39-6243-A5BE-FECFB0D9C330}" type="presParOf" srcId="{31E5A1E0-8D30-F745-8A32-D322C6A4A516}" destId="{132A5107-CE44-9B4C-B7E3-BB2A01861ED2}" srcOrd="6" destOrd="0" presId="urn:microsoft.com/office/officeart/2005/8/layout/lProcess3"/>
    <dgm:cxn modelId="{853B2DAC-1E29-8445-BA71-FB4F065226F1}" type="presParOf" srcId="{31E5A1E0-8D30-F745-8A32-D322C6A4A516}" destId="{67233C3C-52DB-F741-801B-8055D7CD2296}" srcOrd="7" destOrd="0" presId="urn:microsoft.com/office/officeart/2005/8/layout/lProcess3"/>
    <dgm:cxn modelId="{4519C57A-5CF0-F44D-A75F-16F12289AA53}" type="presParOf" srcId="{31E5A1E0-8D30-F745-8A32-D322C6A4A516}" destId="{9D6A5280-B2BC-F247-ACA9-11D5064BAB8C}" srcOrd="8" destOrd="0" presId="urn:microsoft.com/office/officeart/2005/8/layout/lProcess3"/>
  </dgm:cxnLst>
  <dgm:bg>
    <a:solidFill>
      <a:schemeClr val="accent3">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8654A-28F0-4981-8281-00DDEDE81A31}"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272EF4E1-D92F-4B93-B60E-CCAD4EE59B9C}">
      <dgm:prSet/>
      <dgm:spPr/>
      <dgm:t>
        <a:bodyPr/>
        <a:lstStyle/>
        <a:p>
          <a:r>
            <a:rPr lang="en-US" dirty="0"/>
            <a:t>DERMATOLOGY</a:t>
          </a:r>
          <a:r>
            <a:rPr lang="en-US" baseline="0" dirty="0"/>
            <a:t> CARE</a:t>
          </a:r>
          <a:endParaRPr lang="en-US" dirty="0"/>
        </a:p>
      </dgm:t>
    </dgm:pt>
    <dgm:pt modelId="{2D9B2828-5FAE-4138-87DA-59F3079A3458}" type="parTrans" cxnId="{8F1D051F-31DB-4662-92B0-6511D0BE43FF}">
      <dgm:prSet/>
      <dgm:spPr/>
      <dgm:t>
        <a:bodyPr/>
        <a:lstStyle/>
        <a:p>
          <a:endParaRPr lang="en-US"/>
        </a:p>
      </dgm:t>
    </dgm:pt>
    <dgm:pt modelId="{47CB6F5D-D6FF-49ED-AA9A-02B46A861C4C}" type="sibTrans" cxnId="{8F1D051F-31DB-4662-92B0-6511D0BE43FF}">
      <dgm:prSet/>
      <dgm:spPr/>
      <dgm:t>
        <a:bodyPr/>
        <a:lstStyle/>
        <a:p>
          <a:endParaRPr lang="en-US"/>
        </a:p>
      </dgm:t>
    </dgm:pt>
    <dgm:pt modelId="{268AB2EA-34B7-475B-AF34-AFC96D99980D}">
      <dgm:prSet/>
      <dgm:spPr/>
      <dgm:t>
        <a:bodyPr/>
        <a:lstStyle/>
        <a:p>
          <a:r>
            <a:rPr lang="en-US" dirty="0"/>
            <a:t>GASTROENTEROLOGY CARE</a:t>
          </a:r>
        </a:p>
      </dgm:t>
    </dgm:pt>
    <dgm:pt modelId="{99C600B1-CB7C-433B-8394-0705250DE073}" type="parTrans" cxnId="{AFB9568F-48B8-4976-9294-F37829EFE612}">
      <dgm:prSet/>
      <dgm:spPr/>
      <dgm:t>
        <a:bodyPr/>
        <a:lstStyle/>
        <a:p>
          <a:endParaRPr lang="en-US"/>
        </a:p>
      </dgm:t>
    </dgm:pt>
    <dgm:pt modelId="{1212DE01-AEFE-4658-84A4-18273713464D}" type="sibTrans" cxnId="{AFB9568F-48B8-4976-9294-F37829EFE612}">
      <dgm:prSet/>
      <dgm:spPr/>
      <dgm:t>
        <a:bodyPr/>
        <a:lstStyle/>
        <a:p>
          <a:endParaRPr lang="en-US"/>
        </a:p>
      </dgm:t>
    </dgm:pt>
    <dgm:pt modelId="{DA01B01B-E1DE-41AF-ABB0-12FDA080B4EE}">
      <dgm:prSet/>
      <dgm:spPr/>
      <dgm:t>
        <a:bodyPr/>
        <a:lstStyle/>
        <a:p>
          <a:r>
            <a:rPr lang="en-US" dirty="0"/>
            <a:t>OPTIMAL</a:t>
          </a:r>
          <a:r>
            <a:rPr lang="en-US" baseline="0" dirty="0"/>
            <a:t> CARE IN UROLOGY</a:t>
          </a:r>
          <a:endParaRPr lang="en-US" dirty="0"/>
        </a:p>
      </dgm:t>
    </dgm:pt>
    <dgm:pt modelId="{CB911F7C-5436-4456-A783-01EF4E494E44}" type="parTrans" cxnId="{FFF685DB-1753-414F-A45D-1DED77C80048}">
      <dgm:prSet/>
      <dgm:spPr/>
      <dgm:t>
        <a:bodyPr/>
        <a:lstStyle/>
        <a:p>
          <a:endParaRPr lang="en-US"/>
        </a:p>
      </dgm:t>
    </dgm:pt>
    <dgm:pt modelId="{BE66B604-A895-4972-A9CD-898242A797A8}" type="sibTrans" cxnId="{FFF685DB-1753-414F-A45D-1DED77C80048}">
      <dgm:prSet/>
      <dgm:spPr/>
      <dgm:t>
        <a:bodyPr/>
        <a:lstStyle/>
        <a:p>
          <a:endParaRPr lang="en-US"/>
        </a:p>
      </dgm:t>
    </dgm:pt>
    <dgm:pt modelId="{EBAFD5A4-7FE5-4336-9E01-EA8E45CB4DDF}">
      <dgm:prSet/>
      <dgm:spPr/>
      <dgm:t>
        <a:bodyPr/>
        <a:lstStyle/>
        <a:p>
          <a:r>
            <a:rPr lang="en-US" dirty="0"/>
            <a:t>PULMONOLOGY</a:t>
          </a:r>
          <a:r>
            <a:rPr lang="en-US" baseline="0" dirty="0"/>
            <a:t> CARE</a:t>
          </a:r>
          <a:endParaRPr lang="en-US" dirty="0"/>
        </a:p>
      </dgm:t>
    </dgm:pt>
    <dgm:pt modelId="{1C1DA6C3-856F-4D5A-B7F0-68786BFC832D}" type="parTrans" cxnId="{9F615136-47BD-460A-BC0C-7AE2AE4C9F13}">
      <dgm:prSet/>
      <dgm:spPr/>
      <dgm:t>
        <a:bodyPr/>
        <a:lstStyle/>
        <a:p>
          <a:endParaRPr lang="en-US"/>
        </a:p>
      </dgm:t>
    </dgm:pt>
    <dgm:pt modelId="{63DBB7CB-27CC-4BDB-8624-D24D34A1905C}" type="sibTrans" cxnId="{9F615136-47BD-460A-BC0C-7AE2AE4C9F13}">
      <dgm:prSet/>
      <dgm:spPr/>
      <dgm:t>
        <a:bodyPr/>
        <a:lstStyle/>
        <a:p>
          <a:endParaRPr lang="en-US"/>
        </a:p>
      </dgm:t>
    </dgm:pt>
    <dgm:pt modelId="{B9F500A5-C82D-4942-B57D-FA5E790C13D6}">
      <dgm:prSet/>
      <dgm:spPr/>
      <dgm:t>
        <a:bodyPr/>
        <a:lstStyle/>
        <a:p>
          <a:r>
            <a:rPr lang="en-US" dirty="0"/>
            <a:t>SURGICAL CARE</a:t>
          </a:r>
        </a:p>
      </dgm:t>
    </dgm:pt>
    <dgm:pt modelId="{2A542FAC-67A4-447E-A145-EEC593C6CDF9}" type="parTrans" cxnId="{0030A873-08C5-4754-AB02-6EE289595375}">
      <dgm:prSet/>
      <dgm:spPr/>
      <dgm:t>
        <a:bodyPr/>
        <a:lstStyle/>
        <a:p>
          <a:endParaRPr lang="en-US"/>
        </a:p>
      </dgm:t>
    </dgm:pt>
    <dgm:pt modelId="{B5C205E2-B28F-4881-A29F-BDD6E0AF313C}" type="sibTrans" cxnId="{0030A873-08C5-4754-AB02-6EE289595375}">
      <dgm:prSet/>
      <dgm:spPr/>
      <dgm:t>
        <a:bodyPr/>
        <a:lstStyle/>
        <a:p>
          <a:endParaRPr lang="en-US"/>
        </a:p>
      </dgm:t>
    </dgm:pt>
    <dgm:pt modelId="{2105FE54-D196-D148-ACF9-9DD529F3F279}">
      <dgm:prSet/>
      <dgm:spPr/>
      <dgm:t>
        <a:bodyPr/>
        <a:lstStyle/>
        <a:p>
          <a:r>
            <a:rPr lang="en-US" dirty="0"/>
            <a:t>OPHALMOLOGY CARE</a:t>
          </a:r>
        </a:p>
      </dgm:t>
    </dgm:pt>
    <dgm:pt modelId="{CF7E86A7-7322-2D4E-8CD3-EAAE37FB96F4}" type="parTrans" cxnId="{78A8BF8B-50F8-4843-88A1-9F20BB956A02}">
      <dgm:prSet/>
      <dgm:spPr/>
      <dgm:t>
        <a:bodyPr/>
        <a:lstStyle/>
        <a:p>
          <a:endParaRPr lang="en-US"/>
        </a:p>
      </dgm:t>
    </dgm:pt>
    <dgm:pt modelId="{668293FD-757B-AE4E-AD2A-3B036192DD02}" type="sibTrans" cxnId="{78A8BF8B-50F8-4843-88A1-9F20BB956A02}">
      <dgm:prSet/>
      <dgm:spPr/>
      <dgm:t>
        <a:bodyPr/>
        <a:lstStyle/>
        <a:p>
          <a:endParaRPr lang="en-US"/>
        </a:p>
      </dgm:t>
    </dgm:pt>
    <dgm:pt modelId="{B2ADBDAB-6B44-8C43-A5D4-8B9DD6C6DBCD}" type="pres">
      <dgm:prSet presAssocID="{5108654A-28F0-4981-8281-00DDEDE81A31}" presName="Name0" presStyleCnt="0">
        <dgm:presLayoutVars>
          <dgm:dir/>
          <dgm:animLvl val="lvl"/>
          <dgm:resizeHandles val="exact"/>
        </dgm:presLayoutVars>
      </dgm:prSet>
      <dgm:spPr/>
    </dgm:pt>
    <dgm:pt modelId="{25175599-B4E9-5647-8996-2B28D99CBDB0}" type="pres">
      <dgm:prSet presAssocID="{2105FE54-D196-D148-ACF9-9DD529F3F279}" presName="linNode" presStyleCnt="0"/>
      <dgm:spPr/>
    </dgm:pt>
    <dgm:pt modelId="{AE8027A0-1F9F-214A-BB5B-07EDF1C5CD57}" type="pres">
      <dgm:prSet presAssocID="{2105FE54-D196-D148-ACF9-9DD529F3F279}" presName="parentText" presStyleLbl="node1" presStyleIdx="0" presStyleCnt="6">
        <dgm:presLayoutVars>
          <dgm:chMax val="1"/>
          <dgm:bulletEnabled val="1"/>
        </dgm:presLayoutVars>
      </dgm:prSet>
      <dgm:spPr/>
    </dgm:pt>
    <dgm:pt modelId="{1097B0AB-8C26-3C4F-A8FA-083CC5CE8D23}" type="pres">
      <dgm:prSet presAssocID="{668293FD-757B-AE4E-AD2A-3B036192DD02}" presName="sp" presStyleCnt="0"/>
      <dgm:spPr/>
    </dgm:pt>
    <dgm:pt modelId="{A8C93A1A-C5A4-4B4A-B58F-274AE645AE48}" type="pres">
      <dgm:prSet presAssocID="{272EF4E1-D92F-4B93-B60E-CCAD4EE59B9C}" presName="linNode" presStyleCnt="0"/>
      <dgm:spPr/>
    </dgm:pt>
    <dgm:pt modelId="{788FAC27-540C-E945-983A-E3C2BEEACA80}" type="pres">
      <dgm:prSet presAssocID="{272EF4E1-D92F-4B93-B60E-CCAD4EE59B9C}" presName="parentText" presStyleLbl="node1" presStyleIdx="1" presStyleCnt="6">
        <dgm:presLayoutVars>
          <dgm:chMax val="1"/>
          <dgm:bulletEnabled val="1"/>
        </dgm:presLayoutVars>
      </dgm:prSet>
      <dgm:spPr/>
    </dgm:pt>
    <dgm:pt modelId="{8FD2B4E7-AA20-5641-8614-11C6BF8E43EC}" type="pres">
      <dgm:prSet presAssocID="{47CB6F5D-D6FF-49ED-AA9A-02B46A861C4C}" presName="sp" presStyleCnt="0"/>
      <dgm:spPr/>
    </dgm:pt>
    <dgm:pt modelId="{47C667C3-C87B-604F-A1D1-376854C15BD6}" type="pres">
      <dgm:prSet presAssocID="{268AB2EA-34B7-475B-AF34-AFC96D99980D}" presName="linNode" presStyleCnt="0"/>
      <dgm:spPr/>
    </dgm:pt>
    <dgm:pt modelId="{8C8A841D-99F7-9449-99F9-8D552A32132B}" type="pres">
      <dgm:prSet presAssocID="{268AB2EA-34B7-475B-AF34-AFC96D99980D}" presName="parentText" presStyleLbl="node1" presStyleIdx="2" presStyleCnt="6">
        <dgm:presLayoutVars>
          <dgm:chMax val="1"/>
          <dgm:bulletEnabled val="1"/>
        </dgm:presLayoutVars>
      </dgm:prSet>
      <dgm:spPr/>
    </dgm:pt>
    <dgm:pt modelId="{F3B54B40-9A3B-6C42-8A25-287C28B93573}" type="pres">
      <dgm:prSet presAssocID="{1212DE01-AEFE-4658-84A4-18273713464D}" presName="sp" presStyleCnt="0"/>
      <dgm:spPr/>
    </dgm:pt>
    <dgm:pt modelId="{01F326C9-3EFD-CB4C-8BE2-6E6A509C9B61}" type="pres">
      <dgm:prSet presAssocID="{DA01B01B-E1DE-41AF-ABB0-12FDA080B4EE}" presName="linNode" presStyleCnt="0"/>
      <dgm:spPr/>
    </dgm:pt>
    <dgm:pt modelId="{1AD64D0B-F8BF-134B-96CB-4D65D8B35C85}" type="pres">
      <dgm:prSet presAssocID="{DA01B01B-E1DE-41AF-ABB0-12FDA080B4EE}" presName="parentText" presStyleLbl="node1" presStyleIdx="3" presStyleCnt="6">
        <dgm:presLayoutVars>
          <dgm:chMax val="1"/>
          <dgm:bulletEnabled val="1"/>
        </dgm:presLayoutVars>
      </dgm:prSet>
      <dgm:spPr/>
    </dgm:pt>
    <dgm:pt modelId="{BA5FAC09-6DFF-D743-9870-A3EEEF6187FA}" type="pres">
      <dgm:prSet presAssocID="{BE66B604-A895-4972-A9CD-898242A797A8}" presName="sp" presStyleCnt="0"/>
      <dgm:spPr/>
    </dgm:pt>
    <dgm:pt modelId="{AA683B6E-268B-AF42-B439-7C92526BD0ED}" type="pres">
      <dgm:prSet presAssocID="{EBAFD5A4-7FE5-4336-9E01-EA8E45CB4DDF}" presName="linNode" presStyleCnt="0"/>
      <dgm:spPr/>
    </dgm:pt>
    <dgm:pt modelId="{EEFE06AE-3E70-8D46-BB0A-A73BCCCE9D87}" type="pres">
      <dgm:prSet presAssocID="{EBAFD5A4-7FE5-4336-9E01-EA8E45CB4DDF}" presName="parentText" presStyleLbl="node1" presStyleIdx="4" presStyleCnt="6">
        <dgm:presLayoutVars>
          <dgm:chMax val="1"/>
          <dgm:bulletEnabled val="1"/>
        </dgm:presLayoutVars>
      </dgm:prSet>
      <dgm:spPr/>
    </dgm:pt>
    <dgm:pt modelId="{646BB476-1BD5-9748-AA79-24D957B5D0EF}" type="pres">
      <dgm:prSet presAssocID="{63DBB7CB-27CC-4BDB-8624-D24D34A1905C}" presName="sp" presStyleCnt="0"/>
      <dgm:spPr/>
    </dgm:pt>
    <dgm:pt modelId="{B79EB25D-9FF3-8747-BEB1-004D9AC1DA7A}" type="pres">
      <dgm:prSet presAssocID="{B9F500A5-C82D-4942-B57D-FA5E790C13D6}" presName="linNode" presStyleCnt="0"/>
      <dgm:spPr/>
    </dgm:pt>
    <dgm:pt modelId="{B23690D1-BF89-9D42-9B5D-6158CC77C724}" type="pres">
      <dgm:prSet presAssocID="{B9F500A5-C82D-4942-B57D-FA5E790C13D6}" presName="parentText" presStyleLbl="node1" presStyleIdx="5" presStyleCnt="6">
        <dgm:presLayoutVars>
          <dgm:chMax val="1"/>
          <dgm:bulletEnabled val="1"/>
        </dgm:presLayoutVars>
      </dgm:prSet>
      <dgm:spPr/>
    </dgm:pt>
  </dgm:ptLst>
  <dgm:cxnLst>
    <dgm:cxn modelId="{8F1D051F-31DB-4662-92B0-6511D0BE43FF}" srcId="{5108654A-28F0-4981-8281-00DDEDE81A31}" destId="{272EF4E1-D92F-4B93-B60E-CCAD4EE59B9C}" srcOrd="1" destOrd="0" parTransId="{2D9B2828-5FAE-4138-87DA-59F3079A3458}" sibTransId="{47CB6F5D-D6FF-49ED-AA9A-02B46A861C4C}"/>
    <dgm:cxn modelId="{9F615136-47BD-460A-BC0C-7AE2AE4C9F13}" srcId="{5108654A-28F0-4981-8281-00DDEDE81A31}" destId="{EBAFD5A4-7FE5-4336-9E01-EA8E45CB4DDF}" srcOrd="4" destOrd="0" parTransId="{1C1DA6C3-856F-4D5A-B7F0-68786BFC832D}" sibTransId="{63DBB7CB-27CC-4BDB-8624-D24D34A1905C}"/>
    <dgm:cxn modelId="{E508694E-5497-7941-B4AA-31CAC4EE8CA0}" type="presOf" srcId="{2105FE54-D196-D148-ACF9-9DD529F3F279}" destId="{AE8027A0-1F9F-214A-BB5B-07EDF1C5CD57}" srcOrd="0" destOrd="0" presId="urn:microsoft.com/office/officeart/2005/8/layout/vList5"/>
    <dgm:cxn modelId="{E9462B50-B049-D14F-A990-324C99A03A21}" type="presOf" srcId="{DA01B01B-E1DE-41AF-ABB0-12FDA080B4EE}" destId="{1AD64D0B-F8BF-134B-96CB-4D65D8B35C85}" srcOrd="0" destOrd="0" presId="urn:microsoft.com/office/officeart/2005/8/layout/vList5"/>
    <dgm:cxn modelId="{A8F0ED64-B5D5-CD46-82EC-07929399396C}" type="presOf" srcId="{5108654A-28F0-4981-8281-00DDEDE81A31}" destId="{B2ADBDAB-6B44-8C43-A5D4-8B9DD6C6DBCD}" srcOrd="0" destOrd="0" presId="urn:microsoft.com/office/officeart/2005/8/layout/vList5"/>
    <dgm:cxn modelId="{86A51D6E-8D1D-9141-A5E7-545818A31915}" type="presOf" srcId="{268AB2EA-34B7-475B-AF34-AFC96D99980D}" destId="{8C8A841D-99F7-9449-99F9-8D552A32132B}" srcOrd="0" destOrd="0" presId="urn:microsoft.com/office/officeart/2005/8/layout/vList5"/>
    <dgm:cxn modelId="{0030A873-08C5-4754-AB02-6EE289595375}" srcId="{5108654A-28F0-4981-8281-00DDEDE81A31}" destId="{B9F500A5-C82D-4942-B57D-FA5E790C13D6}" srcOrd="5" destOrd="0" parTransId="{2A542FAC-67A4-447E-A145-EEC593C6CDF9}" sibTransId="{B5C205E2-B28F-4881-A29F-BDD6E0AF313C}"/>
    <dgm:cxn modelId="{78A8BF8B-50F8-4843-88A1-9F20BB956A02}" srcId="{5108654A-28F0-4981-8281-00DDEDE81A31}" destId="{2105FE54-D196-D148-ACF9-9DD529F3F279}" srcOrd="0" destOrd="0" parTransId="{CF7E86A7-7322-2D4E-8CD3-EAAE37FB96F4}" sibTransId="{668293FD-757B-AE4E-AD2A-3B036192DD02}"/>
    <dgm:cxn modelId="{AFB9568F-48B8-4976-9294-F37829EFE612}" srcId="{5108654A-28F0-4981-8281-00DDEDE81A31}" destId="{268AB2EA-34B7-475B-AF34-AFC96D99980D}" srcOrd="2" destOrd="0" parTransId="{99C600B1-CB7C-433B-8394-0705250DE073}" sibTransId="{1212DE01-AEFE-4658-84A4-18273713464D}"/>
    <dgm:cxn modelId="{E98645A8-3518-8E46-BCCC-DBCD31789CF3}" type="presOf" srcId="{B9F500A5-C82D-4942-B57D-FA5E790C13D6}" destId="{B23690D1-BF89-9D42-9B5D-6158CC77C724}" srcOrd="0" destOrd="0" presId="urn:microsoft.com/office/officeart/2005/8/layout/vList5"/>
    <dgm:cxn modelId="{7CC582D9-E253-F141-B7D3-66900F969344}" type="presOf" srcId="{EBAFD5A4-7FE5-4336-9E01-EA8E45CB4DDF}" destId="{EEFE06AE-3E70-8D46-BB0A-A73BCCCE9D87}" srcOrd="0" destOrd="0" presId="urn:microsoft.com/office/officeart/2005/8/layout/vList5"/>
    <dgm:cxn modelId="{FFF685DB-1753-414F-A45D-1DED77C80048}" srcId="{5108654A-28F0-4981-8281-00DDEDE81A31}" destId="{DA01B01B-E1DE-41AF-ABB0-12FDA080B4EE}" srcOrd="3" destOrd="0" parTransId="{CB911F7C-5436-4456-A783-01EF4E494E44}" sibTransId="{BE66B604-A895-4972-A9CD-898242A797A8}"/>
    <dgm:cxn modelId="{1B627EF6-46A6-E741-9B3A-EAF3F0319A80}" type="presOf" srcId="{272EF4E1-D92F-4B93-B60E-CCAD4EE59B9C}" destId="{788FAC27-540C-E945-983A-E3C2BEEACA80}" srcOrd="0" destOrd="0" presId="urn:microsoft.com/office/officeart/2005/8/layout/vList5"/>
    <dgm:cxn modelId="{4D0AB037-3B9E-164A-A0C5-D8554747BD3E}" type="presParOf" srcId="{B2ADBDAB-6B44-8C43-A5D4-8B9DD6C6DBCD}" destId="{25175599-B4E9-5647-8996-2B28D99CBDB0}" srcOrd="0" destOrd="0" presId="urn:microsoft.com/office/officeart/2005/8/layout/vList5"/>
    <dgm:cxn modelId="{DA5D4A2B-1BC5-0D4A-96F9-F03F8F7580A8}" type="presParOf" srcId="{25175599-B4E9-5647-8996-2B28D99CBDB0}" destId="{AE8027A0-1F9F-214A-BB5B-07EDF1C5CD57}" srcOrd="0" destOrd="0" presId="urn:microsoft.com/office/officeart/2005/8/layout/vList5"/>
    <dgm:cxn modelId="{938F828F-4EBD-9D49-9A4F-4165955471DD}" type="presParOf" srcId="{B2ADBDAB-6B44-8C43-A5D4-8B9DD6C6DBCD}" destId="{1097B0AB-8C26-3C4F-A8FA-083CC5CE8D23}" srcOrd="1" destOrd="0" presId="urn:microsoft.com/office/officeart/2005/8/layout/vList5"/>
    <dgm:cxn modelId="{1521F7E6-5DEF-8242-9491-CA2D0967E0AB}" type="presParOf" srcId="{B2ADBDAB-6B44-8C43-A5D4-8B9DD6C6DBCD}" destId="{A8C93A1A-C5A4-4B4A-B58F-274AE645AE48}" srcOrd="2" destOrd="0" presId="urn:microsoft.com/office/officeart/2005/8/layout/vList5"/>
    <dgm:cxn modelId="{180CB54F-45B2-5D43-A857-157CCF27C218}" type="presParOf" srcId="{A8C93A1A-C5A4-4B4A-B58F-274AE645AE48}" destId="{788FAC27-540C-E945-983A-E3C2BEEACA80}" srcOrd="0" destOrd="0" presId="urn:microsoft.com/office/officeart/2005/8/layout/vList5"/>
    <dgm:cxn modelId="{E7259365-25DA-354A-B58E-B8BCFA77F3F6}" type="presParOf" srcId="{B2ADBDAB-6B44-8C43-A5D4-8B9DD6C6DBCD}" destId="{8FD2B4E7-AA20-5641-8614-11C6BF8E43EC}" srcOrd="3" destOrd="0" presId="urn:microsoft.com/office/officeart/2005/8/layout/vList5"/>
    <dgm:cxn modelId="{F495730B-A984-B84D-9C75-D9BD99B8187D}" type="presParOf" srcId="{B2ADBDAB-6B44-8C43-A5D4-8B9DD6C6DBCD}" destId="{47C667C3-C87B-604F-A1D1-376854C15BD6}" srcOrd="4" destOrd="0" presId="urn:microsoft.com/office/officeart/2005/8/layout/vList5"/>
    <dgm:cxn modelId="{66033E4B-F318-3845-BDED-B0AC58BB2753}" type="presParOf" srcId="{47C667C3-C87B-604F-A1D1-376854C15BD6}" destId="{8C8A841D-99F7-9449-99F9-8D552A32132B}" srcOrd="0" destOrd="0" presId="urn:microsoft.com/office/officeart/2005/8/layout/vList5"/>
    <dgm:cxn modelId="{D94975C2-BE03-F944-86AB-41E5A4A7AF77}" type="presParOf" srcId="{B2ADBDAB-6B44-8C43-A5D4-8B9DD6C6DBCD}" destId="{F3B54B40-9A3B-6C42-8A25-287C28B93573}" srcOrd="5" destOrd="0" presId="urn:microsoft.com/office/officeart/2005/8/layout/vList5"/>
    <dgm:cxn modelId="{244F4D14-FE7C-0C4B-9FD4-C2396F63C282}" type="presParOf" srcId="{B2ADBDAB-6B44-8C43-A5D4-8B9DD6C6DBCD}" destId="{01F326C9-3EFD-CB4C-8BE2-6E6A509C9B61}" srcOrd="6" destOrd="0" presId="urn:microsoft.com/office/officeart/2005/8/layout/vList5"/>
    <dgm:cxn modelId="{C7E1A0EA-79CF-3342-BAA0-C3B452D7A9D4}" type="presParOf" srcId="{01F326C9-3EFD-CB4C-8BE2-6E6A509C9B61}" destId="{1AD64D0B-F8BF-134B-96CB-4D65D8B35C85}" srcOrd="0" destOrd="0" presId="urn:microsoft.com/office/officeart/2005/8/layout/vList5"/>
    <dgm:cxn modelId="{A9C7FD12-C01A-EF4E-B848-394E7A6B3943}" type="presParOf" srcId="{B2ADBDAB-6B44-8C43-A5D4-8B9DD6C6DBCD}" destId="{BA5FAC09-6DFF-D743-9870-A3EEEF6187FA}" srcOrd="7" destOrd="0" presId="urn:microsoft.com/office/officeart/2005/8/layout/vList5"/>
    <dgm:cxn modelId="{CE07C80E-5501-0049-93C4-3547E06B1345}" type="presParOf" srcId="{B2ADBDAB-6B44-8C43-A5D4-8B9DD6C6DBCD}" destId="{AA683B6E-268B-AF42-B439-7C92526BD0ED}" srcOrd="8" destOrd="0" presId="urn:microsoft.com/office/officeart/2005/8/layout/vList5"/>
    <dgm:cxn modelId="{9EB73FC8-DB79-474C-A578-5A11A3DE317E}" type="presParOf" srcId="{AA683B6E-268B-AF42-B439-7C92526BD0ED}" destId="{EEFE06AE-3E70-8D46-BB0A-A73BCCCE9D87}" srcOrd="0" destOrd="0" presId="urn:microsoft.com/office/officeart/2005/8/layout/vList5"/>
    <dgm:cxn modelId="{AC339E8F-A30A-BE40-96AC-B1E125BB413A}" type="presParOf" srcId="{B2ADBDAB-6B44-8C43-A5D4-8B9DD6C6DBCD}" destId="{646BB476-1BD5-9748-AA79-24D957B5D0EF}" srcOrd="9" destOrd="0" presId="urn:microsoft.com/office/officeart/2005/8/layout/vList5"/>
    <dgm:cxn modelId="{1B83E85D-D05E-5E49-B1E4-2BD4F6CA2E7A}" type="presParOf" srcId="{B2ADBDAB-6B44-8C43-A5D4-8B9DD6C6DBCD}" destId="{B79EB25D-9FF3-8747-BEB1-004D9AC1DA7A}" srcOrd="10" destOrd="0" presId="urn:microsoft.com/office/officeart/2005/8/layout/vList5"/>
    <dgm:cxn modelId="{FA530EDB-D976-154C-AB05-370980D3931F}" type="presParOf" srcId="{B79EB25D-9FF3-8747-BEB1-004D9AC1DA7A}" destId="{B23690D1-BF89-9D42-9B5D-6158CC77C72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A9950-CD8E-4085-8856-47C2FCE802D6}">
      <dsp:nvSpPr>
        <dsp:cNvPr id="0" name=""/>
        <dsp:cNvSpPr/>
      </dsp:nvSpPr>
      <dsp:spPr>
        <a:xfrm>
          <a:off x="6217" y="120030"/>
          <a:ext cx="1209598" cy="1066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769780-04FA-44CE-BC56-BFF18B2A1EF7}">
      <dsp:nvSpPr>
        <dsp:cNvPr id="0" name=""/>
        <dsp:cNvSpPr/>
      </dsp:nvSpPr>
      <dsp:spPr>
        <a:xfrm>
          <a:off x="6217" y="1315694"/>
          <a:ext cx="3455996" cy="457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0" i="0" kern="1200" dirty="0"/>
            <a:t>Two-way, interactive, real-time audio/visual for telehealth visits</a:t>
          </a:r>
          <a:endParaRPr lang="en-US" sz="1600" kern="1200" dirty="0"/>
        </a:p>
      </dsp:txBody>
      <dsp:txXfrm>
        <a:off x="6217" y="1315694"/>
        <a:ext cx="3455996" cy="457251"/>
      </dsp:txXfrm>
    </dsp:sp>
    <dsp:sp modelId="{061EC086-0584-431D-A036-6D9D0D3B179B}">
      <dsp:nvSpPr>
        <dsp:cNvPr id="0" name=""/>
        <dsp:cNvSpPr/>
      </dsp:nvSpPr>
      <dsp:spPr>
        <a:xfrm>
          <a:off x="6217" y="1832827"/>
          <a:ext cx="3455996" cy="1441613"/>
        </a:xfrm>
        <a:prstGeom prst="rect">
          <a:avLst/>
        </a:prstGeom>
        <a:noFill/>
        <a:ln>
          <a:noFill/>
        </a:ln>
        <a:effectLst/>
      </dsp:spPr>
      <dsp:style>
        <a:lnRef idx="0">
          <a:scrgbClr r="0" g="0" b="0"/>
        </a:lnRef>
        <a:fillRef idx="0">
          <a:scrgbClr r="0" g="0" b="0"/>
        </a:fillRef>
        <a:effectRef idx="0">
          <a:scrgbClr r="0" g="0" b="0"/>
        </a:effectRef>
        <a:fontRef idx="minor"/>
      </dsp:style>
    </dsp:sp>
    <dsp:sp modelId="{67161958-4FD8-4D2E-8D9A-2CFD8B3FB9C5}">
      <dsp:nvSpPr>
        <dsp:cNvPr id="0" name=""/>
        <dsp:cNvSpPr/>
      </dsp:nvSpPr>
      <dsp:spPr>
        <a:xfrm>
          <a:off x="4067013" y="120030"/>
          <a:ext cx="1209598" cy="1066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CAA9D3-0E16-4193-A02B-2319EFD38F02}">
      <dsp:nvSpPr>
        <dsp:cNvPr id="0" name=""/>
        <dsp:cNvSpPr/>
      </dsp:nvSpPr>
      <dsp:spPr>
        <a:xfrm>
          <a:off x="4067013" y="1315694"/>
          <a:ext cx="3455996" cy="457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0" i="0" kern="1200" dirty="0"/>
            <a:t>Audio only</a:t>
          </a:r>
          <a:endParaRPr lang="en-US" sz="1600" kern="1200" dirty="0"/>
        </a:p>
      </dsp:txBody>
      <dsp:txXfrm>
        <a:off x="4067013" y="1315694"/>
        <a:ext cx="3455996" cy="457251"/>
      </dsp:txXfrm>
    </dsp:sp>
    <dsp:sp modelId="{94B8B744-7881-4286-9485-6AC809049128}">
      <dsp:nvSpPr>
        <dsp:cNvPr id="0" name=""/>
        <dsp:cNvSpPr/>
      </dsp:nvSpPr>
      <dsp:spPr>
        <a:xfrm>
          <a:off x="4067013" y="1832827"/>
          <a:ext cx="3455996" cy="1441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kern="1200" dirty="0"/>
            <a:t>Two-way, real time audio technology</a:t>
          </a:r>
          <a:endParaRPr lang="en-US" sz="1200" kern="1200" dirty="0"/>
        </a:p>
        <a:p>
          <a:pPr marL="0" lvl="0" indent="0" algn="l" defTabSz="533400">
            <a:lnSpc>
              <a:spcPct val="90000"/>
            </a:lnSpc>
            <a:spcBef>
              <a:spcPct val="0"/>
            </a:spcBef>
            <a:spcAft>
              <a:spcPct val="35000"/>
            </a:spcAft>
            <a:buNone/>
          </a:pPr>
          <a:r>
            <a:rPr lang="en-US" sz="1200" b="0" i="0" kern="1200" dirty="0"/>
            <a:t>AND patient is not capable of or cannot use audio/visual technology (Must use Modifier -93) </a:t>
          </a:r>
          <a:r>
            <a:rPr lang="en-US" sz="1200" b="0" i="0" u="sng" kern="1200" dirty="0"/>
            <a:t>plus </a:t>
          </a:r>
          <a:r>
            <a:rPr lang="en-US" sz="1200" b="0" i="0" kern="1200" dirty="0"/>
            <a:t>the provider has 2-way interactive A/V</a:t>
          </a:r>
          <a:endParaRPr lang="en-US" sz="1200" kern="1200" dirty="0"/>
        </a:p>
        <a:p>
          <a:pPr marL="0" lvl="0" indent="0" algn="l" defTabSz="533400">
            <a:lnSpc>
              <a:spcPct val="90000"/>
            </a:lnSpc>
            <a:spcBef>
              <a:spcPct val="0"/>
            </a:spcBef>
            <a:spcAft>
              <a:spcPct val="35000"/>
            </a:spcAft>
            <a:buNone/>
          </a:pPr>
          <a:r>
            <a:rPr lang="en-US" sz="1200" b="0" i="0" kern="1200" dirty="0"/>
            <a:t>OR this is Mental Health or Substance Abuse Disorder</a:t>
          </a:r>
          <a:endParaRPr lang="en-US" sz="1200" kern="1200" dirty="0"/>
        </a:p>
        <a:p>
          <a:pPr marL="0" lvl="0" indent="0" algn="l" defTabSz="533400">
            <a:lnSpc>
              <a:spcPct val="90000"/>
            </a:lnSpc>
            <a:spcBef>
              <a:spcPct val="0"/>
            </a:spcBef>
            <a:spcAft>
              <a:spcPct val="35000"/>
            </a:spcAft>
            <a:buNone/>
          </a:pPr>
          <a:r>
            <a:rPr lang="en-US" sz="1200" b="0" i="0" kern="1200" dirty="0"/>
            <a:t>OR some ESRD services</a:t>
          </a:r>
          <a:endParaRPr lang="en-US" sz="1200" kern="1200" dirty="0"/>
        </a:p>
        <a:p>
          <a:pPr marL="0" lvl="0" indent="0" algn="l" defTabSz="533400">
            <a:lnSpc>
              <a:spcPct val="90000"/>
            </a:lnSpc>
            <a:spcBef>
              <a:spcPct val="0"/>
            </a:spcBef>
            <a:spcAft>
              <a:spcPct val="35000"/>
            </a:spcAft>
            <a:buNone/>
          </a:pPr>
          <a:r>
            <a:rPr lang="en-US" sz="1200" b="0" i="0" kern="1200" dirty="0"/>
            <a:t>99441-99443 deleted</a:t>
          </a:r>
          <a:endParaRPr lang="en-US" sz="1200" kern="1200" dirty="0"/>
        </a:p>
      </dsp:txBody>
      <dsp:txXfrm>
        <a:off x="4067013" y="1832827"/>
        <a:ext cx="3455996" cy="1441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E5076-7962-EE43-9372-B6DD2E3708F4}">
      <dsp:nvSpPr>
        <dsp:cNvPr id="0" name=""/>
        <dsp:cNvSpPr/>
      </dsp:nvSpPr>
      <dsp:spPr>
        <a:xfrm>
          <a:off x="1072" y="1203846"/>
          <a:ext cx="2141785" cy="856714"/>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b="0" i="0" kern="1200" dirty="0"/>
            <a:t>Will stay the same</a:t>
          </a:r>
          <a:endParaRPr lang="en-US" sz="2600" kern="1200" dirty="0"/>
        </a:p>
      </dsp:txBody>
      <dsp:txXfrm>
        <a:off x="429429" y="1203846"/>
        <a:ext cx="1285071" cy="856714"/>
      </dsp:txXfrm>
    </dsp:sp>
    <dsp:sp modelId="{4717FFB6-2A31-0C4D-B08B-1D7444410105}">
      <dsp:nvSpPr>
        <dsp:cNvPr id="0" name=""/>
        <dsp:cNvSpPr/>
      </dsp:nvSpPr>
      <dsp:spPr>
        <a:xfrm>
          <a:off x="1864425" y="1276667"/>
          <a:ext cx="1777682" cy="71107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b="0" i="0" kern="1200" dirty="0"/>
            <a:t>Quality 30%</a:t>
          </a:r>
          <a:endParaRPr lang="en-US" sz="1300" kern="1200" dirty="0"/>
        </a:p>
      </dsp:txBody>
      <dsp:txXfrm>
        <a:off x="2219961" y="1276667"/>
        <a:ext cx="1066610" cy="711072"/>
      </dsp:txXfrm>
    </dsp:sp>
    <dsp:sp modelId="{5987D844-6C7C-F048-A7AC-ED7DD07580A4}">
      <dsp:nvSpPr>
        <dsp:cNvPr id="0" name=""/>
        <dsp:cNvSpPr/>
      </dsp:nvSpPr>
      <dsp:spPr>
        <a:xfrm>
          <a:off x="3393232" y="1276667"/>
          <a:ext cx="1777682" cy="71107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b="0" i="0" kern="1200" dirty="0"/>
            <a:t>Cost 30%</a:t>
          </a:r>
          <a:endParaRPr lang="en-US" sz="1300" kern="1200" dirty="0"/>
        </a:p>
      </dsp:txBody>
      <dsp:txXfrm>
        <a:off x="3748768" y="1276667"/>
        <a:ext cx="1066610" cy="711072"/>
      </dsp:txXfrm>
    </dsp:sp>
    <dsp:sp modelId="{132A5107-CE44-9B4C-B7E3-BB2A01861ED2}">
      <dsp:nvSpPr>
        <dsp:cNvPr id="0" name=""/>
        <dsp:cNvSpPr/>
      </dsp:nvSpPr>
      <dsp:spPr>
        <a:xfrm>
          <a:off x="4922038" y="1276667"/>
          <a:ext cx="1777682" cy="71107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b="0" i="0" kern="1200" dirty="0"/>
            <a:t>Promoting Interoperability 25%</a:t>
          </a:r>
          <a:endParaRPr lang="en-US" sz="1300" kern="1200" dirty="0"/>
        </a:p>
      </dsp:txBody>
      <dsp:txXfrm>
        <a:off x="5277574" y="1276667"/>
        <a:ext cx="1066610" cy="711072"/>
      </dsp:txXfrm>
    </dsp:sp>
    <dsp:sp modelId="{9D6A5280-B2BC-F247-ACA9-11D5064BAB8C}">
      <dsp:nvSpPr>
        <dsp:cNvPr id="0" name=""/>
        <dsp:cNvSpPr/>
      </dsp:nvSpPr>
      <dsp:spPr>
        <a:xfrm>
          <a:off x="6450845" y="1276667"/>
          <a:ext cx="1777682" cy="71107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b="0" i="0" kern="1200" dirty="0"/>
            <a:t>Improvement Activities 15%</a:t>
          </a:r>
          <a:endParaRPr lang="en-US" sz="1300" kern="1200" dirty="0"/>
        </a:p>
      </dsp:txBody>
      <dsp:txXfrm>
        <a:off x="6806381" y="1276667"/>
        <a:ext cx="1066610" cy="711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027A0-1F9F-214A-BB5B-07EDF1C5CD57}">
      <dsp:nvSpPr>
        <dsp:cNvPr id="0" name=""/>
        <dsp:cNvSpPr/>
      </dsp:nvSpPr>
      <dsp:spPr>
        <a:xfrm>
          <a:off x="2409352" y="898"/>
          <a:ext cx="2710521" cy="52319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OPHALMOLOGY CARE</a:t>
          </a:r>
        </a:p>
      </dsp:txBody>
      <dsp:txXfrm>
        <a:off x="2434892" y="26438"/>
        <a:ext cx="2659441" cy="472112"/>
      </dsp:txXfrm>
    </dsp:sp>
    <dsp:sp modelId="{788FAC27-540C-E945-983A-E3C2BEEACA80}">
      <dsp:nvSpPr>
        <dsp:cNvPr id="0" name=""/>
        <dsp:cNvSpPr/>
      </dsp:nvSpPr>
      <dsp:spPr>
        <a:xfrm>
          <a:off x="2409352" y="550250"/>
          <a:ext cx="2710521" cy="52319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DERMATOLOGY</a:t>
          </a:r>
          <a:r>
            <a:rPr lang="en-US" sz="1700" kern="1200" baseline="0" dirty="0"/>
            <a:t> CARE</a:t>
          </a:r>
          <a:endParaRPr lang="en-US" sz="1700" kern="1200" dirty="0"/>
        </a:p>
      </dsp:txBody>
      <dsp:txXfrm>
        <a:off x="2434892" y="575790"/>
        <a:ext cx="2659441" cy="472112"/>
      </dsp:txXfrm>
    </dsp:sp>
    <dsp:sp modelId="{8C8A841D-99F7-9449-99F9-8D552A32132B}">
      <dsp:nvSpPr>
        <dsp:cNvPr id="0" name=""/>
        <dsp:cNvSpPr/>
      </dsp:nvSpPr>
      <dsp:spPr>
        <a:xfrm>
          <a:off x="2409352" y="1099602"/>
          <a:ext cx="2710521" cy="52319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GASTROENTEROLOGY CARE</a:t>
          </a:r>
        </a:p>
      </dsp:txBody>
      <dsp:txXfrm>
        <a:off x="2434892" y="1125142"/>
        <a:ext cx="2659441" cy="472112"/>
      </dsp:txXfrm>
    </dsp:sp>
    <dsp:sp modelId="{1AD64D0B-F8BF-134B-96CB-4D65D8B35C85}">
      <dsp:nvSpPr>
        <dsp:cNvPr id="0" name=""/>
        <dsp:cNvSpPr/>
      </dsp:nvSpPr>
      <dsp:spPr>
        <a:xfrm>
          <a:off x="2409352" y="1648953"/>
          <a:ext cx="2710521" cy="52319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OPTIMAL</a:t>
          </a:r>
          <a:r>
            <a:rPr lang="en-US" sz="1700" kern="1200" baseline="0" dirty="0"/>
            <a:t> CARE IN UROLOGY</a:t>
          </a:r>
          <a:endParaRPr lang="en-US" sz="1700" kern="1200" dirty="0"/>
        </a:p>
      </dsp:txBody>
      <dsp:txXfrm>
        <a:off x="2434892" y="1674493"/>
        <a:ext cx="2659441" cy="472112"/>
      </dsp:txXfrm>
    </dsp:sp>
    <dsp:sp modelId="{EEFE06AE-3E70-8D46-BB0A-A73BCCCE9D87}">
      <dsp:nvSpPr>
        <dsp:cNvPr id="0" name=""/>
        <dsp:cNvSpPr/>
      </dsp:nvSpPr>
      <dsp:spPr>
        <a:xfrm>
          <a:off x="2409352" y="2198305"/>
          <a:ext cx="2710521" cy="52319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PULMONOLOGY</a:t>
          </a:r>
          <a:r>
            <a:rPr lang="en-US" sz="1700" kern="1200" baseline="0" dirty="0"/>
            <a:t> CARE</a:t>
          </a:r>
          <a:endParaRPr lang="en-US" sz="1700" kern="1200" dirty="0"/>
        </a:p>
      </dsp:txBody>
      <dsp:txXfrm>
        <a:off x="2434892" y="2223845"/>
        <a:ext cx="2659441" cy="472112"/>
      </dsp:txXfrm>
    </dsp:sp>
    <dsp:sp modelId="{B23690D1-BF89-9D42-9B5D-6158CC77C724}">
      <dsp:nvSpPr>
        <dsp:cNvPr id="0" name=""/>
        <dsp:cNvSpPr/>
      </dsp:nvSpPr>
      <dsp:spPr>
        <a:xfrm>
          <a:off x="2409352" y="2747657"/>
          <a:ext cx="2710521" cy="52319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SURGICAL CARE</a:t>
          </a:r>
        </a:p>
      </dsp:txBody>
      <dsp:txXfrm>
        <a:off x="2434892" y="2773197"/>
        <a:ext cx="2659441" cy="47211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56C954-E00F-6A40-A5C7-3A247451B527}" type="datetimeFigureOut">
              <a:rPr lang="en-US" smtClean="0">
                <a:latin typeface="Open Sans" panose="020B0606030504020204" pitchFamily="34" charset="0"/>
              </a:rPr>
              <a:t>11/11/24</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4EF234-0E0C-C747-9D46-1AE85210722F}"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462871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ED552CD-6C7E-AF4C-9B40-EDD2BDF2EF04}" type="datetimeFigureOut">
              <a:rPr lang="en-US" smtClean="0"/>
              <a:pPr/>
              <a:t>11/11/24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997BFC3F-95A4-2740-95F7-495A79DF067A}" type="slidenum">
              <a:rPr lang="en-US" smtClean="0"/>
              <a:pPr/>
              <a:t>‹#›</a:t>
            </a:fld>
            <a:endParaRPr lang="en-US" dirty="0"/>
          </a:p>
        </p:txBody>
      </p:sp>
    </p:spTree>
    <p:extLst>
      <p:ext uri="{BB962C8B-B14F-4D97-AF65-F5344CB8AC3E}">
        <p14:creationId xmlns:p14="http://schemas.microsoft.com/office/powerpoint/2010/main" val="2673474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Open Sans" panose="020B0606030504020204" pitchFamily="34" charset="0"/>
        <a:ea typeface="+mn-ea"/>
        <a:cs typeface="+mn-cs"/>
      </a:defRPr>
    </a:lvl1pPr>
    <a:lvl2pPr marL="457200" algn="l" defTabSz="457200" rtl="0" eaLnBrk="1" latinLnBrk="0" hangingPunct="1">
      <a:defRPr sz="1200" b="0" i="0" kern="1200">
        <a:solidFill>
          <a:schemeClr val="tx1"/>
        </a:solidFill>
        <a:latin typeface="Open Sans" panose="020B0606030504020204" pitchFamily="34" charset="0"/>
        <a:ea typeface="+mn-ea"/>
        <a:cs typeface="+mn-cs"/>
      </a:defRPr>
    </a:lvl2pPr>
    <a:lvl3pPr marL="914400" algn="l" defTabSz="457200" rtl="0" eaLnBrk="1" latinLnBrk="0" hangingPunct="1">
      <a:defRPr sz="1200" b="0" i="0" kern="1200">
        <a:solidFill>
          <a:schemeClr val="tx1"/>
        </a:solidFill>
        <a:latin typeface="Open Sans" panose="020B0606030504020204" pitchFamily="34" charset="0"/>
        <a:ea typeface="+mn-ea"/>
        <a:cs typeface="+mn-cs"/>
      </a:defRPr>
    </a:lvl3pPr>
    <a:lvl4pPr marL="1371600" algn="l" defTabSz="457200" rtl="0" eaLnBrk="1" latinLnBrk="0" hangingPunct="1">
      <a:defRPr sz="1200" b="0" i="0" kern="1200">
        <a:solidFill>
          <a:schemeClr val="tx1"/>
        </a:solidFill>
        <a:latin typeface="Open Sans" panose="020B0606030504020204" pitchFamily="34" charset="0"/>
        <a:ea typeface="+mn-ea"/>
        <a:cs typeface="+mn-cs"/>
      </a:defRPr>
    </a:lvl4pPr>
    <a:lvl5pPr marL="1828800" algn="l" defTabSz="457200" rtl="0" eaLnBrk="1" latinLnBrk="0" hangingPunct="1">
      <a:defRPr sz="1200" b="0" i="0" kern="1200">
        <a:solidFill>
          <a:schemeClr val="tx1"/>
        </a:solidFill>
        <a:latin typeface="Open Sans" panose="020B0606030504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90c14b07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a90c14b07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38252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6" name="Google Shape;27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168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Garamond"/>
                <a:ea typeface="Garamond"/>
                <a:cs typeface="Garamond"/>
                <a:sym typeface="Garamond"/>
              </a:rPr>
              <a:t>3</a:t>
            </a:fld>
            <a:endParaRPr sz="1400" b="0" i="0" u="none" strike="noStrike" cap="none" dirty="0">
              <a:solidFill>
                <a:srgbClr val="000000"/>
              </a:solidFill>
              <a:latin typeface="Garamond"/>
              <a:ea typeface="Garamond"/>
              <a:cs typeface="Garamond"/>
              <a:sym typeface="Garamond"/>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latin typeface="Garamond"/>
                <a:ea typeface="Garamond"/>
                <a:cs typeface="Garamond"/>
                <a:sym typeface="Garamond"/>
              </a:rPr>
              <a:t>Put in a separate page for web sites of regulations</a:t>
            </a:r>
            <a:endParaRPr dirty="0"/>
          </a:p>
        </p:txBody>
      </p:sp>
    </p:spTree>
    <p:extLst>
      <p:ext uri="{BB962C8B-B14F-4D97-AF65-F5344CB8AC3E}">
        <p14:creationId xmlns:p14="http://schemas.microsoft.com/office/powerpoint/2010/main" val="83029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90c14b077_0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Garamond"/>
                <a:ea typeface="Garamond"/>
                <a:cs typeface="Garamond"/>
                <a:sym typeface="Garamond"/>
              </a:rPr>
              <a:t>4</a:t>
            </a:fld>
            <a:endParaRPr sz="1400" b="0" i="0" u="none" strike="noStrike" cap="none" dirty="0">
              <a:solidFill>
                <a:srgbClr val="000000"/>
              </a:solidFill>
              <a:latin typeface="Garamond"/>
              <a:ea typeface="Garamond"/>
              <a:cs typeface="Garamond"/>
              <a:sym typeface="Garamond"/>
            </a:endParaRPr>
          </a:p>
        </p:txBody>
      </p:sp>
      <p:sp>
        <p:nvSpPr>
          <p:cNvPr id="97" name="Google Shape;97;ga90c14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ga90c14b07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latin typeface="Garamond"/>
                <a:ea typeface="Garamond"/>
                <a:cs typeface="Garamond"/>
                <a:sym typeface="Garamond"/>
              </a:rPr>
              <a:t>Put in a separate page for web sites of regulations</a:t>
            </a:r>
            <a:endParaRPr dirty="0"/>
          </a:p>
        </p:txBody>
      </p:sp>
    </p:spTree>
    <p:extLst>
      <p:ext uri="{BB962C8B-B14F-4D97-AF65-F5344CB8AC3E}">
        <p14:creationId xmlns:p14="http://schemas.microsoft.com/office/powerpoint/2010/main" val="45709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830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Garamond"/>
                <a:ea typeface="Garamond"/>
                <a:cs typeface="Garamond"/>
                <a:sym typeface="Garamond"/>
              </a:rPr>
              <a:t>6</a:t>
            </a:fld>
            <a:endParaRPr sz="1400" b="0" i="0" u="none" strike="noStrike" cap="none" dirty="0">
              <a:solidFill>
                <a:srgbClr val="000000"/>
              </a:solidFill>
              <a:latin typeface="Garamond"/>
              <a:ea typeface="Garamond"/>
              <a:cs typeface="Garamond"/>
              <a:sym typeface="Garamond"/>
            </a:endParaRPr>
          </a:p>
        </p:txBody>
      </p:sp>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8" name="Google Shape;118;p6: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800" dirty="0">
              <a:latin typeface="Garamond"/>
              <a:ea typeface="Garamond"/>
              <a:cs typeface="Garamond"/>
              <a:sym typeface="Garamond"/>
            </a:endParaRPr>
          </a:p>
        </p:txBody>
      </p:sp>
    </p:spTree>
    <p:extLst>
      <p:ext uri="{BB962C8B-B14F-4D97-AF65-F5344CB8AC3E}">
        <p14:creationId xmlns:p14="http://schemas.microsoft.com/office/powerpoint/2010/main" val="179762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42" name="Google Shape;24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631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1" name="Google Shape;27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463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93" name="Google Shape;29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381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BFC3F-95A4-2740-95F7-495A79DF067A}" type="slidenum">
              <a:rPr lang="en-US" smtClean="0"/>
              <a:pPr/>
              <a:t>35</a:t>
            </a:fld>
            <a:endParaRPr lang="en-US" dirty="0"/>
          </a:p>
        </p:txBody>
      </p:sp>
    </p:spTree>
    <p:extLst>
      <p:ext uri="{BB962C8B-B14F-4D97-AF65-F5344CB8AC3E}">
        <p14:creationId xmlns:p14="http://schemas.microsoft.com/office/powerpoint/2010/main" val="2083188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43855"/>
        </a:solidFill>
        <a:effectLst/>
      </p:bgPr>
    </p:bg>
    <p:spTree>
      <p:nvGrpSpPr>
        <p:cNvPr id="1" name=""/>
        <p:cNvGrpSpPr/>
        <p:nvPr/>
      </p:nvGrpSpPr>
      <p:grpSpPr>
        <a:xfrm>
          <a:off x="0" y="0"/>
          <a:ext cx="0" cy="0"/>
          <a:chOff x="0" y="0"/>
          <a:chExt cx="0" cy="0"/>
        </a:xfrm>
      </p:grpSpPr>
      <p:pic>
        <p:nvPicPr>
          <p:cNvPr id="13" name="Picture 12" descr="title_shape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3665" y="-2109985"/>
            <a:ext cx="11582400" cy="9454896"/>
          </a:xfrm>
          <a:prstGeom prst="rect">
            <a:avLst/>
          </a:prstGeom>
        </p:spPr>
      </p:pic>
      <p:sp>
        <p:nvSpPr>
          <p:cNvPr id="2" name="Title 1"/>
          <p:cNvSpPr>
            <a:spLocks noGrp="1"/>
          </p:cNvSpPr>
          <p:nvPr>
            <p:ph type="ctrTitle"/>
          </p:nvPr>
        </p:nvSpPr>
        <p:spPr>
          <a:xfrm>
            <a:off x="513818" y="2017169"/>
            <a:ext cx="7772400" cy="1102519"/>
          </a:xfrm>
        </p:spPr>
        <p:txBody>
          <a:bodyPr>
            <a:normAutofit/>
          </a:bodyPr>
          <a:lstStyle>
            <a:lvl1pPr algn="l">
              <a:defRPr sz="4400" b="0" i="0">
                <a:solidFill>
                  <a:schemeClr val="bg1"/>
                </a:solidFill>
                <a:latin typeface="Open Sans" panose="020B0606030504020204" pitchFamily="34" charset="0"/>
                <a:cs typeface="Open Sans  "/>
              </a:defRPr>
            </a:lvl1pPr>
          </a:lstStyle>
          <a:p>
            <a:r>
              <a:rPr lang="en-US" dirty="0"/>
              <a:t>Click to edit Master title style</a:t>
            </a:r>
          </a:p>
        </p:txBody>
      </p:sp>
      <p:sp>
        <p:nvSpPr>
          <p:cNvPr id="3" name="Subtitle 2"/>
          <p:cNvSpPr>
            <a:spLocks noGrp="1"/>
          </p:cNvSpPr>
          <p:nvPr>
            <p:ph type="subTitle" idx="1"/>
          </p:nvPr>
        </p:nvSpPr>
        <p:spPr>
          <a:xfrm>
            <a:off x="513817" y="3208333"/>
            <a:ext cx="3620371" cy="1362197"/>
          </a:xfrm>
        </p:spPr>
        <p:txBody>
          <a:bodyPr anchor="b">
            <a:normAutofit/>
          </a:bodyPr>
          <a:lstStyle>
            <a:lvl1pPr marL="0" indent="0" algn="l">
              <a:buNone/>
              <a:defRPr sz="1400" b="0" i="0">
                <a:solidFill>
                  <a:srgbClr val="67ACD6"/>
                </a:solidFill>
                <a:latin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ONPOINT_RXV_LOGO_KO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0130" y="368299"/>
            <a:ext cx="1225620" cy="478367"/>
          </a:xfrm>
          <a:prstGeom prst="rect">
            <a:avLst/>
          </a:prstGeom>
        </p:spPr>
      </p:pic>
      <p:pic>
        <p:nvPicPr>
          <p:cNvPr id="6" name="Picture 5" descr="Logo-Blue-Wordmark_unofficial_whit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1031" y="427950"/>
            <a:ext cx="2286000" cy="365760"/>
          </a:xfrm>
          <a:prstGeom prst="rect">
            <a:avLst/>
          </a:prstGeom>
        </p:spPr>
      </p:pic>
      <p:cxnSp>
        <p:nvCxnSpPr>
          <p:cNvPr id="9" name="Straight Connector 8"/>
          <p:cNvCxnSpPr/>
          <p:nvPr userDrawn="1"/>
        </p:nvCxnSpPr>
        <p:spPr>
          <a:xfrm>
            <a:off x="2917084" y="324104"/>
            <a:ext cx="0" cy="529176"/>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98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extLst>
      <p:ext uri="{BB962C8B-B14F-4D97-AF65-F5344CB8AC3E}">
        <p14:creationId xmlns:p14="http://schemas.microsoft.com/office/powerpoint/2010/main" val="32064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rgbClr val="F3F3F3"/>
        </a:solidFill>
        <a:effectLst/>
      </p:bgPr>
    </p:bg>
    <p:spTree>
      <p:nvGrpSpPr>
        <p:cNvPr id="1" name="Shape 24"/>
        <p:cNvGrpSpPr/>
        <p:nvPr/>
      </p:nvGrpSpPr>
      <p:grpSpPr>
        <a:xfrm>
          <a:off x="0" y="0"/>
          <a:ext cx="0" cy="0"/>
          <a:chOff x="0" y="0"/>
          <a:chExt cx="0" cy="0"/>
        </a:xfrm>
      </p:grpSpPr>
      <p:pic>
        <p:nvPicPr>
          <p:cNvPr id="25" name="Google Shape;25;p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043" y="4619665"/>
            <a:ext cx="647066" cy="466801"/>
          </a:xfrm>
          <a:prstGeom prst="rect">
            <a:avLst/>
          </a:prstGeom>
          <a:noFill/>
          <a:ln>
            <a:noFill/>
          </a:ln>
        </p:spPr>
      </p:pic>
      <p:grpSp>
        <p:nvGrpSpPr>
          <p:cNvPr id="26" name="Google Shape;26;p92"/>
          <p:cNvGrpSpPr/>
          <p:nvPr/>
        </p:nvGrpSpPr>
        <p:grpSpPr>
          <a:xfrm rot="10800000">
            <a:off x="-1894463" y="-2755912"/>
            <a:ext cx="6347627" cy="4915478"/>
            <a:chOff x="2792930" y="1416243"/>
            <a:chExt cx="7653275" cy="5926547"/>
          </a:xfrm>
        </p:grpSpPr>
        <p:sp>
          <p:nvSpPr>
            <p:cNvPr id="27" name="Google Shape;27;p92"/>
            <p:cNvSpPr/>
            <p:nvPr/>
          </p:nvSpPr>
          <p:spPr>
            <a:xfrm rot="-2085852">
              <a:off x="2610792" y="4477631"/>
              <a:ext cx="6045242" cy="1253534"/>
            </a:xfrm>
            <a:prstGeom prst="parallelogram">
              <a:avLst>
                <a:gd name="adj" fmla="val 71884"/>
              </a:avLst>
            </a:prstGeom>
            <a:solidFill>
              <a:srgbClr val="0044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8" name="Google Shape;28;p92"/>
            <p:cNvSpPr/>
            <p:nvPr/>
          </p:nvSpPr>
          <p:spPr>
            <a:xfrm rot="-5400000">
              <a:off x="6625109" y="3041593"/>
              <a:ext cx="1317900" cy="960600"/>
            </a:xfrm>
            <a:prstGeom prst="triangle">
              <a:avLst>
                <a:gd name="adj" fmla="val 50000"/>
              </a:avLst>
            </a:prstGeom>
            <a:solidFill>
              <a:srgbClr val="67AC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9" name="Google Shape;29;p92"/>
            <p:cNvSpPr/>
            <p:nvPr/>
          </p:nvSpPr>
          <p:spPr>
            <a:xfrm rot="-2085842">
              <a:off x="7140116" y="2262017"/>
              <a:ext cx="3298328" cy="1059718"/>
            </a:xfrm>
            <a:prstGeom prst="parallelogram">
              <a:avLst>
                <a:gd name="adj" fmla="val 72293"/>
              </a:avLst>
            </a:prstGeom>
            <a:solidFill>
              <a:srgbClr val="0085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0" name="Google Shape;30;p92"/>
            <p:cNvSpPr/>
            <p:nvPr/>
          </p:nvSpPr>
          <p:spPr>
            <a:xfrm rot="-5400000">
              <a:off x="7420330" y="3462100"/>
              <a:ext cx="2002800" cy="1459500"/>
            </a:xfrm>
            <a:prstGeom prst="triangle">
              <a:avLst>
                <a:gd name="adj" fmla="val 50000"/>
              </a:avLst>
            </a:prstGeom>
            <a:solidFill>
              <a:srgbClr val="0044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1" name="Google Shape;31;p92"/>
            <p:cNvSpPr/>
            <p:nvPr/>
          </p:nvSpPr>
          <p:spPr>
            <a:xfrm>
              <a:off x="6417125" y="4174597"/>
              <a:ext cx="2635200" cy="963000"/>
            </a:xfrm>
            <a:prstGeom prst="triangle">
              <a:avLst>
                <a:gd name="adj" fmla="val 50000"/>
              </a:avLst>
            </a:prstGeom>
            <a:solidFill>
              <a:srgbClr val="67AC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sp>
        <p:nvSpPr>
          <p:cNvPr id="32" name="Google Shape;32;p92"/>
          <p:cNvSpPr txBox="1"/>
          <p:nvPr/>
        </p:nvSpPr>
        <p:spPr>
          <a:xfrm>
            <a:off x="3149700" y="4692425"/>
            <a:ext cx="2844600" cy="3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dirty="0">
                <a:solidFill>
                  <a:srgbClr val="003657"/>
                </a:solidFill>
                <a:latin typeface="Open Sans" panose="020B0606030504020204" pitchFamily="34" charset="0"/>
                <a:ea typeface="Open Sans" panose="020B0606030504020204" pitchFamily="34" charset="0"/>
                <a:cs typeface="Open Sans" panose="020B0606030504020204" pitchFamily="34" charset="0"/>
                <a:sym typeface="Open Sans Light"/>
              </a:rPr>
              <a:t>© 2020 RxVantage, Inc. Proprietary &amp; Confidential </a:t>
            </a:r>
            <a:endParaRPr sz="700" b="0" i="0" u="none" strike="noStrike" cap="none" dirty="0">
              <a:solidFill>
                <a:srgbClr val="003657"/>
              </a:solidFill>
              <a:latin typeface="Open Sans" panose="020B0606030504020204" pitchFamily="34" charset="0"/>
              <a:ea typeface="Open Sans" panose="020B0606030504020204" pitchFamily="34" charset="0"/>
              <a:cs typeface="Open Sans" panose="020B0606030504020204" pitchFamily="34" charset="0"/>
              <a:sym typeface="Open Sans Light"/>
            </a:endParaRPr>
          </a:p>
          <a:p>
            <a:pPr marL="0" marR="0" lvl="0" indent="0" algn="ctr" rtl="0">
              <a:lnSpc>
                <a:spcPct val="100000"/>
              </a:lnSpc>
              <a:spcBef>
                <a:spcPts val="0"/>
              </a:spcBef>
              <a:spcAft>
                <a:spcPts val="0"/>
              </a:spcAft>
              <a:buClr>
                <a:srgbClr val="000000"/>
              </a:buClr>
              <a:buSzPts val="700"/>
              <a:buFont typeface="Arial"/>
              <a:buNone/>
            </a:pPr>
            <a:r>
              <a:rPr lang="en" sz="700" b="0" i="0" u="none" strike="noStrike" cap="none" dirty="0">
                <a:solidFill>
                  <a:srgbClr val="003657"/>
                </a:solidFill>
                <a:latin typeface="Open Sans" panose="020B0606030504020204" pitchFamily="34" charset="0"/>
                <a:ea typeface="Open Sans" panose="020B0606030504020204" pitchFamily="34" charset="0"/>
                <a:cs typeface="Open Sans" panose="020B0606030504020204" pitchFamily="34" charset="0"/>
                <a:sym typeface="Open Sans Light"/>
              </a:rPr>
              <a:t>Do Not Distribute - Confidential </a:t>
            </a:r>
            <a:endParaRPr sz="300" b="0" i="0" u="none" strike="noStrike" cap="none" dirty="0">
              <a:solidFill>
                <a:srgbClr val="003657"/>
              </a:solidFill>
              <a:latin typeface="Open Sans" panose="020B0606030504020204" pitchFamily="34" charset="0"/>
              <a:ea typeface="Open Sans" panose="020B0606030504020204" pitchFamily="34" charset="0"/>
              <a:cs typeface="Open Sans" panose="020B0606030504020204" pitchFamily="34" charset="0"/>
              <a:sym typeface="Open Sans Light"/>
            </a:endParaRPr>
          </a:p>
        </p:txBody>
      </p:sp>
      <p:pic>
        <p:nvPicPr>
          <p:cNvPr id="33" name="Google Shape;33;p9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78501" y="4692364"/>
            <a:ext cx="823525" cy="321425"/>
          </a:xfrm>
          <a:prstGeom prst="rect">
            <a:avLst/>
          </a:prstGeom>
          <a:noFill/>
          <a:ln>
            <a:noFill/>
          </a:ln>
        </p:spPr>
      </p:pic>
      <p:sp>
        <p:nvSpPr>
          <p:cNvPr id="34" name="Google Shape;34;p92"/>
          <p:cNvSpPr txBox="1">
            <a:spLocks noGrp="1"/>
          </p:cNvSpPr>
          <p:nvPr>
            <p:ph type="subTitle" idx="1"/>
          </p:nvPr>
        </p:nvSpPr>
        <p:spPr>
          <a:xfrm>
            <a:off x="1337051" y="228600"/>
            <a:ext cx="74865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48A"/>
              </a:buClr>
              <a:buSzPts val="2800"/>
              <a:buFont typeface="Open Sans Light"/>
              <a:buNone/>
              <a:defRPr sz="2800" b="0" i="0">
                <a:solidFill>
                  <a:srgbClr val="00448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2pPr>
            <a:lvl3pPr lvl="2"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3pPr>
            <a:lvl4pPr lvl="3"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4pPr>
            <a:lvl5pPr lvl="4"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5pPr>
            <a:lvl6pPr lvl="5"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6pPr>
            <a:lvl7pPr lvl="6"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7pPr>
            <a:lvl8pPr lvl="7"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8pPr>
            <a:lvl9pPr lvl="8"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9pPr>
          </a:lstStyle>
          <a:p>
            <a:endParaRPr dirty="0"/>
          </a:p>
        </p:txBody>
      </p:sp>
      <p:sp>
        <p:nvSpPr>
          <p:cNvPr id="35" name="Google Shape;35;p92"/>
          <p:cNvSpPr txBox="1">
            <a:spLocks noGrp="1"/>
          </p:cNvSpPr>
          <p:nvPr>
            <p:ph type="subTitle" idx="2"/>
          </p:nvPr>
        </p:nvSpPr>
        <p:spPr>
          <a:xfrm>
            <a:off x="1135650" y="1021200"/>
            <a:ext cx="7209300" cy="359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06F6A"/>
              </a:buClr>
              <a:buSzPts val="1600"/>
              <a:buFont typeface="Open Sans Light"/>
              <a:buNone/>
              <a:defRPr sz="2000" b="0" i="0">
                <a:solidFill>
                  <a:srgbClr val="00448A"/>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lvl="1"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2pPr>
            <a:lvl3pPr lvl="2"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3pPr>
            <a:lvl4pPr lvl="3"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4pPr>
            <a:lvl5pPr lvl="4"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5pPr>
            <a:lvl6pPr lvl="5"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6pPr>
            <a:lvl7pPr lvl="6"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7pPr>
            <a:lvl8pPr lvl="7"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8pPr>
            <a:lvl9pPr lvl="8"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9pPr>
          </a:lstStyle>
          <a:p>
            <a:endParaRPr dirty="0"/>
          </a:p>
        </p:txBody>
      </p:sp>
    </p:spTree>
    <p:extLst>
      <p:ext uri="{BB962C8B-B14F-4D97-AF65-F5344CB8AC3E}">
        <p14:creationId xmlns:p14="http://schemas.microsoft.com/office/powerpoint/2010/main" val="3710611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9">
  <p:cSld name="Custom Layout 9">
    <p:bg>
      <p:bgPr>
        <a:solidFill>
          <a:srgbClr val="003657"/>
        </a:solidFill>
        <a:effectLst/>
      </p:bgPr>
    </p:bg>
    <p:spTree>
      <p:nvGrpSpPr>
        <p:cNvPr id="1" name="Shape 36"/>
        <p:cNvGrpSpPr/>
        <p:nvPr/>
      </p:nvGrpSpPr>
      <p:grpSpPr>
        <a:xfrm>
          <a:off x="0" y="0"/>
          <a:ext cx="0" cy="0"/>
          <a:chOff x="0" y="0"/>
          <a:chExt cx="0" cy="0"/>
        </a:xfrm>
      </p:grpSpPr>
      <p:sp>
        <p:nvSpPr>
          <p:cNvPr id="37" name="Google Shape;37;p94"/>
          <p:cNvSpPr txBox="1">
            <a:spLocks noGrp="1"/>
          </p:cNvSpPr>
          <p:nvPr>
            <p:ph type="title"/>
          </p:nvPr>
        </p:nvSpPr>
        <p:spPr>
          <a:xfrm>
            <a:off x="647725" y="1943100"/>
            <a:ext cx="6477000" cy="89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000" b="0" i="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lvl="1" algn="l">
              <a:lnSpc>
                <a:spcPct val="100000"/>
              </a:lnSpc>
              <a:spcBef>
                <a:spcPts val="0"/>
              </a:spcBef>
              <a:spcAft>
                <a:spcPts val="0"/>
              </a:spcAft>
              <a:buSzPts val="2800"/>
              <a:buNone/>
              <a:defRPr sz="3000">
                <a:latin typeface="Open Sans"/>
                <a:ea typeface="Open Sans"/>
                <a:cs typeface="Open Sans"/>
                <a:sym typeface="Open Sans"/>
              </a:defRPr>
            </a:lvl2pPr>
            <a:lvl3pPr lvl="2" algn="l">
              <a:lnSpc>
                <a:spcPct val="100000"/>
              </a:lnSpc>
              <a:spcBef>
                <a:spcPts val="0"/>
              </a:spcBef>
              <a:spcAft>
                <a:spcPts val="0"/>
              </a:spcAft>
              <a:buSzPts val="2800"/>
              <a:buNone/>
              <a:defRPr sz="3000">
                <a:latin typeface="Open Sans"/>
                <a:ea typeface="Open Sans"/>
                <a:cs typeface="Open Sans"/>
                <a:sym typeface="Open Sans"/>
              </a:defRPr>
            </a:lvl3pPr>
            <a:lvl4pPr lvl="3" algn="l">
              <a:lnSpc>
                <a:spcPct val="100000"/>
              </a:lnSpc>
              <a:spcBef>
                <a:spcPts val="0"/>
              </a:spcBef>
              <a:spcAft>
                <a:spcPts val="0"/>
              </a:spcAft>
              <a:buSzPts val="2800"/>
              <a:buNone/>
              <a:defRPr sz="3000">
                <a:latin typeface="Open Sans"/>
                <a:ea typeface="Open Sans"/>
                <a:cs typeface="Open Sans"/>
                <a:sym typeface="Open Sans"/>
              </a:defRPr>
            </a:lvl4pPr>
            <a:lvl5pPr lvl="4" algn="l">
              <a:lnSpc>
                <a:spcPct val="100000"/>
              </a:lnSpc>
              <a:spcBef>
                <a:spcPts val="0"/>
              </a:spcBef>
              <a:spcAft>
                <a:spcPts val="0"/>
              </a:spcAft>
              <a:buSzPts val="2800"/>
              <a:buNone/>
              <a:defRPr sz="3000">
                <a:latin typeface="Open Sans"/>
                <a:ea typeface="Open Sans"/>
                <a:cs typeface="Open Sans"/>
                <a:sym typeface="Open Sans"/>
              </a:defRPr>
            </a:lvl5pPr>
            <a:lvl6pPr lvl="5" algn="l">
              <a:lnSpc>
                <a:spcPct val="100000"/>
              </a:lnSpc>
              <a:spcBef>
                <a:spcPts val="0"/>
              </a:spcBef>
              <a:spcAft>
                <a:spcPts val="0"/>
              </a:spcAft>
              <a:buSzPts val="2800"/>
              <a:buNone/>
              <a:defRPr sz="3000">
                <a:latin typeface="Open Sans"/>
                <a:ea typeface="Open Sans"/>
                <a:cs typeface="Open Sans"/>
                <a:sym typeface="Open Sans"/>
              </a:defRPr>
            </a:lvl6pPr>
            <a:lvl7pPr lvl="6" algn="l">
              <a:lnSpc>
                <a:spcPct val="100000"/>
              </a:lnSpc>
              <a:spcBef>
                <a:spcPts val="0"/>
              </a:spcBef>
              <a:spcAft>
                <a:spcPts val="0"/>
              </a:spcAft>
              <a:buSzPts val="2800"/>
              <a:buNone/>
              <a:defRPr sz="3000">
                <a:latin typeface="Open Sans"/>
                <a:ea typeface="Open Sans"/>
                <a:cs typeface="Open Sans"/>
                <a:sym typeface="Open Sans"/>
              </a:defRPr>
            </a:lvl7pPr>
            <a:lvl8pPr lvl="7" algn="l">
              <a:lnSpc>
                <a:spcPct val="100000"/>
              </a:lnSpc>
              <a:spcBef>
                <a:spcPts val="0"/>
              </a:spcBef>
              <a:spcAft>
                <a:spcPts val="0"/>
              </a:spcAft>
              <a:buSzPts val="2800"/>
              <a:buNone/>
              <a:defRPr sz="3000">
                <a:latin typeface="Open Sans"/>
                <a:ea typeface="Open Sans"/>
                <a:cs typeface="Open Sans"/>
                <a:sym typeface="Open Sans"/>
              </a:defRPr>
            </a:lvl8pPr>
            <a:lvl9pPr lvl="8" algn="l">
              <a:lnSpc>
                <a:spcPct val="100000"/>
              </a:lnSpc>
              <a:spcBef>
                <a:spcPts val="0"/>
              </a:spcBef>
              <a:spcAft>
                <a:spcPts val="0"/>
              </a:spcAft>
              <a:buSzPts val="2800"/>
              <a:buNone/>
              <a:defRPr sz="3000">
                <a:latin typeface="Open Sans"/>
                <a:ea typeface="Open Sans"/>
                <a:cs typeface="Open Sans"/>
                <a:sym typeface="Open Sans"/>
              </a:defRPr>
            </a:lvl9pPr>
          </a:lstStyle>
          <a:p>
            <a:endParaRPr dirty="0"/>
          </a:p>
        </p:txBody>
      </p:sp>
      <p:pic>
        <p:nvPicPr>
          <p:cNvPr id="38" name="Google Shape;38;p9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212149" y="4727450"/>
            <a:ext cx="822498" cy="321051"/>
          </a:xfrm>
          <a:prstGeom prst="rect">
            <a:avLst/>
          </a:prstGeom>
          <a:noFill/>
          <a:ln>
            <a:noFill/>
          </a:ln>
        </p:spPr>
      </p:pic>
      <p:pic>
        <p:nvPicPr>
          <p:cNvPr id="39" name="Google Shape;39;p9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100" y="4727449"/>
            <a:ext cx="1767675" cy="321050"/>
          </a:xfrm>
          <a:prstGeom prst="rect">
            <a:avLst/>
          </a:prstGeom>
          <a:noFill/>
          <a:ln>
            <a:noFill/>
          </a:ln>
        </p:spPr>
      </p:pic>
    </p:spTree>
    <p:extLst>
      <p:ext uri="{BB962C8B-B14F-4D97-AF65-F5344CB8AC3E}">
        <p14:creationId xmlns:p14="http://schemas.microsoft.com/office/powerpoint/2010/main" val="399534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bg>
      <p:bgPr>
        <a:solidFill>
          <a:srgbClr val="F3F3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7572" y="423319"/>
            <a:ext cx="7529227" cy="639909"/>
          </a:xfrm>
        </p:spPr>
        <p:txBody>
          <a:bodyPr>
            <a:normAutofit/>
          </a:bodyPr>
          <a:lstStyle>
            <a:lvl1pPr algn="l">
              <a:defRPr sz="3100" b="0" i="0">
                <a:solidFill>
                  <a:srgbClr val="00448A"/>
                </a:solidFill>
                <a:latin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1157572" y="1200151"/>
            <a:ext cx="7529228" cy="3394472"/>
          </a:xfrm>
        </p:spPr>
        <p:txBody>
          <a:bodyPr>
            <a:normAutofit/>
          </a:bodyPr>
          <a:lstStyle>
            <a:lvl1pPr marL="342900" indent="-342900">
              <a:buClr>
                <a:srgbClr val="F06F6A"/>
              </a:buClr>
              <a:buFont typeface="Arial"/>
              <a:buChar char="•"/>
              <a:defRPr sz="1800" b="0" i="0">
                <a:solidFill>
                  <a:srgbClr val="00448A"/>
                </a:solidFill>
                <a:latin typeface="Open Sans" panose="020B0606030504020204" pitchFamily="34" charset="0"/>
                <a:cs typeface="Open Sans normal"/>
              </a:defRPr>
            </a:lvl1pPr>
            <a:lvl2pPr marL="742950" indent="-285750">
              <a:buClr>
                <a:srgbClr val="F06F6A"/>
              </a:buClr>
              <a:buSzPct val="80000"/>
              <a:buFont typeface="Courier New"/>
              <a:buChar char="o"/>
              <a:defRPr sz="1400" b="0" i="0">
                <a:solidFill>
                  <a:srgbClr val="00448A"/>
                </a:solidFill>
                <a:latin typeface="Open Sans" panose="020B0606030504020204" pitchFamily="34" charset="0"/>
                <a:cs typeface="Open Sans normal"/>
              </a:defRPr>
            </a:lvl2pPr>
            <a:lvl3pPr marL="1143000" indent="-228600">
              <a:buClr>
                <a:srgbClr val="F06F6A"/>
              </a:buClr>
              <a:buFont typeface="Wingdings" charset="2"/>
              <a:buChar char="§"/>
              <a:defRPr sz="1400" b="0" i="0">
                <a:solidFill>
                  <a:srgbClr val="00448A"/>
                </a:solidFill>
                <a:latin typeface="Open Sans" panose="020B0606030504020204" pitchFamily="34" charset="0"/>
                <a:cs typeface="Open Sans normal"/>
              </a:defRPr>
            </a:lvl3pPr>
            <a:lvl4pPr marL="1600200" indent="-228600">
              <a:buClr>
                <a:srgbClr val="F06F6A"/>
              </a:buClr>
              <a:buSzPct val="120000"/>
              <a:buFont typeface="Arial"/>
              <a:buChar char="•"/>
              <a:defRPr sz="1400" b="0" i="0">
                <a:solidFill>
                  <a:srgbClr val="00448A"/>
                </a:solidFill>
                <a:latin typeface="Open Sans" panose="020B0606030504020204" pitchFamily="34" charset="0"/>
                <a:cs typeface="Open Sans normal"/>
              </a:defRPr>
            </a:lvl4pPr>
            <a:lvl5pPr marL="2057400" indent="-228600">
              <a:buClr>
                <a:srgbClr val="F06F6A"/>
              </a:buClr>
              <a:buSzPct val="80000"/>
              <a:buFont typeface="Courier New"/>
              <a:buChar char="o"/>
              <a:defRPr sz="1400" b="0" i="0">
                <a:solidFill>
                  <a:srgbClr val="00448A"/>
                </a:solidFill>
                <a:latin typeface="Open Sans" panose="020B0606030504020204" pitchFamily="34" charset="0"/>
                <a:cs typeface="Open Sans norm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p:cNvSpPr>
            <a:spLocks noGrp="1"/>
          </p:cNvSpPr>
          <p:nvPr>
            <p:ph sz="quarter" idx="10" hasCustomPrompt="1"/>
          </p:nvPr>
        </p:nvSpPr>
        <p:spPr>
          <a:xfrm>
            <a:off x="2798017" y="4743697"/>
            <a:ext cx="3538865" cy="687003"/>
          </a:xfrm>
        </p:spPr>
        <p:txBody>
          <a:bodyPr>
            <a:normAutofit/>
          </a:bodyPr>
          <a:lstStyle>
            <a:lvl1pPr marL="0" indent="0" algn="ctr">
              <a:lnSpc>
                <a:spcPts val="700"/>
              </a:lnSpc>
              <a:buNone/>
              <a:defRPr sz="700" b="0" i="0" baseline="0">
                <a:solidFill>
                  <a:srgbClr val="003657"/>
                </a:solidFill>
                <a:latin typeface="Monaco" pitchFamily="2" charset="77"/>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2021 </a:t>
            </a:r>
            <a:r>
              <a:rPr lang="en-US" dirty="0" err="1"/>
              <a:t>RxVantage</a:t>
            </a:r>
            <a:r>
              <a:rPr lang="en-US" dirty="0"/>
              <a:t>, Inc. Proprietary &amp; Confidential</a:t>
            </a:r>
          </a:p>
          <a:p>
            <a:pPr lvl="0"/>
            <a:r>
              <a:rPr lang="en-US" dirty="0"/>
              <a:t>Do Not Distribute – Confidential</a:t>
            </a:r>
          </a:p>
        </p:txBody>
      </p:sp>
      <p:pic>
        <p:nvPicPr>
          <p:cNvPr id="9" name="Picture 8" descr="ONPOINT_RXV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5277" y="4694578"/>
            <a:ext cx="820719" cy="320332"/>
          </a:xfrm>
          <a:prstGeom prst="rect">
            <a:avLst/>
          </a:prstGeom>
        </p:spPr>
      </p:pic>
      <p:pic>
        <p:nvPicPr>
          <p:cNvPr id="10" name="Picture 9" descr="rxv_stacked_BW_RGB.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69334" y="4694578"/>
            <a:ext cx="550802" cy="320332"/>
          </a:xfrm>
          <a:prstGeom prst="rect">
            <a:avLst/>
          </a:prstGeom>
        </p:spPr>
      </p:pic>
      <p:pic>
        <p:nvPicPr>
          <p:cNvPr id="11" name="Picture 10" descr="interior_shapes.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95883" y="-2753975"/>
            <a:ext cx="5260848" cy="4925568"/>
          </a:xfrm>
          <a:prstGeom prst="rect">
            <a:avLst/>
          </a:prstGeom>
        </p:spPr>
      </p:pic>
    </p:spTree>
    <p:extLst>
      <p:ext uri="{BB962C8B-B14F-4D97-AF65-F5344CB8AC3E}">
        <p14:creationId xmlns:p14="http://schemas.microsoft.com/office/powerpoint/2010/main" val="110295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ntent">
    <p:bg>
      <p:bgPr>
        <a:solidFill>
          <a:srgbClr val="F3F3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7572" y="423319"/>
            <a:ext cx="7529227" cy="639909"/>
          </a:xfrm>
        </p:spPr>
        <p:txBody>
          <a:bodyPr>
            <a:normAutofit/>
          </a:bodyPr>
          <a:lstStyle>
            <a:lvl1pPr algn="l">
              <a:defRPr sz="3100" b="0" i="0">
                <a:solidFill>
                  <a:srgbClr val="003657"/>
                </a:solidFill>
                <a:latin typeface="Open Sans" panose="020B0606030504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1157572" y="1322874"/>
            <a:ext cx="7529227" cy="3271748"/>
          </a:xfrm>
        </p:spPr>
        <p:txBody>
          <a:bodyPr>
            <a:normAutofit/>
          </a:bodyPr>
          <a:lstStyle>
            <a:lvl1pPr marL="0" indent="0">
              <a:buFontTx/>
              <a:buNone/>
              <a:defRPr sz="1800" spc="50">
                <a:solidFill>
                  <a:srgbClr val="00448A"/>
                </a:solidFill>
                <a:latin typeface="Open Sans  "/>
                <a:cs typeface="Open Sans  "/>
              </a:defRPr>
            </a:lvl1pPr>
            <a:lvl2pPr marL="457200" indent="0">
              <a:buFontTx/>
              <a:buNone/>
              <a:defRPr sz="1800">
                <a:solidFill>
                  <a:srgbClr val="00448A"/>
                </a:solidFill>
                <a:latin typeface="Open Sans  "/>
                <a:cs typeface="Open Sans  "/>
              </a:defRPr>
            </a:lvl2pPr>
            <a:lvl3pPr marL="914400" indent="0">
              <a:buFontTx/>
              <a:buNone/>
              <a:defRPr sz="1800">
                <a:solidFill>
                  <a:srgbClr val="00448A"/>
                </a:solidFill>
                <a:latin typeface="Open Sans  "/>
                <a:cs typeface="Open Sans  "/>
              </a:defRPr>
            </a:lvl3pPr>
            <a:lvl4pPr marL="1371600" indent="0">
              <a:buFontTx/>
              <a:buNone/>
              <a:defRPr sz="1800">
                <a:solidFill>
                  <a:srgbClr val="00448A"/>
                </a:solidFill>
                <a:latin typeface="Open Sans  "/>
                <a:cs typeface="Open Sans  "/>
              </a:defRPr>
            </a:lvl4pPr>
            <a:lvl5pPr marL="1828800" indent="0">
              <a:buFontTx/>
              <a:buNone/>
              <a:defRPr sz="1800">
                <a:solidFill>
                  <a:srgbClr val="00448A"/>
                </a:solidFill>
                <a:latin typeface="Open Sans  "/>
                <a:cs typeface="Open Sans  "/>
              </a:defRPr>
            </a:lvl5pPr>
          </a:lstStyle>
          <a:p>
            <a:pPr lvl="0"/>
            <a:r>
              <a:rPr lang="en-US" dirty="0"/>
              <a:t>Body text.</a:t>
            </a:r>
          </a:p>
        </p:txBody>
      </p:sp>
      <p:sp>
        <p:nvSpPr>
          <p:cNvPr id="9" name="Content Placeholder 8"/>
          <p:cNvSpPr>
            <a:spLocks noGrp="1"/>
          </p:cNvSpPr>
          <p:nvPr>
            <p:ph sz="quarter" idx="10" hasCustomPrompt="1"/>
          </p:nvPr>
        </p:nvSpPr>
        <p:spPr>
          <a:xfrm>
            <a:off x="2798017" y="4743697"/>
            <a:ext cx="3538865" cy="687003"/>
          </a:xfrm>
        </p:spPr>
        <p:txBody>
          <a:bodyPr>
            <a:normAutofit/>
          </a:bodyPr>
          <a:lstStyle>
            <a:lvl1pPr marL="0" indent="0" algn="ctr">
              <a:lnSpc>
                <a:spcPts val="700"/>
              </a:lnSpc>
              <a:buNone/>
              <a:defRPr sz="700" b="0" i="0" baseline="0">
                <a:solidFill>
                  <a:srgbClr val="003657"/>
                </a:solidFill>
                <a:latin typeface="Monaco" pitchFamily="2" charset="77"/>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2021 </a:t>
            </a:r>
            <a:r>
              <a:rPr lang="en-US" dirty="0" err="1"/>
              <a:t>RxVantage</a:t>
            </a:r>
            <a:r>
              <a:rPr lang="en-US" dirty="0"/>
              <a:t>, Inc. Proprietary &amp; Confidential</a:t>
            </a:r>
          </a:p>
          <a:p>
            <a:pPr lvl="0"/>
            <a:r>
              <a:rPr lang="en-US" dirty="0"/>
              <a:t>Do Not Distribute – Confidential</a:t>
            </a:r>
          </a:p>
        </p:txBody>
      </p:sp>
      <p:pic>
        <p:nvPicPr>
          <p:cNvPr id="10" name="Picture 9" descr="ONPOINT_RXV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5277" y="4694578"/>
            <a:ext cx="820719" cy="320332"/>
          </a:xfrm>
          <a:prstGeom prst="rect">
            <a:avLst/>
          </a:prstGeom>
        </p:spPr>
      </p:pic>
      <p:pic>
        <p:nvPicPr>
          <p:cNvPr id="12" name="Picture 11" descr="rxv_stacked_BW_RGB.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69334" y="4694578"/>
            <a:ext cx="550802" cy="320332"/>
          </a:xfrm>
          <a:prstGeom prst="rect">
            <a:avLst/>
          </a:prstGeom>
        </p:spPr>
      </p:pic>
      <p:pic>
        <p:nvPicPr>
          <p:cNvPr id="13" name="Picture 12" descr="interior_shapes.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95883" y="-2753975"/>
            <a:ext cx="5260848" cy="4925568"/>
          </a:xfrm>
          <a:prstGeom prst="rect">
            <a:avLst/>
          </a:prstGeom>
        </p:spPr>
      </p:pic>
    </p:spTree>
    <p:extLst>
      <p:ext uri="{BB962C8B-B14F-4D97-AF65-F5344CB8AC3E}">
        <p14:creationId xmlns:p14="http://schemas.microsoft.com/office/powerpoint/2010/main" val="407341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bg>
      <p:bgPr>
        <a:solidFill>
          <a:srgbClr val="04385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273" y="1959157"/>
            <a:ext cx="7624121" cy="1173510"/>
          </a:xfrm>
        </p:spPr>
        <p:txBody>
          <a:bodyPr>
            <a:normAutofit/>
          </a:bodyPr>
          <a:lstStyle>
            <a:lvl1pPr algn="l">
              <a:defRPr sz="3000" b="0" i="0">
                <a:solidFill>
                  <a:schemeClr val="bg1"/>
                </a:solidFill>
                <a:latin typeface="Open Sans" panose="020B0606030504020204" pitchFamily="34" charset="0"/>
              </a:defRPr>
            </a:lvl1pPr>
          </a:lstStyle>
          <a:p>
            <a:r>
              <a:rPr lang="en-US" dirty="0"/>
              <a:t>Click to edit Master title style</a:t>
            </a:r>
          </a:p>
        </p:txBody>
      </p:sp>
      <p:pic>
        <p:nvPicPr>
          <p:cNvPr id="11" name="Picture 10" descr="Logo Blue Wordmark_unofficial_whit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1239" y="4764212"/>
            <a:ext cx="1664208" cy="267095"/>
          </a:xfrm>
          <a:prstGeom prst="rect">
            <a:avLst/>
          </a:prstGeom>
        </p:spPr>
      </p:pic>
      <p:pic>
        <p:nvPicPr>
          <p:cNvPr id="14" name="Picture 13" descr="ONPOINT_RXV_LOGO_KO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75277" y="4694578"/>
            <a:ext cx="819972" cy="320040"/>
          </a:xfrm>
          <a:prstGeom prst="rect">
            <a:avLst/>
          </a:prstGeom>
        </p:spPr>
      </p:pic>
    </p:spTree>
    <p:extLst>
      <p:ext uri="{BB962C8B-B14F-4D97-AF65-F5344CB8AC3E}">
        <p14:creationId xmlns:p14="http://schemas.microsoft.com/office/powerpoint/2010/main" val="323797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omparison">
    <p:bg>
      <p:bgRef idx="1001">
        <a:schemeClr val="bg1"/>
      </p:bgRef>
    </p:bg>
    <p:spTree>
      <p:nvGrpSpPr>
        <p:cNvPr id="1" name=""/>
        <p:cNvGrpSpPr/>
        <p:nvPr/>
      </p:nvGrpSpPr>
      <p:grpSpPr>
        <a:xfrm>
          <a:off x="0" y="0"/>
          <a:ext cx="0" cy="0"/>
          <a:chOff x="0" y="0"/>
          <a:chExt cx="0" cy="0"/>
        </a:xfrm>
      </p:grpSpPr>
      <p:sp>
        <p:nvSpPr>
          <p:cNvPr id="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b="0" i="0" dirty="0">
              <a:solidFill>
                <a:prstClr val="black"/>
              </a:solidFill>
              <a:latin typeface="Open Sans" panose="020B0606030504020204" pitchFamily="34" charset="0"/>
            </a:endParaRPr>
          </a:p>
        </p:txBody>
      </p:sp>
      <p:sp>
        <p:nvSpPr>
          <p:cNvPr id="10"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b="0" i="0" dirty="0">
              <a:solidFill>
                <a:prstClr val="black"/>
              </a:solidFill>
              <a:latin typeface="Open Sans" panose="020B0606030504020204" pitchFamily="34" charset="0"/>
            </a:endParaRPr>
          </a:p>
        </p:txBody>
      </p:sp>
      <p:sp>
        <p:nvSpPr>
          <p:cNvPr id="11"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b="0" i="0" dirty="0">
              <a:solidFill>
                <a:prstClr val="black"/>
              </a:solidFill>
              <a:latin typeface="Open Sans" panose="020B0606030504020204" pitchFamily="34" charset="0"/>
            </a:endParaRPr>
          </a:p>
        </p:txBody>
      </p:sp>
    </p:spTree>
    <p:extLst>
      <p:ext uri="{BB962C8B-B14F-4D97-AF65-F5344CB8AC3E}">
        <p14:creationId xmlns:p14="http://schemas.microsoft.com/office/powerpoint/2010/main" val="23322636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US" dirty="0"/>
              <a:t>Click to edit Master title style</a:t>
            </a:r>
            <a:endParaRPr dirty="0"/>
          </a:p>
        </p:txBody>
      </p:sp>
      <p:sp>
        <p:nvSpPr>
          <p:cNvPr id="3" name="Text Placeholder 2"/>
          <p:cNvSpPr>
            <a:spLocks noGrp="1"/>
          </p:cNvSpPr>
          <p:nvPr>
            <p:ph type="body" idx="1"/>
          </p:nvPr>
        </p:nvSpPr>
        <p:spPr>
          <a:xfrm>
            <a:off x="1120588" y="1513285"/>
            <a:ext cx="3566160" cy="658415"/>
          </a:xfrm>
        </p:spPr>
        <p:txBody>
          <a:bodyPr anchor="b">
            <a:noAutofit/>
          </a:bodyPr>
          <a:lstStyle>
            <a:lvl1pPr marL="0" indent="0">
              <a:buNone/>
              <a:defRPr sz="1800" b="0" i="0">
                <a:latin typeface="Open Sans" panose="020B06060305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120588" y="2299447"/>
            <a:ext cx="3566160" cy="2408285"/>
          </a:xfrm>
        </p:spPr>
        <p:txBody>
          <a:bodyPr>
            <a:normAutofit/>
          </a:bodyPr>
          <a:lstStyle>
            <a:lvl1pPr>
              <a:defRPr sz="1350" b="0" i="0">
                <a:latin typeface="Open Sans" panose="020B0606030504020204" pitchFamily="34" charset="0"/>
              </a:defRPr>
            </a:lvl1pPr>
            <a:lvl2pPr>
              <a:defRPr sz="1350" b="0" i="0">
                <a:latin typeface="Open Sans" panose="020B0606030504020204" pitchFamily="34" charset="0"/>
              </a:defRPr>
            </a:lvl2pPr>
            <a:lvl3pPr>
              <a:defRPr sz="1350" b="0" i="0">
                <a:latin typeface="Open Sans" panose="020B0606030504020204" pitchFamily="34" charset="0"/>
              </a:defRPr>
            </a:lvl3pPr>
            <a:lvl4pPr>
              <a:defRPr sz="1350" b="0" i="0">
                <a:latin typeface="Open Sans" panose="020B0606030504020204" pitchFamily="34" charset="0"/>
              </a:defRPr>
            </a:lvl4pPr>
            <a:lvl5pPr>
              <a:defRPr sz="1350" b="0" i="0">
                <a:latin typeface="Open Sans" panose="020B0606030504020204" pitchFamily="34" charset="0"/>
              </a:defRPr>
            </a:lvl5pPr>
            <a:lvl6pPr marL="1541860" indent="-258366">
              <a:defRPr sz="1200"/>
            </a:lvl6pPr>
            <a:lvl7pPr marL="1541860" indent="-258366">
              <a:defRPr sz="1200"/>
            </a:lvl7pPr>
            <a:lvl8pPr marL="1541860" indent="-258366">
              <a:defRPr sz="1200"/>
            </a:lvl8pPr>
            <a:lvl9pPr marL="1541860" indent="-258366">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5147534" y="1513285"/>
            <a:ext cx="3566160" cy="658415"/>
          </a:xfrm>
        </p:spPr>
        <p:txBody>
          <a:bodyPr anchor="b">
            <a:noAutofit/>
          </a:bodyPr>
          <a:lstStyle>
            <a:lvl1pPr marL="0" indent="0">
              <a:buNone/>
              <a:defRPr sz="1800" b="0" i="0">
                <a:latin typeface="Open Sans" panose="020B06060305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147534" y="2299447"/>
            <a:ext cx="3566160" cy="2408285"/>
          </a:xfrm>
        </p:spPr>
        <p:txBody>
          <a:bodyPr>
            <a:normAutofit/>
          </a:bodyPr>
          <a:lstStyle>
            <a:lvl1pPr>
              <a:defRPr sz="1350" b="0" i="0">
                <a:latin typeface="Open Sans" panose="020B0606030504020204" pitchFamily="34" charset="0"/>
              </a:defRPr>
            </a:lvl1pPr>
            <a:lvl2pPr>
              <a:defRPr sz="1350" b="0" i="0">
                <a:latin typeface="Open Sans" panose="020B0606030504020204" pitchFamily="34" charset="0"/>
              </a:defRPr>
            </a:lvl2pPr>
            <a:lvl3pPr>
              <a:defRPr sz="1350" b="0" i="0">
                <a:latin typeface="Open Sans" panose="020B0606030504020204" pitchFamily="34" charset="0"/>
              </a:defRPr>
            </a:lvl3pPr>
            <a:lvl4pPr>
              <a:defRPr sz="1350" b="0" i="0">
                <a:latin typeface="Open Sans" panose="020B0606030504020204" pitchFamily="34" charset="0"/>
              </a:defRPr>
            </a:lvl4pPr>
            <a:lvl5pPr>
              <a:defRPr sz="1350" b="0" i="0">
                <a:latin typeface="Open Sans" panose="020B0606030504020204" pitchFamily="34" charset="0"/>
              </a:defRPr>
            </a:lvl5pPr>
            <a:lvl6pPr marL="1541860" indent="-258366">
              <a:defRPr sz="1200"/>
            </a:lvl6pPr>
            <a:lvl7pPr marL="1541860" indent="-258366">
              <a:defRPr sz="1200"/>
            </a:lvl7pPr>
            <a:lvl8pPr marL="1541860" indent="-258366">
              <a:defRPr sz="1200"/>
            </a:lvl8pPr>
            <a:lvl9pPr marL="1541860" indent="-258366">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a:xfrm>
            <a:off x="6580094" y="141195"/>
            <a:ext cx="2133600" cy="273844"/>
          </a:xfrm>
        </p:spPr>
        <p:txBody>
          <a:bodyPr/>
          <a:lstStyle>
            <a:lvl1pPr>
              <a:defRPr b="0" i="0">
                <a:latin typeface="Open Sans" panose="020B0606030504020204" pitchFamily="34" charset="0"/>
              </a:defRPr>
            </a:lvl1pPr>
          </a:lstStyle>
          <a:p>
            <a:endParaRPr lang="en-US" dirty="0"/>
          </a:p>
        </p:txBody>
      </p:sp>
      <p:sp>
        <p:nvSpPr>
          <p:cNvPr id="8" name="Footer Placeholder 7"/>
          <p:cNvSpPr>
            <a:spLocks noGrp="1"/>
          </p:cNvSpPr>
          <p:nvPr>
            <p:ph type="ftr" sz="quarter" idx="11"/>
          </p:nvPr>
        </p:nvSpPr>
        <p:spPr>
          <a:xfrm>
            <a:off x="1120588" y="141195"/>
            <a:ext cx="2895600" cy="273844"/>
          </a:xfrm>
        </p:spPr>
        <p:txBody>
          <a:bodyPr/>
          <a:lstStyle>
            <a:lvl1pPr>
              <a:defRPr b="0" i="0">
                <a:latin typeface="Open Sans" panose="020B0606030504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b="0" i="0">
                <a:latin typeface="Open Sans" panose="020B0606030504020204" pitchFamily="34" charset="0"/>
              </a:defRPr>
            </a:lvl1pPr>
          </a:lstStyle>
          <a:p>
            <a:fld id="{CFE4BAC9-6D41-4691-9299-18EF07EF0177}" type="slidenum">
              <a:rPr lang="en-US" smtClean="0"/>
              <a:pPr/>
              <a:t>‹#›</a:t>
            </a:fld>
            <a:endParaRPr lang="en-US" dirty="0"/>
          </a:p>
        </p:txBody>
      </p:sp>
      <p:cxnSp>
        <p:nvCxnSpPr>
          <p:cNvPr id="11" name="Straight Connector 10"/>
          <p:cNvCxnSpPr/>
          <p:nvPr/>
        </p:nvCxnSpPr>
        <p:spPr>
          <a:xfrm>
            <a:off x="1212028"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48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lide">
  <p:cSld name="Cover Slide">
    <p:bg>
      <p:bgPr>
        <a:solidFill>
          <a:srgbClr val="003657"/>
        </a:solidFill>
        <a:effectLst/>
      </p:bgPr>
    </p:bg>
    <p:spTree>
      <p:nvGrpSpPr>
        <p:cNvPr id="1" name="Shape 9"/>
        <p:cNvGrpSpPr/>
        <p:nvPr/>
      </p:nvGrpSpPr>
      <p:grpSpPr>
        <a:xfrm>
          <a:off x="0" y="0"/>
          <a:ext cx="0" cy="0"/>
          <a:chOff x="0" y="0"/>
          <a:chExt cx="0" cy="0"/>
        </a:xfrm>
      </p:grpSpPr>
      <p:sp>
        <p:nvSpPr>
          <p:cNvPr id="10" name="Google Shape;10;p96"/>
          <p:cNvSpPr txBox="1">
            <a:spLocks noGrp="1"/>
          </p:cNvSpPr>
          <p:nvPr>
            <p:ph type="subTitle" idx="1"/>
          </p:nvPr>
        </p:nvSpPr>
        <p:spPr>
          <a:xfrm>
            <a:off x="500950" y="4128725"/>
            <a:ext cx="3629400" cy="303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400" b="0" i="0">
                <a:solidFill>
                  <a:srgbClr val="67ACD6"/>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lvl="1"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2pPr>
            <a:lvl3pPr lvl="2"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3pPr>
            <a:lvl4pPr lvl="3"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4pPr>
            <a:lvl5pPr lvl="4"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5pPr>
            <a:lvl6pPr lvl="5"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6pPr>
            <a:lvl7pPr lvl="6"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7pPr>
            <a:lvl8pPr lvl="7"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8pPr>
            <a:lvl9pPr lvl="8" algn="l">
              <a:lnSpc>
                <a:spcPct val="115000"/>
              </a:lnSpc>
              <a:spcBef>
                <a:spcPts val="1600"/>
              </a:spcBef>
              <a:spcAft>
                <a:spcPts val="1600"/>
              </a:spcAft>
              <a:buSzPts val="1400"/>
              <a:buNone/>
              <a:defRPr sz="1400">
                <a:solidFill>
                  <a:srgbClr val="67ACD6"/>
                </a:solidFill>
                <a:latin typeface="Open Sans"/>
                <a:ea typeface="Open Sans"/>
                <a:cs typeface="Open Sans"/>
                <a:sym typeface="Open Sans"/>
              </a:defRPr>
            </a:lvl9pPr>
          </a:lstStyle>
          <a:p>
            <a:endParaRPr dirty="0"/>
          </a:p>
        </p:txBody>
      </p:sp>
      <p:grpSp>
        <p:nvGrpSpPr>
          <p:cNvPr id="11" name="Google Shape;11;p96"/>
          <p:cNvGrpSpPr/>
          <p:nvPr/>
        </p:nvGrpSpPr>
        <p:grpSpPr>
          <a:xfrm>
            <a:off x="-2066736" y="-2107929"/>
            <a:ext cx="12512987" cy="9450719"/>
            <a:chOff x="-2066736" y="-2107929"/>
            <a:chExt cx="12512987" cy="9450719"/>
          </a:xfrm>
        </p:grpSpPr>
        <p:sp>
          <p:nvSpPr>
            <p:cNvPr id="12" name="Google Shape;12;p96"/>
            <p:cNvSpPr/>
            <p:nvPr/>
          </p:nvSpPr>
          <p:spPr>
            <a:xfrm>
              <a:off x="-2066736" y="-32295"/>
              <a:ext cx="6590400" cy="5211600"/>
            </a:xfrm>
            <a:prstGeom prst="rtTriangle">
              <a:avLst/>
            </a:prstGeom>
            <a:solidFill>
              <a:srgbClr val="000000">
                <a:alpha val="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13" name="Google Shape;13;p96"/>
            <p:cNvGrpSpPr/>
            <p:nvPr/>
          </p:nvGrpSpPr>
          <p:grpSpPr>
            <a:xfrm>
              <a:off x="2784628" y="-2107929"/>
              <a:ext cx="7661623" cy="9450719"/>
              <a:chOff x="2784628" y="-2107929"/>
              <a:chExt cx="7661623" cy="9450719"/>
            </a:xfrm>
          </p:grpSpPr>
          <p:sp>
            <p:nvSpPr>
              <p:cNvPr id="14" name="Google Shape;14;p96"/>
              <p:cNvSpPr/>
              <p:nvPr/>
            </p:nvSpPr>
            <p:spPr>
              <a:xfrm rot="-2085852">
                <a:off x="2602490" y="4477631"/>
                <a:ext cx="6045242" cy="1253534"/>
              </a:xfrm>
              <a:prstGeom prst="parallelogram">
                <a:avLst>
                  <a:gd name="adj" fmla="val 71884"/>
                </a:avLst>
              </a:prstGeom>
              <a:solidFill>
                <a:srgbClr val="0044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5" name="Google Shape;15;p96"/>
              <p:cNvSpPr/>
              <p:nvPr/>
            </p:nvSpPr>
            <p:spPr>
              <a:xfrm rot="-5400000">
                <a:off x="6625109" y="3041593"/>
                <a:ext cx="1317900" cy="960600"/>
              </a:xfrm>
              <a:prstGeom prst="triangle">
                <a:avLst>
                  <a:gd name="adj" fmla="val 50000"/>
                </a:avLst>
              </a:prstGeom>
              <a:solidFill>
                <a:srgbClr val="67AC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6" name="Google Shape;16;p96"/>
              <p:cNvSpPr/>
              <p:nvPr/>
            </p:nvSpPr>
            <p:spPr>
              <a:xfrm rot="-2085842">
                <a:off x="6972515" y="1726495"/>
                <a:ext cx="3298328" cy="1647750"/>
              </a:xfrm>
              <a:prstGeom prst="parallelogram">
                <a:avLst>
                  <a:gd name="adj" fmla="val 72293"/>
                </a:avLst>
              </a:prstGeom>
              <a:solidFill>
                <a:srgbClr val="0085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7" name="Google Shape;17;p96"/>
              <p:cNvSpPr/>
              <p:nvPr/>
            </p:nvSpPr>
            <p:spPr>
              <a:xfrm rot="-5400000">
                <a:off x="7420330" y="3462100"/>
                <a:ext cx="2002800" cy="1459500"/>
              </a:xfrm>
              <a:prstGeom prst="triangle">
                <a:avLst>
                  <a:gd name="adj" fmla="val 50000"/>
                </a:avLst>
              </a:prstGeom>
              <a:solidFill>
                <a:srgbClr val="0044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8" name="Google Shape;18;p96"/>
              <p:cNvSpPr/>
              <p:nvPr/>
            </p:nvSpPr>
            <p:spPr>
              <a:xfrm>
                <a:off x="6417125" y="4174597"/>
                <a:ext cx="2635200" cy="963000"/>
              </a:xfrm>
              <a:prstGeom prst="triangle">
                <a:avLst>
                  <a:gd name="adj" fmla="val 50000"/>
                </a:avLst>
              </a:prstGeom>
              <a:solidFill>
                <a:srgbClr val="67AC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9" name="Google Shape;19;p96"/>
              <p:cNvSpPr/>
              <p:nvPr/>
            </p:nvSpPr>
            <p:spPr>
              <a:xfrm rot="-5400000">
                <a:off x="6293310" y="-1660329"/>
                <a:ext cx="3299100" cy="2403900"/>
              </a:xfrm>
              <a:prstGeom prst="triangle">
                <a:avLst>
                  <a:gd name="adj" fmla="val 50000"/>
                </a:avLst>
              </a:prstGeom>
              <a:solidFill>
                <a:srgbClr val="0044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grpSp>
      <p:sp>
        <p:nvSpPr>
          <p:cNvPr id="20" name="Google Shape;20;p96"/>
          <p:cNvSpPr txBox="1">
            <a:spLocks noGrp="1"/>
          </p:cNvSpPr>
          <p:nvPr>
            <p:ph type="subTitle" idx="2"/>
          </p:nvPr>
        </p:nvSpPr>
        <p:spPr>
          <a:xfrm>
            <a:off x="502075" y="2369375"/>
            <a:ext cx="5504100" cy="361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0" i="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lvl="1" algn="l">
              <a:lnSpc>
                <a:spcPct val="115000"/>
              </a:lnSpc>
              <a:spcBef>
                <a:spcPts val="1600"/>
              </a:spcBef>
              <a:spcAft>
                <a:spcPts val="0"/>
              </a:spcAft>
              <a:buSzPts val="1400"/>
              <a:buNone/>
              <a:defRPr sz="2400">
                <a:latin typeface="Open Sans"/>
                <a:ea typeface="Open Sans"/>
                <a:cs typeface="Open Sans"/>
                <a:sym typeface="Open Sans"/>
              </a:defRPr>
            </a:lvl2pPr>
            <a:lvl3pPr lvl="2" algn="l">
              <a:lnSpc>
                <a:spcPct val="115000"/>
              </a:lnSpc>
              <a:spcBef>
                <a:spcPts val="1600"/>
              </a:spcBef>
              <a:spcAft>
                <a:spcPts val="0"/>
              </a:spcAft>
              <a:buSzPts val="1400"/>
              <a:buNone/>
              <a:defRPr sz="2400">
                <a:latin typeface="Open Sans"/>
                <a:ea typeface="Open Sans"/>
                <a:cs typeface="Open Sans"/>
                <a:sym typeface="Open Sans"/>
              </a:defRPr>
            </a:lvl3pPr>
            <a:lvl4pPr lvl="3" algn="l">
              <a:lnSpc>
                <a:spcPct val="115000"/>
              </a:lnSpc>
              <a:spcBef>
                <a:spcPts val="1600"/>
              </a:spcBef>
              <a:spcAft>
                <a:spcPts val="0"/>
              </a:spcAft>
              <a:buSzPts val="1400"/>
              <a:buNone/>
              <a:defRPr sz="2400">
                <a:latin typeface="Open Sans"/>
                <a:ea typeface="Open Sans"/>
                <a:cs typeface="Open Sans"/>
                <a:sym typeface="Open Sans"/>
              </a:defRPr>
            </a:lvl4pPr>
            <a:lvl5pPr lvl="4" algn="l">
              <a:lnSpc>
                <a:spcPct val="115000"/>
              </a:lnSpc>
              <a:spcBef>
                <a:spcPts val="1600"/>
              </a:spcBef>
              <a:spcAft>
                <a:spcPts val="0"/>
              </a:spcAft>
              <a:buSzPts val="1400"/>
              <a:buNone/>
              <a:defRPr sz="2400">
                <a:latin typeface="Open Sans"/>
                <a:ea typeface="Open Sans"/>
                <a:cs typeface="Open Sans"/>
                <a:sym typeface="Open Sans"/>
              </a:defRPr>
            </a:lvl5pPr>
            <a:lvl6pPr lvl="5" algn="l">
              <a:lnSpc>
                <a:spcPct val="115000"/>
              </a:lnSpc>
              <a:spcBef>
                <a:spcPts val="1600"/>
              </a:spcBef>
              <a:spcAft>
                <a:spcPts val="0"/>
              </a:spcAft>
              <a:buSzPts val="1400"/>
              <a:buNone/>
              <a:defRPr sz="2400">
                <a:latin typeface="Open Sans"/>
                <a:ea typeface="Open Sans"/>
                <a:cs typeface="Open Sans"/>
                <a:sym typeface="Open Sans"/>
              </a:defRPr>
            </a:lvl6pPr>
            <a:lvl7pPr lvl="6" algn="l">
              <a:lnSpc>
                <a:spcPct val="115000"/>
              </a:lnSpc>
              <a:spcBef>
                <a:spcPts val="1600"/>
              </a:spcBef>
              <a:spcAft>
                <a:spcPts val="0"/>
              </a:spcAft>
              <a:buSzPts val="1400"/>
              <a:buNone/>
              <a:defRPr sz="2400">
                <a:latin typeface="Open Sans"/>
                <a:ea typeface="Open Sans"/>
                <a:cs typeface="Open Sans"/>
                <a:sym typeface="Open Sans"/>
              </a:defRPr>
            </a:lvl7pPr>
            <a:lvl8pPr lvl="7" algn="l">
              <a:lnSpc>
                <a:spcPct val="115000"/>
              </a:lnSpc>
              <a:spcBef>
                <a:spcPts val="1600"/>
              </a:spcBef>
              <a:spcAft>
                <a:spcPts val="0"/>
              </a:spcAft>
              <a:buSzPts val="1400"/>
              <a:buNone/>
              <a:defRPr sz="2400">
                <a:latin typeface="Open Sans"/>
                <a:ea typeface="Open Sans"/>
                <a:cs typeface="Open Sans"/>
                <a:sym typeface="Open Sans"/>
              </a:defRPr>
            </a:lvl8pPr>
            <a:lvl9pPr lvl="8" algn="l">
              <a:lnSpc>
                <a:spcPct val="115000"/>
              </a:lnSpc>
              <a:spcBef>
                <a:spcPts val="1600"/>
              </a:spcBef>
              <a:spcAft>
                <a:spcPts val="1600"/>
              </a:spcAft>
              <a:buSzPts val="1400"/>
              <a:buNone/>
              <a:defRPr sz="2400">
                <a:latin typeface="Open Sans"/>
                <a:ea typeface="Open Sans"/>
                <a:cs typeface="Open Sans"/>
                <a:sym typeface="Open Sans"/>
              </a:defRPr>
            </a:lvl9pPr>
          </a:lstStyle>
          <a:p>
            <a:endParaRPr dirty="0"/>
          </a:p>
        </p:txBody>
      </p:sp>
      <p:pic>
        <p:nvPicPr>
          <p:cNvPr id="21" name="Google Shape;21;p9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77698" y="388047"/>
            <a:ext cx="2428800" cy="441124"/>
          </a:xfrm>
          <a:prstGeom prst="rect">
            <a:avLst/>
          </a:prstGeom>
          <a:noFill/>
          <a:ln>
            <a:noFill/>
          </a:ln>
        </p:spPr>
      </p:pic>
      <p:pic>
        <p:nvPicPr>
          <p:cNvPr id="22" name="Google Shape;22;p9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05475" y="369187"/>
            <a:ext cx="1226827" cy="478850"/>
          </a:xfrm>
          <a:prstGeom prst="rect">
            <a:avLst/>
          </a:prstGeom>
          <a:noFill/>
          <a:ln>
            <a:noFill/>
          </a:ln>
        </p:spPr>
      </p:pic>
      <p:cxnSp>
        <p:nvCxnSpPr>
          <p:cNvPr id="23" name="Google Shape;23;p96"/>
          <p:cNvCxnSpPr/>
          <p:nvPr/>
        </p:nvCxnSpPr>
        <p:spPr>
          <a:xfrm>
            <a:off x="2919000" y="339363"/>
            <a:ext cx="0" cy="538500"/>
          </a:xfrm>
          <a:prstGeom prst="straightConnector1">
            <a:avLst/>
          </a:prstGeom>
          <a:noFill/>
          <a:ln w="9525" cap="flat" cmpd="sng">
            <a:solidFill>
              <a:srgbClr val="FFFFFF"/>
            </a:solidFill>
            <a:prstDash val="solid"/>
            <a:round/>
            <a:headEnd type="none" w="sm" len="sm"/>
            <a:tailEnd type="none" w="sm" len="sm"/>
          </a:ln>
        </p:spPr>
      </p:cxnSp>
    </p:spTree>
    <p:extLst>
      <p:ext uri="{BB962C8B-B14F-4D97-AF65-F5344CB8AC3E}">
        <p14:creationId xmlns:p14="http://schemas.microsoft.com/office/powerpoint/2010/main" val="40934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E57A6D-CCB0-DF2D-0D9A-6184CE396941}"/>
              </a:ext>
            </a:extLst>
          </p:cNvPr>
          <p:cNvSpPr>
            <a:spLocks noGrp="1"/>
          </p:cNvSpPr>
          <p:nvPr>
            <p:ph type="ftr" sz="quarter" idx="10"/>
          </p:nvPr>
        </p:nvSpPr>
        <p:spPr/>
        <p:txBody>
          <a:bodyPr/>
          <a:lstStyle>
            <a:lvl1pPr>
              <a:defRPr b="0" i="0">
                <a:latin typeface="Open Sans" panose="020B0606030504020204" pitchFamily="34" charset="0"/>
              </a:defRPr>
            </a:lvl1pPr>
          </a:lstStyle>
          <a:p>
            <a:endParaRPr lang="en-GB" dirty="0"/>
          </a:p>
        </p:txBody>
      </p:sp>
      <p:sp>
        <p:nvSpPr>
          <p:cNvPr id="4" name="Slide Number Placeholder 3">
            <a:extLst>
              <a:ext uri="{FF2B5EF4-FFF2-40B4-BE49-F238E27FC236}">
                <a16:creationId xmlns:a16="http://schemas.microsoft.com/office/drawing/2014/main" id="{FC42BDB7-A7FE-AA4E-3952-EBCCAC237C98}"/>
              </a:ext>
            </a:extLst>
          </p:cNvPr>
          <p:cNvSpPr>
            <a:spLocks noGrp="1"/>
          </p:cNvSpPr>
          <p:nvPr>
            <p:ph type="sldNum" sz="quarter" idx="11"/>
          </p:nvPr>
        </p:nvSpPr>
        <p:spPr/>
        <p:txBody>
          <a:bodyPr/>
          <a:lstStyle>
            <a:lvl1pPr>
              <a:defRPr b="0" i="0">
                <a:latin typeface="Open Sans" panose="020B0606030504020204" pitchFamily="34" charset="0"/>
              </a:defRPr>
            </a:lvl1pPr>
          </a:lstStyle>
          <a:p>
            <a:fld id="{B58DE5F1-E0F9-4CCA-92B7-7A6FC4DFEE14}" type="slidenum">
              <a:rPr lang="en-US" smtClean="0"/>
              <a:pPr/>
              <a:t>‹#›</a:t>
            </a:fld>
            <a:endParaRPr lang="en-US" dirty="0"/>
          </a:p>
        </p:txBody>
      </p:sp>
      <p:sp>
        <p:nvSpPr>
          <p:cNvPr id="5" name="Date Placeholder 4">
            <a:extLst>
              <a:ext uri="{FF2B5EF4-FFF2-40B4-BE49-F238E27FC236}">
                <a16:creationId xmlns:a16="http://schemas.microsoft.com/office/drawing/2014/main" id="{676D6505-B9A2-3A36-B9B6-3E3CF07A64AF}"/>
              </a:ext>
            </a:extLst>
          </p:cNvPr>
          <p:cNvSpPr>
            <a:spLocks noGrp="1"/>
          </p:cNvSpPr>
          <p:nvPr>
            <p:ph type="dt" sz="half" idx="12"/>
          </p:nvPr>
        </p:nvSpPr>
        <p:spPr/>
        <p:txBody>
          <a:bodyPr/>
          <a:lstStyle>
            <a:lvl1pPr>
              <a:defRPr b="0" i="0">
                <a:latin typeface="Open Sans" panose="020B0606030504020204" pitchFamily="34" charset="0"/>
              </a:defRPr>
            </a:lvl1pPr>
          </a:lstStyle>
          <a:p>
            <a:endParaRPr lang="en-GB" dirty="0"/>
          </a:p>
        </p:txBody>
      </p:sp>
      <p:sp>
        <p:nvSpPr>
          <p:cNvPr id="7" name="Text Placeholder 6">
            <a:extLst>
              <a:ext uri="{FF2B5EF4-FFF2-40B4-BE49-F238E27FC236}">
                <a16:creationId xmlns:a16="http://schemas.microsoft.com/office/drawing/2014/main" id="{4B3924AB-56D4-343D-306B-195A924E9EF9}"/>
              </a:ext>
            </a:extLst>
          </p:cNvPr>
          <p:cNvSpPr>
            <a:spLocks noGrp="1"/>
          </p:cNvSpPr>
          <p:nvPr>
            <p:ph type="body" sz="quarter" idx="13" hasCustomPrompt="1"/>
          </p:nvPr>
        </p:nvSpPr>
        <p:spPr>
          <a:xfrm>
            <a:off x="273844" y="4344300"/>
            <a:ext cx="8595123" cy="224100"/>
          </a:xfrm>
        </p:spPr>
        <p:txBody>
          <a:bodyPr lIns="0" tIns="72000" rIns="0" bIns="72000" anchor="b">
            <a:noAutofit/>
          </a:bodyPr>
          <a:lstStyle>
            <a:lvl1pPr marL="0" indent="0">
              <a:buNone/>
              <a:defRPr sz="900" b="0" i="0">
                <a:latin typeface="Open Sans" panose="020B0606030504020204" pitchFamily="34" charset="0"/>
              </a:defRPr>
            </a:lvl1pPr>
            <a:lvl2pPr marL="268157" indent="0">
              <a:buNone/>
              <a:defRPr sz="750"/>
            </a:lvl2pPr>
            <a:lvl3pPr marL="539987" indent="0">
              <a:buNone/>
              <a:defRPr sz="750"/>
            </a:lvl3pPr>
            <a:lvl4pPr marL="811068" indent="0">
              <a:buNone/>
              <a:defRPr sz="750"/>
            </a:lvl4pPr>
            <a:lvl5pPr marL="1079973" indent="0">
              <a:buNone/>
              <a:defRPr sz="750"/>
            </a:lvl5pPr>
          </a:lstStyle>
          <a:p>
            <a:pPr lvl="0"/>
            <a:r>
              <a:rPr lang="en-US" dirty="0"/>
              <a:t>Insert Source text</a:t>
            </a:r>
          </a:p>
        </p:txBody>
      </p:sp>
      <p:sp>
        <p:nvSpPr>
          <p:cNvPr id="8" name="Title 1">
            <a:extLst>
              <a:ext uri="{FF2B5EF4-FFF2-40B4-BE49-F238E27FC236}">
                <a16:creationId xmlns:a16="http://schemas.microsoft.com/office/drawing/2014/main" id="{3484351E-5906-1465-ED52-DA75D3630DE8}"/>
              </a:ext>
            </a:extLst>
          </p:cNvPr>
          <p:cNvSpPr>
            <a:spLocks noGrp="1"/>
          </p:cNvSpPr>
          <p:nvPr>
            <p:ph type="title"/>
          </p:nvPr>
        </p:nvSpPr>
        <p:spPr>
          <a:xfrm>
            <a:off x="273844" y="182166"/>
            <a:ext cx="8595122" cy="323165"/>
          </a:xfrm>
        </p:spPr>
        <p:txBody>
          <a:bodyPr/>
          <a:lstStyle>
            <a:lvl1pPr>
              <a:defRPr b="0" i="0">
                <a:latin typeface="Open Sans" panose="020B0606030504020204" pitchFamily="34" charset="0"/>
              </a:defRPr>
            </a:lvl1pPr>
          </a:lstStyle>
          <a:p>
            <a:r>
              <a:rPr lang="en-US" dirty="0"/>
              <a:t>Click to edit Master title style</a:t>
            </a:r>
          </a:p>
        </p:txBody>
      </p:sp>
      <p:sp>
        <p:nvSpPr>
          <p:cNvPr id="12" name="Freeform: Shape 11">
            <a:extLst>
              <a:ext uri="{FF2B5EF4-FFF2-40B4-BE49-F238E27FC236}">
                <a16:creationId xmlns:a16="http://schemas.microsoft.com/office/drawing/2014/main" id="{8DBDFC7D-EB75-1C71-FBB6-74679DF5FB23}"/>
              </a:ext>
            </a:extLst>
          </p:cNvPr>
          <p:cNvSpPr/>
          <p:nvPr/>
        </p:nvSpPr>
        <p:spPr>
          <a:xfrm>
            <a:off x="1" y="138484"/>
            <a:ext cx="198032" cy="419548"/>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b="0" i="0" dirty="0">
              <a:latin typeface="Open Sans" panose="020B0606030504020204" pitchFamily="34" charset="0"/>
            </a:endParaRPr>
          </a:p>
        </p:txBody>
      </p:sp>
    </p:spTree>
    <p:extLst>
      <p:ext uri="{BB962C8B-B14F-4D97-AF65-F5344CB8AC3E}">
        <p14:creationId xmlns:p14="http://schemas.microsoft.com/office/powerpoint/2010/main" val="395406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34898" y="342900"/>
            <a:ext cx="2777490" cy="75724"/>
          </a:xfrm>
          <a:custGeom>
            <a:avLst/>
            <a:gdLst/>
            <a:ahLst/>
            <a:cxnLst/>
            <a:rect l="l" t="t" r="r" b="b"/>
            <a:pathLst>
              <a:path w="3703320" h="100965">
                <a:moveTo>
                  <a:pt x="3703320" y="0"/>
                </a:moveTo>
                <a:lnTo>
                  <a:pt x="0" y="0"/>
                </a:lnTo>
                <a:lnTo>
                  <a:pt x="0" y="100584"/>
                </a:lnTo>
                <a:lnTo>
                  <a:pt x="3703320" y="100584"/>
                </a:lnTo>
                <a:lnTo>
                  <a:pt x="3703320" y="0"/>
                </a:lnTo>
                <a:close/>
              </a:path>
            </a:pathLst>
          </a:custGeom>
          <a:solidFill>
            <a:srgbClr val="0D7564"/>
          </a:solidFill>
        </p:spPr>
        <p:txBody>
          <a:bodyPr wrap="square" lIns="0" tIns="0" rIns="0" bIns="0" rtlCol="0"/>
          <a:lstStyle/>
          <a:p>
            <a:endParaRPr sz="1350" dirty="0"/>
          </a:p>
        </p:txBody>
      </p:sp>
      <p:sp>
        <p:nvSpPr>
          <p:cNvPr id="17" name="bg object 17"/>
          <p:cNvSpPr/>
          <p:nvPr/>
        </p:nvSpPr>
        <p:spPr>
          <a:xfrm>
            <a:off x="6031610" y="340613"/>
            <a:ext cx="2777490" cy="73343"/>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endParaRPr sz="1350" dirty="0"/>
          </a:p>
        </p:txBody>
      </p:sp>
      <p:sp>
        <p:nvSpPr>
          <p:cNvPr id="18" name="bg object 18"/>
          <p:cNvSpPr/>
          <p:nvPr/>
        </p:nvSpPr>
        <p:spPr>
          <a:xfrm>
            <a:off x="3180968" y="342900"/>
            <a:ext cx="2777490" cy="75724"/>
          </a:xfrm>
          <a:custGeom>
            <a:avLst/>
            <a:gdLst/>
            <a:ahLst/>
            <a:cxnLst/>
            <a:rect l="l" t="t" r="r" b="b"/>
            <a:pathLst>
              <a:path w="3703320" h="100965">
                <a:moveTo>
                  <a:pt x="3703319" y="0"/>
                </a:moveTo>
                <a:lnTo>
                  <a:pt x="0" y="0"/>
                </a:lnTo>
                <a:lnTo>
                  <a:pt x="0" y="100584"/>
                </a:lnTo>
                <a:lnTo>
                  <a:pt x="3703319" y="100584"/>
                </a:lnTo>
                <a:lnTo>
                  <a:pt x="3703319" y="0"/>
                </a:lnTo>
                <a:close/>
              </a:path>
            </a:pathLst>
          </a:custGeom>
          <a:solidFill>
            <a:srgbClr val="43A497"/>
          </a:solidFill>
        </p:spPr>
        <p:txBody>
          <a:bodyPr wrap="square" lIns="0" tIns="0" rIns="0" bIns="0" rtlCol="0"/>
          <a:lstStyle/>
          <a:p>
            <a:endParaRPr sz="1350" dirty="0"/>
          </a:p>
        </p:txBody>
      </p:sp>
      <p:pic>
        <p:nvPicPr>
          <p:cNvPr id="19" name="bg object 19"/>
          <p:cNvPicPr/>
          <p:nvPr/>
        </p:nvPicPr>
        <p:blipFill>
          <a:blip r:embed="rId2" cstate="print"/>
          <a:stretch>
            <a:fillRect/>
          </a:stretch>
        </p:blipFill>
        <p:spPr>
          <a:xfrm>
            <a:off x="338328" y="500634"/>
            <a:ext cx="8444484" cy="419481"/>
          </a:xfrm>
          <a:prstGeom prst="rect">
            <a:avLst/>
          </a:prstGeom>
        </p:spPr>
      </p:pic>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extLst>
      <p:ext uri="{BB962C8B-B14F-4D97-AF65-F5344CB8AC3E}">
        <p14:creationId xmlns:p14="http://schemas.microsoft.com/office/powerpoint/2010/main" val="70791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Open Sans" panose="020B0606030504020204" pitchFamily="34" charset="0"/>
              </a:defRPr>
            </a:lvl1pPr>
          </a:lstStyle>
          <a:p>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Open Sans" panose="020B0606030504020204" pitchFamily="34" charset="0"/>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Open Sans" panose="020B0606030504020204" pitchFamily="34" charset="0"/>
              </a:defRPr>
            </a:lvl1pPr>
          </a:lstStyle>
          <a:p>
            <a:fld id="{5ADD8612-79E5-F44F-A802-B6CF6889BE15}" type="slidenum">
              <a:rPr lang="en-US" smtClean="0"/>
              <a:pPr/>
              <a:t>‹#›</a:t>
            </a:fld>
            <a:endParaRPr lang="en-US" dirty="0"/>
          </a:p>
        </p:txBody>
      </p:sp>
    </p:spTree>
    <p:extLst>
      <p:ext uri="{BB962C8B-B14F-4D97-AF65-F5344CB8AC3E}">
        <p14:creationId xmlns:p14="http://schemas.microsoft.com/office/powerpoint/2010/main" val="898612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5" r:id="rId5"/>
    <p:sldLayoutId id="2147483667" r:id="rId6"/>
    <p:sldLayoutId id="2147483668" r:id="rId7"/>
    <p:sldLayoutId id="2147483673" r:id="rId8"/>
    <p:sldLayoutId id="2147483674" r:id="rId9"/>
    <p:sldLayoutId id="2147483675" r:id="rId10"/>
    <p:sldLayoutId id="2147483676" r:id="rId11"/>
    <p:sldLayoutId id="2147483677" r:id="rId12"/>
  </p:sldLayoutIdLst>
  <p:hf hdr="0" dt="0"/>
  <p:txStyles>
    <p:titleStyle>
      <a:lvl1pPr algn="ctr" defTabSz="457200" rtl="0" eaLnBrk="1" latinLnBrk="0" hangingPunct="1">
        <a:spcBef>
          <a:spcPct val="0"/>
        </a:spcBef>
        <a:buNone/>
        <a:defRPr sz="4400" b="0" i="0" kern="1200">
          <a:solidFill>
            <a:schemeClr val="tx1"/>
          </a:solidFill>
          <a:latin typeface="Open Sans" panose="020B0606030504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Open Sans" panose="020B0606030504020204" pitchFamily="34" charset="0"/>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Open Sans" panose="020B0606030504020204" pitchFamily="34" charset="0"/>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Open Sans" panose="020B0606030504020204" pitchFamily="34" charset="0"/>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Open Sans" panose="020B0606030504020204" pitchFamily="34" charset="0"/>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Open Sans" panose="020B0606030504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buell@onpointoncology.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onpointoncology.com/" TargetMode="External"/><Relationship Id="rId4" Type="http://schemas.openxmlformats.org/officeDocument/2006/relationships/hyperlink" Target="mailto:Bobbibuell1@yahoo.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cms.gov/newsroom/press-releases/cms-physician-payment-rule-advances-health-equity" TargetMode="External"/><Relationship Id="rId2" Type="http://schemas.openxmlformats.org/officeDocument/2006/relationships/hyperlink" Target="https://public-inspection.federalregister.gov/2023-14624.pdf" TargetMode="External"/><Relationship Id="rId1" Type="http://schemas.openxmlformats.org/officeDocument/2006/relationships/slideLayout" Target="../slideLayouts/slideLayout2.xml"/><Relationship Id="rId6" Type="http://schemas.openxmlformats.org/officeDocument/2006/relationships/hyperlink" Target="https://www.hklaw.com/-/media/files/insights/publications/2024/07/2025-proposed-and-modified-mvps-guide.pdf?rev=25c2622f983741ccb34e78ffb40450b4&amp;hash=714AAC664F4FC1C632F60E9B45481AAB" TargetMode="External"/><Relationship Id="rId5" Type="http://schemas.openxmlformats.org/officeDocument/2006/relationships/hyperlink" Target="https://www.hklaw.com/-/media/files/insights/publications/2024/07/2025-qpp-proposed-rule-fact-sheet-and-policy-comparison-table.pdf?rev=9527a3b3912d4db7afbb9cabe4537e95&amp;hash=4A97EED4C36B2DC7D85929CC74619BAC" TargetMode="External"/><Relationship Id="rId4" Type="http://schemas.openxmlformats.org/officeDocument/2006/relationships/hyperlink" Target="https://nam11.safelinks.protection.outlook.com/?url=https%3A%2F%2Fwww.cms.gov%2Fnewsroom%2Ffact-sheets%2Fcalendar-year-cy-2025-medicare-physician-fee-schedule-proposed-rule&amp;data=05%7C02%7CSarah.Crossan%40hklaw.com%7C1f8af01bb44b40652cc208dca1332aeb%7C032c460c093c408fbc92eceb0c22c8c4%7C1%7C0%7C638562488841373054%7CUnknown%7CTWFpbGZsb3d8eyJWIjoiMC4wLjAwMDAiLCJQIjoiV2luMzIiLCJBTiI6Ik1haWwiLCJXVCI6Mn0%3D%7C0%7C%7C%7C&amp;sdata=JXgXtNObIJz9LDxDNlBOQQhs6LCuUG0l3f2%2FW040dKA%3D&amp;reserved=0"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cms.gov/newsroom/press-releases/biden-harris-administration-proposes-policies-reduce-maternal-mortality-advance-health-equity-and" TargetMode="External"/><Relationship Id="rId2" Type="http://schemas.openxmlformats.org/officeDocument/2006/relationships/hyperlink" Target="https://nam11.safelinks.protection.outlook.com/?url=https%3A%2F%2Furldefense.com%2Fv3%2F__https%3A%2F%2Fpublic-inspection.federalregister.gov%2F2024-15087.pdf__%3B!!Iiic5FYYxQ!Cc61WC_BfEBddWw7aVFI-bRZvJHZl7bWuwWZMBWbVjRKt5AeoPytSWCo2X8b0Eb9OMwNEfX9uZ9ebDA%24&amp;data=05%7C02%7CMiranda.Franco%40hklaw.com%7Cb6d98f4eed344262d0fc08dca14b36f4%7C032c460c093c408fbc92eceb0c22c8c4%7C1%7C1%7C638562592718140384%7CUnknown%7CTWFpbGZsb3d8eyJWIjoiMC4wLjAwMDAiLCJQIjoiV2luMzIiLCJBTiI6Ik1haWwiLCJXVCI6Mn0%3D%7C0%7C%7C%7C&amp;sdata=TEyGZnYT0HagHPVRQ%2FLnLTwlmfA8R2lNhr82wj1a1%2Bc%3D&amp;reserved=0" TargetMode="External"/><Relationship Id="rId1" Type="http://schemas.openxmlformats.org/officeDocument/2006/relationships/slideLayout" Target="../slideLayouts/slideLayout2.xml"/><Relationship Id="rId4" Type="http://schemas.openxmlformats.org/officeDocument/2006/relationships/hyperlink" Target="https://www.cms.gov/newsroom/fact-sheets/cy-2025-medicare-hospital-outpatient-prospective-payment-system-and-ambulatory-surgical-cent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a90c14b077_0_9"/>
          <p:cNvSpPr txBox="1">
            <a:spLocks noGrp="1"/>
          </p:cNvSpPr>
          <p:nvPr>
            <p:ph type="subTitle" idx="2"/>
          </p:nvPr>
        </p:nvSpPr>
        <p:spPr>
          <a:xfrm>
            <a:off x="502075" y="1340189"/>
            <a:ext cx="5504100" cy="172266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dirty="0"/>
              <a:t>Hot Topics </a:t>
            </a:r>
          </a:p>
          <a:p>
            <a:pPr marL="0" lvl="0" indent="0" algn="ctr" rtl="0">
              <a:lnSpc>
                <a:spcPct val="100000"/>
              </a:lnSpc>
              <a:spcBef>
                <a:spcPts val="0"/>
              </a:spcBef>
              <a:spcAft>
                <a:spcPts val="0"/>
              </a:spcAft>
              <a:buSzPts val="1800"/>
              <a:buNone/>
            </a:pPr>
            <a:r>
              <a:rPr lang="en" dirty="0"/>
              <a:t>in </a:t>
            </a:r>
          </a:p>
          <a:p>
            <a:pPr marL="0" lvl="0" indent="0" algn="ctr" rtl="0">
              <a:lnSpc>
                <a:spcPct val="100000"/>
              </a:lnSpc>
              <a:spcBef>
                <a:spcPts val="0"/>
              </a:spcBef>
              <a:spcAft>
                <a:spcPts val="0"/>
              </a:spcAft>
              <a:buSzPts val="1800"/>
              <a:buNone/>
            </a:pPr>
            <a:r>
              <a:rPr lang="en" dirty="0"/>
              <a:t>Oncology Reimbursement </a:t>
            </a:r>
          </a:p>
          <a:p>
            <a:pPr marL="0" lvl="0" indent="0" algn="ctr" rtl="0">
              <a:lnSpc>
                <a:spcPct val="100000"/>
              </a:lnSpc>
              <a:spcBef>
                <a:spcPts val="0"/>
              </a:spcBef>
              <a:spcAft>
                <a:spcPts val="0"/>
              </a:spcAft>
              <a:buSzPts val="1800"/>
              <a:buNone/>
            </a:pPr>
            <a:r>
              <a:rPr lang="en" dirty="0"/>
              <a:t>2024-2025</a:t>
            </a:r>
          </a:p>
          <a:p>
            <a:pPr marL="0" lvl="0" indent="0" algn="l" rtl="0">
              <a:lnSpc>
                <a:spcPct val="100000"/>
              </a:lnSpc>
              <a:spcBef>
                <a:spcPts val="0"/>
              </a:spcBef>
              <a:spcAft>
                <a:spcPts val="0"/>
              </a:spcAft>
              <a:buSzPts val="1800"/>
              <a:buNone/>
            </a:pPr>
            <a:endParaRPr dirty="0"/>
          </a:p>
        </p:txBody>
      </p:sp>
      <p:sp>
        <p:nvSpPr>
          <p:cNvPr id="87" name="Google Shape;87;ga90c14b077_0_9"/>
          <p:cNvSpPr txBox="1">
            <a:spLocks noGrp="1"/>
          </p:cNvSpPr>
          <p:nvPr>
            <p:ph type="subTitle" idx="1"/>
          </p:nvPr>
        </p:nvSpPr>
        <p:spPr>
          <a:xfrm>
            <a:off x="561100" y="3495250"/>
            <a:ext cx="4305600" cy="140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dirty="0"/>
              <a:t>Bobbi Buell, MBA</a:t>
            </a:r>
          </a:p>
          <a:p>
            <a:pPr marL="0" lvl="0" indent="0" algn="l" rtl="0">
              <a:lnSpc>
                <a:spcPct val="100000"/>
              </a:lnSpc>
              <a:spcBef>
                <a:spcPts val="0"/>
              </a:spcBef>
              <a:spcAft>
                <a:spcPts val="0"/>
              </a:spcAft>
              <a:buSzPts val="1800"/>
              <a:buNone/>
            </a:pPr>
            <a:r>
              <a:rPr lang="en" dirty="0"/>
              <a:t>WINTER</a:t>
            </a:r>
            <a:r>
              <a:rPr lang="en"/>
              <a:t>, 2024</a:t>
            </a:r>
            <a:endParaRPr lang="en" dirty="0"/>
          </a:p>
          <a:p>
            <a:pPr marL="0" lvl="0" indent="0" algn="l" rtl="0">
              <a:lnSpc>
                <a:spcPct val="100000"/>
              </a:lnSpc>
              <a:spcBef>
                <a:spcPts val="0"/>
              </a:spcBef>
              <a:spcAft>
                <a:spcPts val="0"/>
              </a:spcAft>
              <a:buSzPts val="1800"/>
              <a:buNone/>
            </a:pPr>
            <a:r>
              <a:rPr lang="en" dirty="0"/>
              <a:t>650-255-7520</a:t>
            </a:r>
          </a:p>
          <a:p>
            <a:pPr marL="0" lvl="0" indent="0" algn="l" rtl="0">
              <a:lnSpc>
                <a:spcPct val="100000"/>
              </a:lnSpc>
              <a:spcBef>
                <a:spcPts val="0"/>
              </a:spcBef>
              <a:spcAft>
                <a:spcPts val="0"/>
              </a:spcAft>
              <a:buSzPts val="1800"/>
              <a:buNone/>
            </a:pPr>
            <a:r>
              <a:rPr lang="en" dirty="0">
                <a:solidFill>
                  <a:srgbClr val="F3F3F3"/>
                </a:solidFill>
                <a:uFill>
                  <a:noFill/>
                </a:uFill>
                <a:hlinkClick r:id="rId3">
                  <a:extLst>
                    <a:ext uri="{A12FA001-AC4F-418D-AE19-62706E023703}">
                      <ahyp:hlinkClr xmlns:ahyp="http://schemas.microsoft.com/office/drawing/2018/hyperlinkcolor" val="tx"/>
                    </a:ext>
                  </a:extLst>
                </a:hlinkClick>
              </a:rPr>
              <a:t>bbuell@onpointoncology.com</a:t>
            </a:r>
            <a:endParaRPr dirty="0">
              <a:solidFill>
                <a:srgbClr val="F3F3F3"/>
              </a:solidFill>
            </a:endParaRPr>
          </a:p>
          <a:p>
            <a:pPr marL="0" lvl="0" indent="0" algn="l" rtl="0">
              <a:lnSpc>
                <a:spcPct val="100000"/>
              </a:lnSpc>
              <a:spcBef>
                <a:spcPts val="0"/>
              </a:spcBef>
              <a:spcAft>
                <a:spcPts val="0"/>
              </a:spcAft>
              <a:buClr>
                <a:schemeClr val="dk1"/>
              </a:buClr>
              <a:buSzPts val="2800"/>
              <a:buFont typeface="Arial"/>
              <a:buNone/>
            </a:pPr>
            <a:r>
              <a:rPr lang="en" dirty="0">
                <a:solidFill>
                  <a:srgbClr val="F3F3F3"/>
                </a:solidFill>
                <a:uFill>
                  <a:noFill/>
                </a:uFill>
                <a:hlinkClick r:id="rId4">
                  <a:extLst>
                    <a:ext uri="{A12FA001-AC4F-418D-AE19-62706E023703}">
                      <ahyp:hlinkClr xmlns:ahyp="http://schemas.microsoft.com/office/drawing/2018/hyperlinkcolor" val="tx"/>
                    </a:ext>
                  </a:extLst>
                </a:hlinkClick>
              </a:rPr>
              <a:t>Bobbibuell1@yahoo.com</a:t>
            </a:r>
            <a:endParaRPr dirty="0">
              <a:solidFill>
                <a:srgbClr val="F3F3F3"/>
              </a:solidFill>
            </a:endParaRPr>
          </a:p>
          <a:p>
            <a:pPr marL="0" lvl="0" indent="0" algn="l" rtl="0">
              <a:lnSpc>
                <a:spcPct val="100000"/>
              </a:lnSpc>
              <a:spcBef>
                <a:spcPts val="0"/>
              </a:spcBef>
              <a:spcAft>
                <a:spcPts val="0"/>
              </a:spcAft>
              <a:buClr>
                <a:schemeClr val="dk1"/>
              </a:buClr>
              <a:buSzPts val="2800"/>
              <a:buFont typeface="Arial"/>
              <a:buNone/>
            </a:pPr>
            <a:r>
              <a:rPr lang="en" dirty="0">
                <a:solidFill>
                  <a:srgbClr val="F3F3F3"/>
                </a:solidFill>
              </a:rPr>
              <a:t>NEWSLETTER:</a:t>
            </a:r>
            <a:r>
              <a:rPr lang="en" u="sng" dirty="0">
                <a:solidFill>
                  <a:srgbClr val="F3F3F3"/>
                </a:solidFill>
                <a:hlinkClick r:id="rId5">
                  <a:extLst>
                    <a:ext uri="{A12FA001-AC4F-418D-AE19-62706E023703}">
                      <ahyp:hlinkClr xmlns:ahyp="http://schemas.microsoft.com/office/drawing/2018/hyperlinkcolor" val="tx"/>
                    </a:ext>
                  </a:extLst>
                </a:hlinkClick>
              </a:rPr>
              <a:t> www.onpointoncology.com</a:t>
            </a:r>
            <a:endParaRPr dirty="0">
              <a:solidFill>
                <a:srgbClr val="F3F3F3"/>
              </a:solidFill>
            </a:endParaRPr>
          </a:p>
          <a:p>
            <a:pPr marL="0" lvl="0" indent="0" algn="l" rtl="0">
              <a:lnSpc>
                <a:spcPct val="115000"/>
              </a:lnSpc>
              <a:spcBef>
                <a:spcPts val="0"/>
              </a:spcBef>
              <a:spcAft>
                <a:spcPts val="0"/>
              </a:spcAft>
              <a:buClr>
                <a:srgbClr val="000000"/>
              </a:buClr>
              <a:buSzPts val="1100"/>
              <a:buFont typeface="Arial"/>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46253-9053-47E4-BC49-3A35EC3FBA42}"/>
              </a:ext>
            </a:extLst>
          </p:cNvPr>
          <p:cNvSpPr>
            <a:spLocks noGrp="1"/>
          </p:cNvSpPr>
          <p:nvPr>
            <p:ph type="title"/>
          </p:nvPr>
        </p:nvSpPr>
        <p:spPr>
          <a:xfrm>
            <a:off x="1157572" y="423319"/>
            <a:ext cx="7529227" cy="639909"/>
          </a:xfrm>
        </p:spPr>
        <p:txBody>
          <a:bodyPr anchor="ctr">
            <a:normAutofit/>
          </a:bodyPr>
          <a:lstStyle/>
          <a:p>
            <a:pPr>
              <a:lnSpc>
                <a:spcPct val="90000"/>
              </a:lnSpc>
            </a:pPr>
            <a:r>
              <a:rPr lang="en-US" sz="1900"/>
              <a:t>What COA Members Are Seeing</a:t>
            </a:r>
            <a:br>
              <a:rPr lang="en-US" sz="1900"/>
            </a:br>
            <a:endParaRPr lang="en-US" sz="1900"/>
          </a:p>
        </p:txBody>
      </p:sp>
      <p:sp>
        <p:nvSpPr>
          <p:cNvPr id="2" name="Subtitle 1">
            <a:extLst>
              <a:ext uri="{FF2B5EF4-FFF2-40B4-BE49-F238E27FC236}">
                <a16:creationId xmlns:a16="http://schemas.microsoft.com/office/drawing/2014/main" id="{0B5D764A-898B-CE80-3CB3-DD6272CA1018}"/>
              </a:ext>
            </a:extLst>
          </p:cNvPr>
          <p:cNvSpPr>
            <a:spLocks noGrp="1"/>
          </p:cNvSpPr>
          <p:nvPr>
            <p:ph idx="1"/>
          </p:nvPr>
        </p:nvSpPr>
        <p:spPr>
          <a:xfrm>
            <a:off x="1157572" y="1322874"/>
            <a:ext cx="7529227" cy="3271748"/>
          </a:xfrm>
        </p:spPr>
        <p:txBody>
          <a:bodyPr>
            <a:normAutofit/>
          </a:bodyPr>
          <a:lstStyle/>
          <a:p>
            <a:r>
              <a:rPr lang="en-US" dirty="0"/>
              <a:t>Using the COAnalyzer on PCF:</a:t>
            </a:r>
          </a:p>
          <a:p>
            <a:pPr lvl="1"/>
            <a:r>
              <a:rPr lang="en-US" dirty="0"/>
              <a:t>E&amp;M cut 3.25%</a:t>
            </a:r>
          </a:p>
          <a:p>
            <a:pPr lvl="1"/>
            <a:r>
              <a:rPr lang="en-US" dirty="0"/>
              <a:t>Infusion cut 7.01%</a:t>
            </a:r>
          </a:p>
          <a:p>
            <a:pPr lvl="1"/>
            <a:r>
              <a:rPr lang="en-US" dirty="0"/>
              <a:t>Imaging cut 3.75%</a:t>
            </a:r>
          </a:p>
          <a:p>
            <a:pPr lvl="1"/>
            <a:r>
              <a:rPr lang="en-US" dirty="0"/>
              <a:t>Radiation cut 2.10%</a:t>
            </a:r>
          </a:p>
          <a:p>
            <a:pPr lvl="1"/>
            <a:r>
              <a:rPr lang="en-US" dirty="0"/>
              <a:t>All Other Codes cut 4.21%</a:t>
            </a:r>
          </a:p>
          <a:p>
            <a:pPr lvl="1"/>
            <a:r>
              <a:rPr lang="en-US" dirty="0"/>
              <a:t>Overall cut 3.89%</a:t>
            </a:r>
          </a:p>
          <a:p>
            <a:pPr marL="457200" lvl="1" indent="0">
              <a:buNone/>
            </a:pPr>
            <a:endParaRPr lang="en-US" dirty="0"/>
          </a:p>
        </p:txBody>
      </p:sp>
      <p:sp>
        <p:nvSpPr>
          <p:cNvPr id="10" name="Content Placeholder 3">
            <a:extLst>
              <a:ext uri="{FF2B5EF4-FFF2-40B4-BE49-F238E27FC236}">
                <a16:creationId xmlns:a16="http://schemas.microsoft.com/office/drawing/2014/main" id="{FA2E0531-6084-73E1-1650-0A179C3FABED}"/>
              </a:ext>
            </a:extLst>
          </p:cNvPr>
          <p:cNvSpPr>
            <a:spLocks noGrp="1"/>
          </p:cNvSpPr>
          <p:nvPr>
            <p:ph sz="quarter" idx="10"/>
          </p:nvPr>
        </p:nvSpPr>
        <p:spPr>
          <a:xfrm>
            <a:off x="2798017" y="4743697"/>
            <a:ext cx="3538865" cy="687003"/>
          </a:xfrm>
        </p:spPr>
        <p:txBody>
          <a:bodyPr/>
          <a:lstStyle/>
          <a:p>
            <a:endParaRPr lang="en-US"/>
          </a:p>
        </p:txBody>
      </p:sp>
    </p:spTree>
    <p:extLst>
      <p:ext uri="{BB962C8B-B14F-4D97-AF65-F5344CB8AC3E}">
        <p14:creationId xmlns:p14="http://schemas.microsoft.com/office/powerpoint/2010/main" val="125447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D25AB-5E92-174B-0B66-6B54DB86649E}"/>
              </a:ext>
            </a:extLst>
          </p:cNvPr>
          <p:cNvSpPr>
            <a:spLocks noGrp="1"/>
          </p:cNvSpPr>
          <p:nvPr>
            <p:ph type="title"/>
          </p:nvPr>
        </p:nvSpPr>
        <p:spPr/>
        <p:txBody>
          <a:bodyPr/>
          <a:lstStyle/>
          <a:p>
            <a:r>
              <a:rPr lang="en-US" dirty="0"/>
              <a:t>Telehealth Waivers</a:t>
            </a:r>
          </a:p>
        </p:txBody>
      </p:sp>
      <p:sp>
        <p:nvSpPr>
          <p:cNvPr id="2" name="Subtitle 1">
            <a:extLst>
              <a:ext uri="{FF2B5EF4-FFF2-40B4-BE49-F238E27FC236}">
                <a16:creationId xmlns:a16="http://schemas.microsoft.com/office/drawing/2014/main" id="{0D87F328-3E08-36F3-B627-CEC8F75629EF}"/>
              </a:ext>
            </a:extLst>
          </p:cNvPr>
          <p:cNvSpPr>
            <a:spLocks noGrp="1"/>
          </p:cNvSpPr>
          <p:nvPr>
            <p:ph idx="1"/>
          </p:nvPr>
        </p:nvSpPr>
        <p:spPr/>
        <p:txBody>
          <a:bodyPr/>
          <a:lstStyle/>
          <a:p>
            <a:r>
              <a:rPr lang="en-US" dirty="0"/>
              <a:t>For COVID, telehealth was changed so that the patient could be treated remotely.  </a:t>
            </a:r>
            <a:r>
              <a:rPr lang="en-US" dirty="0">
                <a:highlight>
                  <a:srgbClr val="FFFF00"/>
                </a:highlight>
              </a:rPr>
              <a:t>But, without Congressional action, the old Telehealth rules will return in terms of</a:t>
            </a:r>
            <a:r>
              <a:rPr lang="en-US" dirty="0"/>
              <a:t>:</a:t>
            </a:r>
          </a:p>
          <a:p>
            <a:pPr lvl="1"/>
            <a:r>
              <a:rPr lang="en-US" dirty="0"/>
              <a:t>Patient population: Underserved areas (Outside an MSA, Manpower Shortage Area)</a:t>
            </a:r>
          </a:p>
          <a:p>
            <a:pPr lvl="1"/>
            <a:r>
              <a:rPr lang="en-US" dirty="0"/>
              <a:t>Patient location: Healthcare facilities</a:t>
            </a:r>
          </a:p>
          <a:p>
            <a:pPr lvl="1"/>
            <a:r>
              <a:rPr lang="en-US" dirty="0"/>
              <a:t>Types of providers: Expanded list of eligible providers no longer eligible</a:t>
            </a:r>
          </a:p>
          <a:p>
            <a:pPr lvl="2"/>
            <a:r>
              <a:rPr lang="en-US" dirty="0"/>
              <a:t>Qualified occupational therapist, </a:t>
            </a:r>
          </a:p>
          <a:p>
            <a:pPr lvl="2"/>
            <a:r>
              <a:rPr lang="en-US" dirty="0"/>
              <a:t>Qualified physical therapists, </a:t>
            </a:r>
          </a:p>
          <a:p>
            <a:pPr lvl="2"/>
            <a:r>
              <a:rPr lang="en-US" dirty="0"/>
              <a:t>Qualified speech language pathologist, and </a:t>
            </a:r>
          </a:p>
          <a:p>
            <a:pPr lvl="2"/>
            <a:r>
              <a:rPr lang="en-US" dirty="0"/>
              <a:t>Qualified audiologists</a:t>
            </a:r>
          </a:p>
          <a:p>
            <a:pPr lvl="1"/>
            <a:endParaRPr lang="en-US" dirty="0"/>
          </a:p>
        </p:txBody>
      </p:sp>
      <p:sp>
        <p:nvSpPr>
          <p:cNvPr id="5" name="Content Placeholder 4">
            <a:extLst>
              <a:ext uri="{FF2B5EF4-FFF2-40B4-BE49-F238E27FC236}">
                <a16:creationId xmlns:a16="http://schemas.microsoft.com/office/drawing/2014/main" id="{1195F901-0EC4-FA87-5E21-DA0213DFF8EE}"/>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96531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51B2BB2-C044-2295-5101-2F951935BF12}"/>
              </a:ext>
            </a:extLst>
          </p:cNvPr>
          <p:cNvSpPr>
            <a:spLocks noGrp="1"/>
          </p:cNvSpPr>
          <p:nvPr>
            <p:ph type="subTitle" idx="1"/>
          </p:nvPr>
        </p:nvSpPr>
        <p:spPr/>
        <p:txBody>
          <a:bodyPr/>
          <a:lstStyle/>
          <a:p>
            <a:r>
              <a:rPr lang="en-US" dirty="0"/>
              <a:t>Changes to Telehealth Categories</a:t>
            </a:r>
          </a:p>
        </p:txBody>
      </p:sp>
      <p:sp>
        <p:nvSpPr>
          <p:cNvPr id="3" name="Subtitle 2">
            <a:extLst>
              <a:ext uri="{FF2B5EF4-FFF2-40B4-BE49-F238E27FC236}">
                <a16:creationId xmlns:a16="http://schemas.microsoft.com/office/drawing/2014/main" id="{3C415EA9-A24E-1D1B-9B59-A5F0997C64DE}"/>
              </a:ext>
            </a:extLst>
          </p:cNvPr>
          <p:cNvSpPr>
            <a:spLocks noGrp="1"/>
          </p:cNvSpPr>
          <p:nvPr>
            <p:ph type="subTitle" idx="2"/>
          </p:nvPr>
        </p:nvSpPr>
        <p:spPr>
          <a:xfrm>
            <a:off x="1337051" y="957589"/>
            <a:ext cx="7209300" cy="3598500"/>
          </a:xfrm>
        </p:spPr>
        <p:txBody>
          <a:bodyPr/>
          <a:lstStyle/>
          <a:p>
            <a:pPr marL="0" indent="0"/>
            <a:endParaRPr lang="en-US" sz="1600" dirty="0"/>
          </a:p>
          <a:p>
            <a:pPr>
              <a:buFont typeface="Arial" panose="020B0604020202020204" pitchFamily="34" charset="0"/>
              <a:buChar char="•"/>
            </a:pPr>
            <a:r>
              <a:rPr lang="en-US" sz="1600" dirty="0"/>
              <a:t>In the CY 2024 Physician Fee Schedule Final Rule, CMS changed the process for making additions, deletions and changes to the Medicare Telehealth Services List, replacing the old categorization with a new five-step process (beginning in CY 2025). </a:t>
            </a:r>
          </a:p>
          <a:p>
            <a:pPr>
              <a:buFont typeface="Arial" panose="020B0604020202020204" pitchFamily="34" charset="0"/>
              <a:buChar char="•"/>
            </a:pPr>
            <a:endParaRPr lang="en-US" sz="1600" dirty="0"/>
          </a:p>
          <a:p>
            <a:pPr>
              <a:buFont typeface="Arial" panose="020B0604020202020204" pitchFamily="34" charset="0"/>
              <a:buChar char="•"/>
            </a:pPr>
            <a:r>
              <a:rPr lang="en-US" sz="1600" dirty="0">
                <a:highlight>
                  <a:srgbClr val="FFFF00"/>
                </a:highlight>
              </a:rPr>
              <a:t>As part of this change, each telehealth service is assigned either a "permanent" or "provisional" status</a:t>
            </a:r>
            <a:r>
              <a:rPr lang="en-US" sz="1600" dirty="0"/>
              <a:t>. A telehealth service receives "provisional" status if there is not enough evidence to demonstrate the clinical benefit of the service but evidence that further study may demonstrate such benefit. </a:t>
            </a:r>
          </a:p>
        </p:txBody>
      </p:sp>
    </p:spTree>
    <p:extLst>
      <p:ext uri="{BB962C8B-B14F-4D97-AF65-F5344CB8AC3E}">
        <p14:creationId xmlns:p14="http://schemas.microsoft.com/office/powerpoint/2010/main" val="4145991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412073-13CA-81F7-C1B4-AF3475F3D1FC}"/>
              </a:ext>
            </a:extLst>
          </p:cNvPr>
          <p:cNvSpPr>
            <a:spLocks noGrp="1"/>
          </p:cNvSpPr>
          <p:nvPr>
            <p:ph type="title"/>
          </p:nvPr>
        </p:nvSpPr>
        <p:spPr/>
        <p:txBody>
          <a:bodyPr/>
          <a:lstStyle/>
          <a:p>
            <a:r>
              <a:rPr lang="en-US" dirty="0"/>
              <a:t>Telehealth List Updates </a:t>
            </a:r>
          </a:p>
        </p:txBody>
      </p:sp>
      <p:sp>
        <p:nvSpPr>
          <p:cNvPr id="2" name="Subtitle 1">
            <a:extLst>
              <a:ext uri="{FF2B5EF4-FFF2-40B4-BE49-F238E27FC236}">
                <a16:creationId xmlns:a16="http://schemas.microsoft.com/office/drawing/2014/main" id="{F6D75F60-2FF6-65D0-F91B-136865DE9612}"/>
              </a:ext>
            </a:extLst>
          </p:cNvPr>
          <p:cNvSpPr>
            <a:spLocks noGrp="1"/>
          </p:cNvSpPr>
          <p:nvPr>
            <p:ph idx="1"/>
          </p:nvPr>
        </p:nvSpPr>
        <p:spPr/>
        <p:txBody>
          <a:bodyPr/>
          <a:lstStyle/>
          <a:p>
            <a:r>
              <a:rPr lang="en-US" dirty="0"/>
              <a:t>Requests for Permanent Status</a:t>
            </a:r>
          </a:p>
          <a:p>
            <a:pPr lvl="1"/>
            <a:r>
              <a:rPr lang="en-US" dirty="0"/>
              <a:t>Continuous Glucose Monitoring (95251)--NO</a:t>
            </a:r>
          </a:p>
          <a:p>
            <a:pPr lvl="1"/>
            <a:r>
              <a:rPr lang="en-US" dirty="0"/>
              <a:t>Cardiovascular and Pulmonary rehab (93797, 93798, 94625, 94626)—PROVISIONAL</a:t>
            </a:r>
          </a:p>
          <a:p>
            <a:pPr lvl="1"/>
            <a:r>
              <a:rPr lang="en-US" dirty="0"/>
              <a:t>General Behavioral Health Integration (99484)—NO</a:t>
            </a:r>
          </a:p>
          <a:p>
            <a:pPr lvl="1"/>
            <a:r>
              <a:rPr lang="en-US" dirty="0"/>
              <a:t>Principal Care Management (99424-99427)—NO</a:t>
            </a:r>
          </a:p>
          <a:p>
            <a:pPr lvl="1"/>
            <a:r>
              <a:rPr lang="en-US" dirty="0">
                <a:highlight>
                  <a:srgbClr val="FFFF00"/>
                </a:highlight>
              </a:rPr>
              <a:t>Radiation Treatment Management (77427</a:t>
            </a:r>
            <a:r>
              <a:rPr lang="en-US" dirty="0"/>
              <a:t>)--</a:t>
            </a:r>
            <a:r>
              <a:rPr lang="en-US" dirty="0">
                <a:highlight>
                  <a:srgbClr val="FFFF00"/>
                </a:highlight>
              </a:rPr>
              <a:t>Provisional</a:t>
            </a:r>
          </a:p>
          <a:p>
            <a:pPr lvl="1"/>
            <a:r>
              <a:rPr lang="en-US" dirty="0">
                <a:highlight>
                  <a:srgbClr val="FFFF00"/>
                </a:highlight>
              </a:rPr>
              <a:t>Home INR Monitoring (G0248)—Provisional</a:t>
            </a:r>
          </a:p>
          <a:p>
            <a:pPr lvl="1"/>
            <a:r>
              <a:rPr lang="en-US" dirty="0"/>
              <a:t>Caregiver Training (97550-97552, 96202-96203, GCTD1-GCTD3, GCTB1-GCTB2)—Provisional</a:t>
            </a:r>
          </a:p>
          <a:p>
            <a:pPr lvl="1"/>
            <a:r>
              <a:rPr lang="en-US" dirty="0"/>
              <a:t>PrEP of HIV </a:t>
            </a:r>
            <a:r>
              <a:rPr lang="en-US" dirty="0">
                <a:highlight>
                  <a:srgbClr val="FFFF00"/>
                </a:highlight>
              </a:rPr>
              <a:t>(G0011, G0013</a:t>
            </a:r>
            <a:r>
              <a:rPr lang="en-US" dirty="0"/>
              <a:t>)-–Permanent</a:t>
            </a:r>
          </a:p>
          <a:p>
            <a:pPr lvl="1"/>
            <a:endParaRPr lang="en-US" dirty="0"/>
          </a:p>
          <a:p>
            <a:pPr lvl="1"/>
            <a:endParaRPr lang="en-US" dirty="0"/>
          </a:p>
        </p:txBody>
      </p:sp>
      <p:sp>
        <p:nvSpPr>
          <p:cNvPr id="5" name="Content Placeholder 4">
            <a:extLst>
              <a:ext uri="{FF2B5EF4-FFF2-40B4-BE49-F238E27FC236}">
                <a16:creationId xmlns:a16="http://schemas.microsoft.com/office/drawing/2014/main" id="{402D27B7-335C-2E00-B7A0-82D00FBA53AB}"/>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43741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6BE2-88FC-452C-837C-55D34CB42B99}"/>
              </a:ext>
            </a:extLst>
          </p:cNvPr>
          <p:cNvSpPr>
            <a:spLocks noGrp="1"/>
          </p:cNvSpPr>
          <p:nvPr>
            <p:ph type="title"/>
          </p:nvPr>
        </p:nvSpPr>
        <p:spPr/>
        <p:txBody>
          <a:bodyPr/>
          <a:lstStyle/>
          <a:p>
            <a:r>
              <a:rPr lang="en-US" dirty="0"/>
              <a:t>Virtual Supervision for 2025</a:t>
            </a:r>
          </a:p>
        </p:txBody>
      </p:sp>
      <p:sp>
        <p:nvSpPr>
          <p:cNvPr id="3" name="Content Placeholder 2">
            <a:extLst>
              <a:ext uri="{FF2B5EF4-FFF2-40B4-BE49-F238E27FC236}">
                <a16:creationId xmlns:a16="http://schemas.microsoft.com/office/drawing/2014/main" id="{2C05B628-6D04-D5BC-3E72-5729D6E5E192}"/>
              </a:ext>
            </a:extLst>
          </p:cNvPr>
          <p:cNvSpPr>
            <a:spLocks noGrp="1"/>
          </p:cNvSpPr>
          <p:nvPr>
            <p:ph idx="1"/>
          </p:nvPr>
        </p:nvSpPr>
        <p:spPr>
          <a:xfrm>
            <a:off x="1157571" y="1134614"/>
            <a:ext cx="7529227" cy="3482209"/>
          </a:xfrm>
        </p:spPr>
        <p:txBody>
          <a:bodyPr>
            <a:normAutofit/>
          </a:bodyPr>
          <a:lstStyle/>
          <a:p>
            <a:pPr marL="285750" indent="-285750">
              <a:buFont typeface="Arial" panose="020B0604020202020204" pitchFamily="34" charset="0"/>
              <a:buChar char="•"/>
            </a:pPr>
            <a:endParaRPr lang="en-US" dirty="0">
              <a:highlight>
                <a:srgbClr val="FFFF00"/>
              </a:highlight>
            </a:endParaRPr>
          </a:p>
          <a:p>
            <a:pPr marL="285750" indent="-285750">
              <a:buFont typeface="Arial" panose="020B0604020202020204" pitchFamily="34" charset="0"/>
              <a:buChar char="•"/>
            </a:pPr>
            <a:r>
              <a:rPr lang="en-US" dirty="0">
                <a:highlight>
                  <a:srgbClr val="FFFF00"/>
                </a:highlight>
              </a:rPr>
              <a:t>Virtual direct supervision may continue throughout 2025</a:t>
            </a:r>
            <a:r>
              <a:rPr lang="en-US" dirty="0"/>
              <a:t>  </a:t>
            </a:r>
          </a:p>
          <a:p>
            <a:pPr marL="742950" lvl="1" indent="-285750">
              <a:buFont typeface="Arial" panose="020B0604020202020204" pitchFamily="34" charset="0"/>
              <a:buChar char="•"/>
            </a:pPr>
            <a:r>
              <a:rPr lang="en-US" u="sng" dirty="0"/>
              <a:t>immediate availability </a:t>
            </a:r>
            <a:r>
              <a:rPr lang="en-US" dirty="0"/>
              <a:t>by the supervising practitioner via real time, interactive audio/visual technology same as last year EXCEPT</a:t>
            </a:r>
          </a:p>
          <a:p>
            <a:pPr marL="742950" lvl="1" indent="-285750">
              <a:buFont typeface="Arial" panose="020B0604020202020204" pitchFamily="34" charset="0"/>
              <a:buChar char="•"/>
            </a:pPr>
            <a:r>
              <a:rPr lang="en-US" dirty="0">
                <a:highlight>
                  <a:srgbClr val="FFFF00"/>
                </a:highlight>
              </a:rPr>
              <a:t>permanently allow direct supervision via real time audio/visual communication for code 99211 and for services with a PC/TC indicator of 5 in the PFS</a:t>
            </a:r>
          </a:p>
        </p:txBody>
      </p:sp>
    </p:spTree>
    <p:extLst>
      <p:ext uri="{BB962C8B-B14F-4D97-AF65-F5344CB8AC3E}">
        <p14:creationId xmlns:p14="http://schemas.microsoft.com/office/powerpoint/2010/main" val="191121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3B0A019-C4B5-7AB0-BE24-2727505F2127}"/>
              </a:ext>
            </a:extLst>
          </p:cNvPr>
          <p:cNvSpPr>
            <a:spLocks noGrp="1"/>
          </p:cNvSpPr>
          <p:nvPr>
            <p:ph type="title"/>
          </p:nvPr>
        </p:nvSpPr>
        <p:spPr>
          <a:xfrm>
            <a:off x="1157572" y="423319"/>
            <a:ext cx="7529227" cy="639909"/>
          </a:xfrm>
        </p:spPr>
        <p:txBody>
          <a:bodyPr anchor="ctr">
            <a:normAutofit/>
          </a:bodyPr>
          <a:lstStyle/>
          <a:p>
            <a:r>
              <a:rPr lang="en-US" dirty="0"/>
              <a:t>Other Telehealth Flexibilities Proposed</a:t>
            </a:r>
          </a:p>
        </p:txBody>
      </p:sp>
      <p:sp>
        <p:nvSpPr>
          <p:cNvPr id="12" name="Content Placeholder 11">
            <a:extLst>
              <a:ext uri="{FF2B5EF4-FFF2-40B4-BE49-F238E27FC236}">
                <a16:creationId xmlns:a16="http://schemas.microsoft.com/office/drawing/2014/main" id="{C3ECD1E8-CF3D-DC77-6632-F04B4879E473}"/>
              </a:ext>
            </a:extLst>
          </p:cNvPr>
          <p:cNvSpPr>
            <a:spLocks noGrp="1"/>
          </p:cNvSpPr>
          <p:nvPr>
            <p:ph idx="1"/>
          </p:nvPr>
        </p:nvSpPr>
        <p:spPr>
          <a:xfrm>
            <a:off x="1157572" y="1322874"/>
            <a:ext cx="7529227" cy="3271748"/>
          </a:xfrm>
        </p:spPr>
        <p:txBody>
          <a:bodyPr>
            <a:normAutofit/>
          </a:bodyPr>
          <a:lstStyle/>
          <a:p>
            <a:pPr>
              <a:lnSpc>
                <a:spcPct val="90000"/>
              </a:lnSpc>
            </a:pPr>
            <a:r>
              <a:rPr lang="en-US" sz="1500" dirty="0">
                <a:latin typeface="Open Sans" panose="020B0606030504020204" pitchFamily="34" charset="0"/>
                <a:ea typeface="Open Sans" panose="020B0606030504020204" pitchFamily="34" charset="0"/>
                <a:cs typeface="Open Sans" panose="020B0606030504020204" pitchFamily="34" charset="0"/>
              </a:rPr>
              <a:t>CMS proposes to continue other flexibilities on a temporary basis. The agency would continue to evaluate these through CY 2025. These flexibilities include the following:</a:t>
            </a:r>
          </a:p>
          <a:p>
            <a:pPr marL="742950" lvl="1" indent="-285750">
              <a:lnSpc>
                <a:spcPct val="90000"/>
              </a:lnSpc>
              <a:buFont typeface="Arial" panose="020B0604020202020204" pitchFamily="34" charset="0"/>
              <a:buChar char="•"/>
            </a:pPr>
            <a:r>
              <a:rPr lang="en-US" sz="1500" dirty="0">
                <a:highlight>
                  <a:srgbClr val="FFFF00"/>
                </a:highlight>
                <a:latin typeface="Open Sans" panose="020B0606030504020204" pitchFamily="34" charset="0"/>
                <a:ea typeface="Open Sans" panose="020B0606030504020204" pitchFamily="34" charset="0"/>
                <a:cs typeface="Open Sans" panose="020B0606030504020204" pitchFamily="34" charset="0"/>
              </a:rPr>
              <a:t>Removal of frequency limitations</a:t>
            </a:r>
            <a:r>
              <a:rPr lang="en-US" sz="1500" dirty="0">
                <a:latin typeface="Open Sans" panose="020B0606030504020204" pitchFamily="34" charset="0"/>
                <a:ea typeface="Open Sans" panose="020B0606030504020204" pitchFamily="34" charset="0"/>
                <a:cs typeface="Open Sans" panose="020B0606030504020204" pitchFamily="34" charset="0"/>
              </a:rPr>
              <a:t>. CMS proposes to continue its suspension of frequency limitations for certain subsequent inpatient visits, subsequent NF visits and critical care consultations furnished via Medicare telehealth.</a:t>
            </a:r>
          </a:p>
          <a:p>
            <a:pPr marL="742950" lvl="1" indent="-285750">
              <a:lnSpc>
                <a:spcPct val="90000"/>
              </a:lnSpc>
              <a:buFont typeface="Arial" panose="020B0604020202020204" pitchFamily="34" charset="0"/>
              <a:buChar char="•"/>
            </a:pPr>
            <a:r>
              <a:rPr lang="en-US" sz="1500" dirty="0">
                <a:highlight>
                  <a:srgbClr val="FFFF00"/>
                </a:highlight>
                <a:latin typeface="Open Sans" panose="020B0606030504020204" pitchFamily="34" charset="0"/>
                <a:ea typeface="Open Sans" panose="020B0606030504020204" pitchFamily="34" charset="0"/>
                <a:cs typeface="Open Sans" panose="020B0606030504020204" pitchFamily="34" charset="0"/>
              </a:rPr>
              <a:t>Supervision of residents in teaching settings</a:t>
            </a:r>
            <a:r>
              <a:rPr lang="en-US" sz="1500" dirty="0">
                <a:latin typeface="Open Sans" panose="020B0606030504020204" pitchFamily="34" charset="0"/>
                <a:ea typeface="Open Sans" panose="020B0606030504020204" pitchFamily="34" charset="0"/>
                <a:cs typeface="Open Sans" panose="020B0606030504020204" pitchFamily="34" charset="0"/>
              </a:rPr>
              <a:t>. This would permit teaching physicians to have a virtual presence during the key portion of the Medicare telehealth service for which payment is sought through audio/video real time communications technology—everyone must be virtual.</a:t>
            </a:r>
          </a:p>
          <a:p>
            <a:pPr marL="742950" lvl="1" indent="-285750">
              <a:lnSpc>
                <a:spcPct val="90000"/>
              </a:lnSpc>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Will allow physicians to continue to use their </a:t>
            </a:r>
            <a:r>
              <a:rPr lang="en-US" sz="1500" dirty="0">
                <a:highlight>
                  <a:srgbClr val="FFFF00"/>
                </a:highlight>
                <a:latin typeface="Open Sans" panose="020B0606030504020204" pitchFamily="34" charset="0"/>
                <a:ea typeface="Open Sans" panose="020B0606030504020204" pitchFamily="34" charset="0"/>
                <a:cs typeface="Open Sans" panose="020B0606030504020204" pitchFamily="34" charset="0"/>
              </a:rPr>
              <a:t>enrolled location address</a:t>
            </a:r>
            <a:r>
              <a:rPr lang="en-US" sz="1500" dirty="0">
                <a:latin typeface="Open Sans" panose="020B0606030504020204" pitchFamily="34" charset="0"/>
                <a:ea typeface="Open Sans" panose="020B0606030504020204" pitchFamily="34" charset="0"/>
                <a:cs typeface="Open Sans" panose="020B0606030504020204" pitchFamily="34" charset="0"/>
              </a:rPr>
              <a:t>, rather than their home address for virtual visits</a:t>
            </a:r>
          </a:p>
          <a:p>
            <a:pPr marL="742950" lvl="1" indent="-285750">
              <a:lnSpc>
                <a:spcPct val="90000"/>
              </a:lnSpc>
              <a:buFont typeface="Arial" panose="020B0604020202020204" pitchFamily="34" charset="0"/>
              <a:buChar char="•"/>
            </a:pPr>
            <a:endParaRPr lang="en-US" sz="15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nSpc>
                <a:spcPct val="90000"/>
              </a:lnSpc>
              <a:buFont typeface="Arial" panose="020B0604020202020204" pitchFamily="34" charset="0"/>
              <a:buChar char="•"/>
            </a:pPr>
            <a:endParaRPr lang="en-US"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Content Placeholder 3">
            <a:extLst>
              <a:ext uri="{FF2B5EF4-FFF2-40B4-BE49-F238E27FC236}">
                <a16:creationId xmlns:a16="http://schemas.microsoft.com/office/drawing/2014/main" id="{87CBB855-1DDE-0BF2-BE9E-CC01DCC73FC8}"/>
              </a:ext>
            </a:extLst>
          </p:cNvPr>
          <p:cNvSpPr>
            <a:spLocks noGrp="1"/>
          </p:cNvSpPr>
          <p:nvPr>
            <p:ph sz="quarter" idx="10"/>
          </p:nvPr>
        </p:nvSpPr>
        <p:spPr>
          <a:xfrm>
            <a:off x="2798017" y="4743697"/>
            <a:ext cx="3538865" cy="687003"/>
          </a:xfrm>
        </p:spPr>
        <p:txBody>
          <a:bodyPr/>
          <a:lstStyle/>
          <a:p>
            <a:endParaRPr lang="en-US" dirty="0"/>
          </a:p>
        </p:txBody>
      </p:sp>
    </p:spTree>
    <p:extLst>
      <p:ext uri="{BB962C8B-B14F-4D97-AF65-F5344CB8AC3E}">
        <p14:creationId xmlns:p14="http://schemas.microsoft.com/office/powerpoint/2010/main" val="394412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BB7A-19D2-AE32-AAF4-C0F67926F5E2}"/>
              </a:ext>
            </a:extLst>
          </p:cNvPr>
          <p:cNvSpPr>
            <a:spLocks noGrp="1"/>
          </p:cNvSpPr>
          <p:nvPr>
            <p:ph type="title"/>
          </p:nvPr>
        </p:nvSpPr>
        <p:spPr>
          <a:xfrm>
            <a:off x="1157572" y="423319"/>
            <a:ext cx="7529227" cy="639909"/>
          </a:xfrm>
        </p:spPr>
        <p:txBody>
          <a:bodyPr anchor="ctr">
            <a:normAutofit/>
          </a:bodyPr>
          <a:lstStyle/>
          <a:p>
            <a:pPr>
              <a:lnSpc>
                <a:spcPct val="90000"/>
              </a:lnSpc>
            </a:pPr>
            <a:r>
              <a:rPr lang="en-US" sz="2200" dirty="0"/>
              <a:t>Proposed Definition of Telecommunications Systems</a:t>
            </a:r>
          </a:p>
        </p:txBody>
      </p:sp>
      <p:graphicFrame>
        <p:nvGraphicFramePr>
          <p:cNvPr id="6" name="Content Placeholder 2">
            <a:extLst>
              <a:ext uri="{FF2B5EF4-FFF2-40B4-BE49-F238E27FC236}">
                <a16:creationId xmlns:a16="http://schemas.microsoft.com/office/drawing/2014/main" id="{586C2050-C8A0-1A0A-CD1D-0C85552BA063}"/>
              </a:ext>
            </a:extLst>
          </p:cNvPr>
          <p:cNvGraphicFramePr>
            <a:graphicFrameLocks noGrp="1"/>
          </p:cNvGraphicFramePr>
          <p:nvPr>
            <p:ph idx="1"/>
            <p:extLst>
              <p:ext uri="{D42A27DB-BD31-4B8C-83A1-F6EECF244321}">
                <p14:modId xmlns:p14="http://schemas.microsoft.com/office/powerpoint/2010/main" val="3226833522"/>
              </p:ext>
            </p:extLst>
          </p:nvPr>
        </p:nvGraphicFramePr>
        <p:xfrm>
          <a:off x="1157572" y="1200151"/>
          <a:ext cx="7529228"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754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CD81-F5F2-0ECB-3FC1-9B8BA5C51336}"/>
              </a:ext>
            </a:extLst>
          </p:cNvPr>
          <p:cNvSpPr>
            <a:spLocks noGrp="1"/>
          </p:cNvSpPr>
          <p:nvPr>
            <p:ph type="title"/>
          </p:nvPr>
        </p:nvSpPr>
        <p:spPr/>
        <p:txBody>
          <a:bodyPr/>
          <a:lstStyle/>
          <a:p>
            <a:r>
              <a:rPr lang="en-US" dirty="0"/>
              <a:t>New CPT E/M Codes</a:t>
            </a:r>
          </a:p>
        </p:txBody>
      </p:sp>
      <p:sp>
        <p:nvSpPr>
          <p:cNvPr id="3" name="Content Placeholder 2">
            <a:extLst>
              <a:ext uri="{FF2B5EF4-FFF2-40B4-BE49-F238E27FC236}">
                <a16:creationId xmlns:a16="http://schemas.microsoft.com/office/drawing/2014/main" id="{CACD16CF-D64D-F94D-311C-2C9977A1C5E5}"/>
              </a:ext>
            </a:extLst>
          </p:cNvPr>
          <p:cNvSpPr>
            <a:spLocks noGrp="1"/>
          </p:cNvSpPr>
          <p:nvPr>
            <p:ph idx="1"/>
          </p:nvPr>
        </p:nvSpPr>
        <p:spPr/>
        <p:txBody>
          <a:bodyPr/>
          <a:lstStyle/>
          <a:p>
            <a:r>
              <a:rPr lang="en-US" dirty="0"/>
              <a:t>Seventeen codes will be added to CPT 2025® for audio/visual and audio only codes. </a:t>
            </a:r>
          </a:p>
          <a:p>
            <a:pPr lvl="1"/>
            <a:r>
              <a:rPr lang="en-US" dirty="0"/>
              <a:t>Codes 99441-99443 will be deleted and </a:t>
            </a:r>
          </a:p>
          <a:p>
            <a:pPr lvl="1"/>
            <a:r>
              <a:rPr lang="en-US" dirty="0"/>
              <a:t>These E/M codes,  98000-98015 except one listed below, will not be covered by CMS with status code “I”.</a:t>
            </a:r>
          </a:p>
          <a:p>
            <a:pPr lvl="1"/>
            <a:r>
              <a:rPr lang="en-US" dirty="0"/>
              <a:t>Given the similarity between CPT code 98016 and HCPCS code G2012, CMS is proposing to accept the RUC-recommended values for CPT code 98016, and they are proposing to delete HCPCS code G2012. Plus, with these changes, providers should use standard E/M codes with POS “Home” IF (and only if) this is covered in 2025.</a:t>
            </a:r>
          </a:p>
          <a:p>
            <a:r>
              <a:rPr lang="en-US" dirty="0"/>
              <a:t>Biggest question is WHO WILL USE THESE?</a:t>
            </a:r>
          </a:p>
        </p:txBody>
      </p:sp>
      <p:sp>
        <p:nvSpPr>
          <p:cNvPr id="4" name="Content Placeholder 3">
            <a:extLst>
              <a:ext uri="{FF2B5EF4-FFF2-40B4-BE49-F238E27FC236}">
                <a16:creationId xmlns:a16="http://schemas.microsoft.com/office/drawing/2014/main" id="{7A9A53E7-E2C7-7C51-5AD4-0869FB1C951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58081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C744-70FE-79D5-0550-FAC69BC2658D}"/>
              </a:ext>
            </a:extLst>
          </p:cNvPr>
          <p:cNvSpPr>
            <a:spLocks noGrp="1"/>
          </p:cNvSpPr>
          <p:nvPr>
            <p:ph type="title"/>
          </p:nvPr>
        </p:nvSpPr>
        <p:spPr>
          <a:xfrm>
            <a:off x="1157572" y="1"/>
            <a:ext cx="7529228" cy="772356"/>
          </a:xfrm>
        </p:spPr>
        <p:txBody>
          <a:bodyPr>
            <a:normAutofit/>
          </a:bodyPr>
          <a:lstStyle/>
          <a:p>
            <a:r>
              <a:rPr lang="en-US" dirty="0"/>
              <a:t>Improving Global Services Proposal</a:t>
            </a:r>
          </a:p>
        </p:txBody>
      </p:sp>
      <p:sp>
        <p:nvSpPr>
          <p:cNvPr id="3" name="Content Placeholder 2">
            <a:extLst>
              <a:ext uri="{FF2B5EF4-FFF2-40B4-BE49-F238E27FC236}">
                <a16:creationId xmlns:a16="http://schemas.microsoft.com/office/drawing/2014/main" id="{C7F569C3-110F-50A5-0A41-C5DC968A44D1}"/>
              </a:ext>
            </a:extLst>
          </p:cNvPr>
          <p:cNvSpPr>
            <a:spLocks noGrp="1"/>
          </p:cNvSpPr>
          <p:nvPr>
            <p:ph idx="1"/>
          </p:nvPr>
        </p:nvSpPr>
        <p:spPr>
          <a:xfrm>
            <a:off x="1157572" y="772357"/>
            <a:ext cx="7529228" cy="3822266"/>
          </a:xfrm>
        </p:spPr>
        <p:txBody>
          <a:bodyPr>
            <a:normAutofit fontScale="70000" lnSpcReduction="20000"/>
          </a:bodyPr>
          <a:lstStyle/>
          <a:p>
            <a:r>
              <a:rPr lang="en-US" sz="2200" dirty="0"/>
              <a:t>This policy applies to 90-day Global Surgical Periods only. If pre- and/or post-operative care is transferred to another provider (-54, -55, and -56). These modifiers will still be used. </a:t>
            </a:r>
          </a:p>
          <a:p>
            <a:r>
              <a:rPr lang="en-US" sz="2200" dirty="0"/>
              <a:t>Plus, there will possibly be an add-on code for POST-OP care transfer—</a:t>
            </a:r>
            <a:r>
              <a:rPr lang="en-US" sz="2200" b="1" dirty="0"/>
              <a:t>G0559</a:t>
            </a:r>
            <a:r>
              <a:rPr lang="en-US" dirty="0"/>
              <a:t>. </a:t>
            </a:r>
          </a:p>
          <a:p>
            <a:pPr lvl="1"/>
            <a:r>
              <a:rPr lang="en-US" dirty="0"/>
              <a:t>Post-operative follow-up visit complexity inherent to evaluation and management services addressing surgical procedure(s), provided by a physician or qualified health care professional who is not the practitioner who performed the procedure (or in the same group practice), and is of a different specialty than the </a:t>
            </a:r>
            <a:r>
              <a:rPr lang="en-US" dirty="0">
                <a:highlight>
                  <a:srgbClr val="FFFF00"/>
                </a:highlight>
              </a:rPr>
              <a:t>practitioner who performed the procedure, within the 090-day global period of the procedure(s), once per 090-day global period</a:t>
            </a:r>
            <a:r>
              <a:rPr lang="en-US" dirty="0"/>
              <a:t>, when there has not been a formal transfer of care and requires the following required elements, when possible and applicable:</a:t>
            </a:r>
          </a:p>
          <a:p>
            <a:pPr lvl="1"/>
            <a:endParaRPr lang="en-US" dirty="0"/>
          </a:p>
          <a:p>
            <a:pPr lvl="2"/>
            <a:r>
              <a:rPr lang="en-US" dirty="0"/>
              <a:t>Reading available surgical note to understand the relative success of the procedure, the anatomy that was affected, and potential complications that could have arisen due to the unique circumstances of the patient’s operation.</a:t>
            </a:r>
          </a:p>
          <a:p>
            <a:pPr lvl="1"/>
            <a:endParaRPr lang="en-US" dirty="0"/>
          </a:p>
          <a:p>
            <a:pPr lvl="2"/>
            <a:r>
              <a:rPr lang="en-US" dirty="0"/>
              <a:t>Research the procedure to determine expected postoperative course and potential complications (in the case of doing a post-op for a procedure outside the specialty).</a:t>
            </a:r>
          </a:p>
          <a:p>
            <a:pPr lvl="2"/>
            <a:endParaRPr lang="en-US" dirty="0"/>
          </a:p>
          <a:p>
            <a:pPr lvl="2"/>
            <a:r>
              <a:rPr lang="en-US" dirty="0"/>
              <a:t>Evaluate and physically examine the patient to determine whether the post-operative course is progressing appropriately.</a:t>
            </a:r>
          </a:p>
          <a:p>
            <a:pPr lvl="1"/>
            <a:endParaRPr lang="en-US" dirty="0"/>
          </a:p>
          <a:p>
            <a:pPr lvl="2"/>
            <a:r>
              <a:rPr lang="en-US" dirty="0"/>
              <a:t>Communicate with the practitioner who performed the procedure if any questions or concerns arise.</a:t>
            </a:r>
          </a:p>
          <a:p>
            <a:pPr lvl="1"/>
            <a:endParaRPr lang="en-US" dirty="0"/>
          </a:p>
          <a:p>
            <a:pPr lvl="1"/>
            <a:r>
              <a:rPr lang="en-US" dirty="0">
                <a:highlight>
                  <a:srgbClr val="FFFF00"/>
                </a:highlight>
              </a:rPr>
              <a:t>(List separately in addition to office/outpatient evaluation and management visit, new or established)</a:t>
            </a:r>
          </a:p>
        </p:txBody>
      </p:sp>
    </p:spTree>
    <p:extLst>
      <p:ext uri="{BB962C8B-B14F-4D97-AF65-F5344CB8AC3E}">
        <p14:creationId xmlns:p14="http://schemas.microsoft.com/office/powerpoint/2010/main" val="406255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36A8-1F30-E8CC-73A3-52E9009C7FA6}"/>
              </a:ext>
            </a:extLst>
          </p:cNvPr>
          <p:cNvSpPr>
            <a:spLocks noGrp="1"/>
          </p:cNvSpPr>
          <p:nvPr>
            <p:ph type="title"/>
          </p:nvPr>
        </p:nvSpPr>
        <p:spPr/>
        <p:txBody>
          <a:bodyPr/>
          <a:lstStyle/>
          <a:p>
            <a:r>
              <a:rPr lang="en-US" dirty="0"/>
              <a:t>Colorectal Screening 2025</a:t>
            </a:r>
          </a:p>
        </p:txBody>
      </p:sp>
      <p:sp>
        <p:nvSpPr>
          <p:cNvPr id="3" name="Content Placeholder 2">
            <a:extLst>
              <a:ext uri="{FF2B5EF4-FFF2-40B4-BE49-F238E27FC236}">
                <a16:creationId xmlns:a16="http://schemas.microsoft.com/office/drawing/2014/main" id="{A9BF1A14-8EB9-06CD-517C-98B5747744BC}"/>
              </a:ext>
            </a:extLst>
          </p:cNvPr>
          <p:cNvSpPr>
            <a:spLocks noGrp="1"/>
          </p:cNvSpPr>
          <p:nvPr>
            <p:ph idx="1"/>
          </p:nvPr>
        </p:nvSpPr>
        <p:spPr/>
        <p:txBody>
          <a:bodyPr/>
          <a:lstStyle/>
          <a:p>
            <a:r>
              <a:rPr lang="en-US" dirty="0"/>
              <a:t>CMS will update and expand colorectal cancer (CRC) screening coverage by </a:t>
            </a:r>
          </a:p>
          <a:p>
            <a:pPr lvl="1"/>
            <a:r>
              <a:rPr lang="en-US" dirty="0"/>
              <a:t>removing barium enema procedures (archaic), </a:t>
            </a:r>
          </a:p>
          <a:p>
            <a:pPr lvl="1"/>
            <a:r>
              <a:rPr lang="en-US" dirty="0"/>
              <a:t>adding coverage for computed tomography colonography (CTC), and </a:t>
            </a:r>
          </a:p>
          <a:p>
            <a:pPr lvl="1"/>
            <a:r>
              <a:rPr lang="en-US" dirty="0"/>
              <a:t>including follow-on screening colonoscopies after positive results from blood-based biomarker tests, in addition to stool-based tests. </a:t>
            </a:r>
          </a:p>
          <a:p>
            <a:r>
              <a:rPr lang="en-US" dirty="0"/>
              <a:t>Same in the office and the HOPD</a:t>
            </a:r>
          </a:p>
        </p:txBody>
      </p:sp>
      <p:sp>
        <p:nvSpPr>
          <p:cNvPr id="4" name="Content Placeholder 3">
            <a:extLst>
              <a:ext uri="{FF2B5EF4-FFF2-40B4-BE49-F238E27FC236}">
                <a16:creationId xmlns:a16="http://schemas.microsoft.com/office/drawing/2014/main" id="{0828671F-CAF9-A560-DDAA-2D10DA69D6D6}"/>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96138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subTitle" idx="2"/>
          </p:nvPr>
        </p:nvSpPr>
        <p:spPr>
          <a:xfrm>
            <a:off x="1135650" y="1021200"/>
            <a:ext cx="7561500" cy="3598500"/>
          </a:xfrm>
          <a:prstGeom prst="rect">
            <a:avLst/>
          </a:prstGeom>
          <a:noFill/>
          <a:ln>
            <a:noFill/>
          </a:ln>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400"/>
              <a:buFont typeface="Arial"/>
              <a:buChar char="•"/>
            </a:pPr>
            <a:r>
              <a:rPr lang="en" sz="1400" dirty="0"/>
              <a:t>The information described herein is subject to change as many of the details herein are subject to interpretation.  This is our first review of the regulations and more information may be available after this presentation.</a:t>
            </a:r>
            <a:endParaRPr sz="1400" dirty="0"/>
          </a:p>
          <a:p>
            <a:pPr marL="457200" lvl="0" indent="-330200" algn="l" rtl="0">
              <a:lnSpc>
                <a:spcPct val="100000"/>
              </a:lnSpc>
              <a:spcBef>
                <a:spcPts val="0"/>
              </a:spcBef>
              <a:spcAft>
                <a:spcPts val="0"/>
              </a:spcAft>
              <a:buSzPts val="1400"/>
              <a:buFont typeface="Arial"/>
              <a:buChar char="•"/>
            </a:pPr>
            <a:r>
              <a:rPr lang="en" sz="1400" dirty="0"/>
              <a:t>This presentation is a look at the Regulations.  Conclusions are subject to change.</a:t>
            </a:r>
          </a:p>
          <a:p>
            <a:pPr marL="457200" lvl="0" indent="-330200" algn="l" rtl="0">
              <a:lnSpc>
                <a:spcPct val="100000"/>
              </a:lnSpc>
              <a:spcBef>
                <a:spcPts val="0"/>
              </a:spcBef>
              <a:spcAft>
                <a:spcPts val="0"/>
              </a:spcAft>
              <a:buSzPts val="1400"/>
              <a:buFont typeface="Arial"/>
              <a:buChar char="•"/>
            </a:pPr>
            <a:r>
              <a:rPr lang="en" sz="1400" dirty="0"/>
              <a:t>This presentation is in an abbreviated format.  We have omitted parts of the Regulation for brevity. Please double check the references.</a:t>
            </a:r>
            <a:endParaRPr sz="1400" dirty="0"/>
          </a:p>
          <a:p>
            <a:pPr marL="457200" lvl="0" indent="-330200" algn="l" rtl="0">
              <a:lnSpc>
                <a:spcPct val="100000"/>
              </a:lnSpc>
              <a:spcBef>
                <a:spcPts val="0"/>
              </a:spcBef>
              <a:spcAft>
                <a:spcPts val="0"/>
              </a:spcAft>
              <a:buSzPts val="1400"/>
              <a:buFont typeface="Arial"/>
              <a:buChar char="•"/>
            </a:pPr>
            <a:r>
              <a:rPr lang="en" sz="1400" dirty="0"/>
              <a:t>CPT codes and descriptions only are copyrighted 2025 American Medical Association (AMA). All rights reserved. The AMA assumes no liability for data contained or not contained herein.</a:t>
            </a:r>
            <a:endParaRPr sz="1400" dirty="0"/>
          </a:p>
          <a:p>
            <a:pPr marL="457200" lvl="0" indent="-330200" algn="l" rtl="0">
              <a:lnSpc>
                <a:spcPct val="100000"/>
              </a:lnSpc>
              <a:spcBef>
                <a:spcPts val="0"/>
              </a:spcBef>
              <a:spcAft>
                <a:spcPts val="0"/>
              </a:spcAft>
              <a:buSzPts val="1400"/>
              <a:buFont typeface="Arial"/>
              <a:buChar char="•"/>
            </a:pPr>
            <a:r>
              <a:rPr lang="en" sz="1400" dirty="0"/>
              <a:t>All Medicare information is derived from published rules; however, interpretations may be erroneous and typos may be evidenced. It is mandatory that coding and billing is based on information derived from each practice or clinic.</a:t>
            </a:r>
            <a:endParaRPr sz="1400" dirty="0"/>
          </a:p>
          <a:p>
            <a:pPr marL="457200" lvl="0" indent="-330200" algn="l" rtl="0">
              <a:lnSpc>
                <a:spcPct val="100000"/>
              </a:lnSpc>
              <a:spcBef>
                <a:spcPts val="0"/>
              </a:spcBef>
              <a:spcAft>
                <a:spcPts val="0"/>
              </a:spcAft>
              <a:buSzPts val="1400"/>
              <a:buFont typeface="Arial"/>
              <a:buChar char="•"/>
            </a:pPr>
            <a:r>
              <a:rPr lang="en" sz="1400" dirty="0"/>
              <a:t>This is not legal or payment advice.</a:t>
            </a:r>
            <a:endParaRPr sz="1400" dirty="0"/>
          </a:p>
          <a:p>
            <a:pPr marL="457200" lvl="0" indent="-330200" algn="l" rtl="0">
              <a:lnSpc>
                <a:spcPct val="100000"/>
              </a:lnSpc>
              <a:spcBef>
                <a:spcPts val="0"/>
              </a:spcBef>
              <a:spcAft>
                <a:spcPts val="0"/>
              </a:spcAft>
              <a:buSzPts val="1400"/>
              <a:buFont typeface="Arial"/>
              <a:buChar char="•"/>
            </a:pPr>
            <a:r>
              <a:rPr lang="en" sz="1400" dirty="0"/>
              <a:t>This information is valid for the date of presentation only.</a:t>
            </a:r>
            <a:endParaRPr sz="1400" dirty="0"/>
          </a:p>
          <a:p>
            <a:pPr marL="457200" lvl="0" indent="-330200" algn="l" rtl="0">
              <a:lnSpc>
                <a:spcPct val="100000"/>
              </a:lnSpc>
              <a:spcBef>
                <a:spcPts val="0"/>
              </a:spcBef>
              <a:spcAft>
                <a:spcPts val="0"/>
              </a:spcAft>
              <a:buSzPts val="1400"/>
              <a:buFont typeface="Arial"/>
              <a:buChar char="•"/>
            </a:pPr>
            <a:r>
              <a:rPr lang="en" sz="1400" dirty="0"/>
              <a:t>This presentation should not be reproduced without the permission of the author and is time sensitive</a:t>
            </a:r>
            <a:endParaRPr sz="1800" dirty="0"/>
          </a:p>
          <a:p>
            <a:pPr marL="457200" lvl="0" indent="-342900" algn="l" rtl="0">
              <a:lnSpc>
                <a:spcPct val="100000"/>
              </a:lnSpc>
              <a:spcBef>
                <a:spcPts val="0"/>
              </a:spcBef>
              <a:spcAft>
                <a:spcPts val="0"/>
              </a:spcAft>
              <a:buClr>
                <a:srgbClr val="F06F6A"/>
              </a:buClr>
              <a:buSzPts val="1600"/>
              <a:buFont typeface="Open Sans Light"/>
              <a:buNone/>
            </a:pPr>
            <a:endParaRPr dirty="0"/>
          </a:p>
        </p:txBody>
      </p:sp>
      <p:sp>
        <p:nvSpPr>
          <p:cNvPr id="94" name="Google Shape;94;p2"/>
          <p:cNvSpPr txBox="1">
            <a:spLocks noGrp="1"/>
          </p:cNvSpPr>
          <p:nvPr>
            <p:ph type="title" idx="4294967295"/>
          </p:nvPr>
        </p:nvSpPr>
        <p:spPr>
          <a:xfrm>
            <a:off x="1239125" y="352425"/>
            <a:ext cx="7905000" cy="668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ts val="2800"/>
              <a:buNone/>
            </a:pPr>
            <a:r>
              <a:rPr lang="en" dirty="0">
                <a:solidFill>
                  <a:srgbClr val="00448A"/>
                </a:solidFill>
                <a:ea typeface="Open Sans" panose="020B0606030504020204" pitchFamily="34" charset="0"/>
                <a:cs typeface="Open Sans" panose="020B0606030504020204" pitchFamily="34" charset="0"/>
                <a:sym typeface="Open Sans Light"/>
              </a:rPr>
              <a:t>Disclaimer</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38A3-DF0F-7BB1-FF9D-3672FE50183E}"/>
              </a:ext>
            </a:extLst>
          </p:cNvPr>
          <p:cNvSpPr>
            <a:spLocks noGrp="1"/>
          </p:cNvSpPr>
          <p:nvPr>
            <p:ph type="title"/>
          </p:nvPr>
        </p:nvSpPr>
        <p:spPr/>
        <p:txBody>
          <a:bodyPr/>
          <a:lstStyle/>
          <a:p>
            <a:r>
              <a:rPr lang="en-US" dirty="0"/>
              <a:t>Hepatitis B Vaccine</a:t>
            </a:r>
          </a:p>
        </p:txBody>
      </p:sp>
      <p:sp>
        <p:nvSpPr>
          <p:cNvPr id="3" name="Content Placeholder 2">
            <a:extLst>
              <a:ext uri="{FF2B5EF4-FFF2-40B4-BE49-F238E27FC236}">
                <a16:creationId xmlns:a16="http://schemas.microsoft.com/office/drawing/2014/main" id="{BB0480A5-2235-297C-5AC5-520A47F4FBFB}"/>
              </a:ext>
            </a:extLst>
          </p:cNvPr>
          <p:cNvSpPr>
            <a:spLocks noGrp="1"/>
          </p:cNvSpPr>
          <p:nvPr>
            <p:ph idx="1"/>
          </p:nvPr>
        </p:nvSpPr>
        <p:spPr/>
        <p:txBody>
          <a:bodyPr>
            <a:normAutofit/>
          </a:bodyPr>
          <a:lstStyle/>
          <a:p>
            <a:r>
              <a:rPr lang="en-US" dirty="0"/>
              <a:t>Hepatitis B vaccines are currently covered under the Medicare Part B benefit per section 1861(s)(10)(B) of the Act. In this rule, CMS will expand coverage of hepatitis B vaccinations by </a:t>
            </a:r>
          </a:p>
          <a:p>
            <a:pPr lvl="1"/>
            <a:r>
              <a:rPr lang="en-US" dirty="0">
                <a:highlight>
                  <a:srgbClr val="FFFF00"/>
                </a:highlight>
              </a:rPr>
              <a:t>Covering individuals who have not previously received a completed hepatitis B vaccination series or whose vaccination history is unknown. </a:t>
            </a:r>
          </a:p>
          <a:p>
            <a:pPr lvl="1"/>
            <a:r>
              <a:rPr lang="en-US" dirty="0"/>
              <a:t>Expanding who can prescribe. An assessment of an individual’s vaccination status could now be made without the clinical expertise of a physician, plus a doctor’s order would no longer be necessary for the administration of a hepatitis B vaccine under Part B, </a:t>
            </a:r>
            <a:r>
              <a:rPr lang="en-US" dirty="0">
                <a:highlight>
                  <a:srgbClr val="FFFF00"/>
                </a:highlight>
              </a:rPr>
              <a:t>which would facilitate roster billing by mass immunizers for hepatitis B vaccine administration</a:t>
            </a:r>
            <a:r>
              <a:rPr lang="en-US" dirty="0"/>
              <a:t>.</a:t>
            </a:r>
          </a:p>
          <a:p>
            <a:pPr lvl="1"/>
            <a:r>
              <a:rPr lang="en-US" dirty="0"/>
              <a:t>Making hepatitis B immunizations equal to other preventive vaccinations in terms of payment and patient out of pocket.</a:t>
            </a:r>
          </a:p>
          <a:p>
            <a:endParaRPr lang="en-US" dirty="0"/>
          </a:p>
          <a:p>
            <a:endParaRPr lang="en-US" dirty="0"/>
          </a:p>
        </p:txBody>
      </p:sp>
      <p:sp>
        <p:nvSpPr>
          <p:cNvPr id="4" name="Content Placeholder 3">
            <a:extLst>
              <a:ext uri="{FF2B5EF4-FFF2-40B4-BE49-F238E27FC236}">
                <a16:creationId xmlns:a16="http://schemas.microsoft.com/office/drawing/2014/main" id="{8EB7F56F-5936-6F09-2C80-A6E66067F835}"/>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33284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5BC6-9DA2-2BEE-D0DE-35CC3C742F11}"/>
              </a:ext>
            </a:extLst>
          </p:cNvPr>
          <p:cNvSpPr>
            <a:spLocks noGrp="1"/>
          </p:cNvSpPr>
          <p:nvPr>
            <p:ph type="title"/>
          </p:nvPr>
        </p:nvSpPr>
        <p:spPr/>
        <p:txBody>
          <a:bodyPr/>
          <a:lstStyle/>
          <a:p>
            <a:r>
              <a:rPr lang="en-US" dirty="0">
                <a:solidFill>
                  <a:schemeClr val="tx2"/>
                </a:solidFill>
              </a:rPr>
              <a:t>Reporting of Overpayments </a:t>
            </a:r>
          </a:p>
        </p:txBody>
      </p:sp>
      <p:sp>
        <p:nvSpPr>
          <p:cNvPr id="3" name="Content Placeholder 2">
            <a:extLst>
              <a:ext uri="{FF2B5EF4-FFF2-40B4-BE49-F238E27FC236}">
                <a16:creationId xmlns:a16="http://schemas.microsoft.com/office/drawing/2014/main" id="{958152D4-4EAD-368F-E128-68A3747AE06B}"/>
              </a:ext>
            </a:extLst>
          </p:cNvPr>
          <p:cNvSpPr>
            <a:spLocks noGrp="1"/>
          </p:cNvSpPr>
          <p:nvPr>
            <p:ph idx="1"/>
          </p:nvPr>
        </p:nvSpPr>
        <p:spPr/>
        <p:txBody>
          <a:bodyPr>
            <a:normAutofit/>
          </a:bodyPr>
          <a:lstStyle/>
          <a:p>
            <a:r>
              <a:rPr lang="en-US" dirty="0"/>
              <a:t>CMS clarifies the instances under which the deadline for reporting and returning overpayments will be suspended, to allow providers time to investigate and calculate overpayment amounts. Specifically, CMS posits that the 60-day timeframe would be suspended if: </a:t>
            </a:r>
          </a:p>
          <a:p>
            <a:pPr lvl="1"/>
            <a:r>
              <a:rPr lang="en-US" dirty="0"/>
              <a:t>If the person does NOT conduct an investigation, or the investigation is not timely or not conducted in good faith, the identified overpayment must be reported and returned by day 60.</a:t>
            </a:r>
          </a:p>
          <a:p>
            <a:pPr lvl="1"/>
            <a:r>
              <a:rPr lang="en-US" dirty="0"/>
              <a:t>If the person does conduct a timely, good faith investigation, suspension of the report and return obligation under § 401.305(b)(3) begins when the person begins the investigation. The suspension of the 60-day deadline ends when the investigation is concluded and the initially identified overpayment and related overpayments, if any, are calculated, or by day 180, whichever is earlier.</a:t>
            </a:r>
          </a:p>
          <a:p>
            <a:endParaRPr lang="en-US" dirty="0"/>
          </a:p>
        </p:txBody>
      </p:sp>
      <p:sp>
        <p:nvSpPr>
          <p:cNvPr id="4" name="Content Placeholder 3">
            <a:extLst>
              <a:ext uri="{FF2B5EF4-FFF2-40B4-BE49-F238E27FC236}">
                <a16:creationId xmlns:a16="http://schemas.microsoft.com/office/drawing/2014/main" id="{B6979696-9D89-318A-FBD7-4108276BF844}"/>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863017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5104-168A-1C83-49C1-708EC9D6C53B}"/>
              </a:ext>
            </a:extLst>
          </p:cNvPr>
          <p:cNvSpPr>
            <a:spLocks noGrp="1"/>
          </p:cNvSpPr>
          <p:nvPr>
            <p:ph type="title"/>
          </p:nvPr>
        </p:nvSpPr>
        <p:spPr>
          <a:xfrm>
            <a:off x="457200" y="205979"/>
            <a:ext cx="8229600" cy="857250"/>
          </a:xfrm>
        </p:spPr>
        <p:txBody>
          <a:bodyPr anchor="ctr">
            <a:normAutofit/>
          </a:bodyPr>
          <a:lstStyle/>
          <a:p>
            <a:r>
              <a:rPr lang="en-US" dirty="0"/>
              <a:t>G2211 Again...</a:t>
            </a:r>
          </a:p>
        </p:txBody>
      </p:sp>
      <p:sp>
        <p:nvSpPr>
          <p:cNvPr id="3" name="Content Placeholder 2">
            <a:extLst>
              <a:ext uri="{FF2B5EF4-FFF2-40B4-BE49-F238E27FC236}">
                <a16:creationId xmlns:a16="http://schemas.microsoft.com/office/drawing/2014/main" id="{4EE35BB0-03F1-4410-E67D-08812537FEA4}"/>
              </a:ext>
            </a:extLst>
          </p:cNvPr>
          <p:cNvSpPr>
            <a:spLocks noGrp="1"/>
          </p:cNvSpPr>
          <p:nvPr>
            <p:ph idx="4294967295"/>
          </p:nvPr>
        </p:nvSpPr>
        <p:spPr>
          <a:xfrm>
            <a:off x="457200" y="1253729"/>
            <a:ext cx="8229600" cy="3264408"/>
          </a:xfrm>
        </p:spPr>
        <p:txBody>
          <a:bodyPr anchor="t">
            <a:normAutofit/>
          </a:bodyPr>
          <a:lstStyle/>
          <a:p>
            <a:pPr marL="0"/>
            <a:r>
              <a:rPr lang="en-US" kern="1200" dirty="0">
                <a:solidFill>
                  <a:schemeClr val="bg1"/>
                </a:solidFill>
              </a:rPr>
              <a:t>Modifier -25 Revisited</a:t>
            </a:r>
          </a:p>
          <a:p>
            <a:pPr marL="400050" lvl="2"/>
            <a:r>
              <a:rPr lang="en-US" sz="2800" kern="1200" dirty="0">
                <a:solidFill>
                  <a:schemeClr val="bg1"/>
                </a:solidFill>
              </a:rPr>
              <a:t>Would allow G2211 with Modifier 25 when an E/M service done on the day of an annual wellness visit, immunization or other CMS covered preventive service</a:t>
            </a:r>
          </a:p>
          <a:p>
            <a:pPr marL="0" lvl="1"/>
            <a:endParaRPr lang="en-US" sz="3200" kern="1200" dirty="0">
              <a:solidFill>
                <a:schemeClr val="bg1"/>
              </a:solidFill>
              <a:highlight>
                <a:srgbClr val="FFFF00"/>
              </a:highlight>
            </a:endParaRPr>
          </a:p>
          <a:p>
            <a:pPr marL="0" indent="0">
              <a:buNone/>
            </a:pPr>
            <a:endParaRPr lang="en-US" kern="1200" dirty="0">
              <a:solidFill>
                <a:schemeClr val="bg1"/>
              </a:solidFill>
              <a:highlight>
                <a:srgbClr val="FFFF00"/>
              </a:highlight>
            </a:endParaRPr>
          </a:p>
        </p:txBody>
      </p:sp>
    </p:spTree>
    <p:extLst>
      <p:ext uri="{BB962C8B-B14F-4D97-AF65-F5344CB8AC3E}">
        <p14:creationId xmlns:p14="http://schemas.microsoft.com/office/powerpoint/2010/main" val="50707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C111D6-8441-BB35-C5B1-8A179F4C60DF}"/>
              </a:ext>
            </a:extLst>
          </p:cNvPr>
          <p:cNvSpPr>
            <a:spLocks noGrp="1"/>
          </p:cNvSpPr>
          <p:nvPr>
            <p:ph type="title"/>
          </p:nvPr>
        </p:nvSpPr>
        <p:spPr/>
        <p:txBody>
          <a:bodyPr/>
          <a:lstStyle/>
          <a:p>
            <a:r>
              <a:rPr lang="en-US" dirty="0"/>
              <a:t>Additional Dental Services</a:t>
            </a:r>
          </a:p>
        </p:txBody>
      </p:sp>
      <p:sp>
        <p:nvSpPr>
          <p:cNvPr id="6" name="Content Placeholder 5">
            <a:extLst>
              <a:ext uri="{FF2B5EF4-FFF2-40B4-BE49-F238E27FC236}">
                <a16:creationId xmlns:a16="http://schemas.microsoft.com/office/drawing/2014/main" id="{9769BD3B-20A0-2CE5-7D05-02CAF751833D}"/>
              </a:ext>
            </a:extLst>
          </p:cNvPr>
          <p:cNvSpPr>
            <a:spLocks noGrp="1"/>
          </p:cNvSpPr>
          <p:nvPr>
            <p:ph idx="1"/>
          </p:nvPr>
        </p:nvSpPr>
        <p:spPr/>
        <p:txBody>
          <a:bodyPr>
            <a:normAutofit fontScale="92500" lnSpcReduction="10000"/>
          </a:bodyPr>
          <a:lstStyle/>
          <a:p>
            <a:r>
              <a:rPr lang="en-US" dirty="0"/>
              <a:t>CMS responds to stakeholder feedback by proposing new clinical scenarios for Medicare reimbursement of dental services linked to covered treatments. These clinical scenarios include: </a:t>
            </a:r>
          </a:p>
          <a:p>
            <a:pPr marL="800100" lvl="1" indent="-342900">
              <a:buFont typeface="+mj-lt"/>
              <a:buAutoNum type="arabicParenR"/>
            </a:pPr>
            <a:r>
              <a:rPr lang="en-US" dirty="0">
                <a:highlight>
                  <a:srgbClr val="FFFF00"/>
                </a:highlight>
              </a:rPr>
              <a:t>dental or oral examination in the inpatient or outpatient setting prior to Medicare-covered dialysis services for beneficiaries with end-stage renal disease (ESRD); and </a:t>
            </a:r>
          </a:p>
          <a:p>
            <a:pPr marL="800100" lvl="1" indent="-342900">
              <a:buFont typeface="+mj-lt"/>
              <a:buAutoNum type="arabicParenR"/>
            </a:pPr>
            <a:r>
              <a:rPr lang="en-US" dirty="0">
                <a:highlight>
                  <a:srgbClr val="FFFF00"/>
                </a:highlight>
              </a:rPr>
              <a:t>medically necessary diagnostic and treatment services to eliminate an oral or dental infection prior to or concurrent with Medicare-covered dialysis services</a:t>
            </a:r>
            <a:r>
              <a:rPr lang="en-US" dirty="0"/>
              <a:t>.</a:t>
            </a:r>
          </a:p>
          <a:p>
            <a:r>
              <a:rPr lang="en-US" dirty="0"/>
              <a:t>Also, starting in CY 2025, CMS proposes to require the </a:t>
            </a:r>
            <a:r>
              <a:rPr lang="en-US" dirty="0">
                <a:highlight>
                  <a:srgbClr val="FFFF00"/>
                </a:highlight>
              </a:rPr>
              <a:t>KX modifier on claims for dental services </a:t>
            </a:r>
            <a:r>
              <a:rPr lang="en-US" dirty="0"/>
              <a:t>considered integral to covered medical services. </a:t>
            </a:r>
          </a:p>
          <a:p>
            <a:r>
              <a:rPr lang="en-US" dirty="0">
                <a:solidFill>
                  <a:schemeClr val="tx2"/>
                </a:solidFill>
              </a:rPr>
              <a:t>And beginning January 1, 2025, CMS proposes mandating the inclusion of </a:t>
            </a:r>
            <a:r>
              <a:rPr lang="en-US" dirty="0">
                <a:solidFill>
                  <a:schemeClr val="tx2"/>
                </a:solidFill>
                <a:highlight>
                  <a:srgbClr val="FFFF00"/>
                </a:highlight>
              </a:rPr>
              <a:t>a diagnosis code </a:t>
            </a:r>
            <a:r>
              <a:rPr lang="en-US" dirty="0">
                <a:solidFill>
                  <a:schemeClr val="tx2"/>
                </a:solidFill>
              </a:rPr>
              <a:t>on the 837D dental claims format, aligning with existing requirements for physician services. Let your referral dentists know!</a:t>
            </a:r>
          </a:p>
          <a:p>
            <a:endParaRPr lang="en-US" dirty="0"/>
          </a:p>
        </p:txBody>
      </p:sp>
    </p:spTree>
    <p:extLst>
      <p:ext uri="{BB962C8B-B14F-4D97-AF65-F5344CB8AC3E}">
        <p14:creationId xmlns:p14="http://schemas.microsoft.com/office/powerpoint/2010/main" val="1780634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4F3D-354F-D883-A139-CD5D8E88DE63}"/>
              </a:ext>
            </a:extLst>
          </p:cNvPr>
          <p:cNvSpPr>
            <a:spLocks noGrp="1"/>
          </p:cNvSpPr>
          <p:nvPr>
            <p:ph type="title"/>
          </p:nvPr>
        </p:nvSpPr>
        <p:spPr/>
        <p:txBody>
          <a:bodyPr/>
          <a:lstStyle/>
          <a:p>
            <a:r>
              <a:rPr lang="en-US" dirty="0"/>
              <a:t>Advanced Primary Care Management</a:t>
            </a:r>
          </a:p>
        </p:txBody>
      </p:sp>
      <p:sp>
        <p:nvSpPr>
          <p:cNvPr id="3" name="Content Placeholder 2">
            <a:extLst>
              <a:ext uri="{FF2B5EF4-FFF2-40B4-BE49-F238E27FC236}">
                <a16:creationId xmlns:a16="http://schemas.microsoft.com/office/drawing/2014/main" id="{AD11F53A-FEB6-937A-2DB5-461F94CF2C7B}"/>
              </a:ext>
            </a:extLst>
          </p:cNvPr>
          <p:cNvSpPr>
            <a:spLocks noGrp="1"/>
          </p:cNvSpPr>
          <p:nvPr>
            <p:ph idx="1"/>
          </p:nvPr>
        </p:nvSpPr>
        <p:spPr>
          <a:xfrm>
            <a:off x="1157572" y="1200150"/>
            <a:ext cx="7529228" cy="3744711"/>
          </a:xfrm>
        </p:spPr>
        <p:txBody>
          <a:bodyPr>
            <a:normAutofit fontScale="85000" lnSpcReduction="10000"/>
          </a:bodyPr>
          <a:lstStyle/>
          <a:p>
            <a:pPr marL="0" indent="0">
              <a:buNone/>
            </a:pPr>
            <a:r>
              <a:rPr lang="en-US" dirty="0"/>
              <a:t>HCPCS codes include, with several additional criteria:</a:t>
            </a:r>
          </a:p>
          <a:p>
            <a:pPr marL="400050" lvl="1" indent="0">
              <a:buNone/>
            </a:pPr>
            <a:r>
              <a:rPr lang="en-US" b="1" dirty="0"/>
              <a:t>G0556</a:t>
            </a:r>
            <a:r>
              <a:rPr lang="en-US" dirty="0"/>
              <a:t>: Advanced primary care management services provided by clinical staff and directed by a physician or other qualified health care professional who is responsible for all primary care and serves as the continuing focal point for all needed health care services, per calendar month</a:t>
            </a:r>
          </a:p>
          <a:p>
            <a:pPr marL="400050" lvl="1" indent="0">
              <a:buNone/>
            </a:pPr>
            <a:r>
              <a:rPr lang="en-US" b="1" dirty="0"/>
              <a:t>G0557</a:t>
            </a:r>
            <a:r>
              <a:rPr lang="en-US" dirty="0"/>
              <a:t>: Advanced primary care management services for a patient with multiple (two or more) chronic conditions expected to last at least 12 months, or until the death of the patient, which place the patient at significant risk of death, acute exacerbation/decompensation, or functional decline, provided by clinical staff and directed by a physician or other qualified health care professional who is responsible for all primary care and serves as the continuing focal point for all needed health care services, per calendar month</a:t>
            </a:r>
          </a:p>
          <a:p>
            <a:pPr marL="400050" lvl="1" indent="0">
              <a:buNone/>
            </a:pPr>
            <a:r>
              <a:rPr lang="en-US" b="1" dirty="0"/>
              <a:t>G0558</a:t>
            </a:r>
            <a:r>
              <a:rPr lang="en-US" dirty="0"/>
              <a:t>: Advanced primary care management services for a patient that is a Qualified Medicare Beneficiary with multiple (two or more) chronic conditions expected to last at least 12 months, or until the death of the patient, which place the patient at significant risk of death, acute exacerbation/decompensation, or functional decline, provided by clinical staff and directed by a physician or other qualified health care professional who is responsible for all primary care and serves as the continuing focal point for all needed health care services, per calendar month</a:t>
            </a:r>
          </a:p>
          <a:p>
            <a:r>
              <a:rPr lang="en-US" dirty="0">
                <a:highlight>
                  <a:srgbClr val="FFFF00"/>
                </a:highlight>
              </a:rPr>
              <a:t>You can see here that one of the cool things about these codes is that they have no monthly time frame. </a:t>
            </a:r>
          </a:p>
          <a:p>
            <a:r>
              <a:rPr lang="en-US" dirty="0">
                <a:highlight>
                  <a:srgbClr val="FFFF00"/>
                </a:highlight>
              </a:rPr>
              <a:t>Only one Primary Care per month may bill.</a:t>
            </a:r>
          </a:p>
        </p:txBody>
      </p:sp>
    </p:spTree>
    <p:extLst>
      <p:ext uri="{BB962C8B-B14F-4D97-AF65-F5344CB8AC3E}">
        <p14:creationId xmlns:p14="http://schemas.microsoft.com/office/powerpoint/2010/main" val="3496755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9FC0-D80A-EE63-F10E-9B65005B48F8}"/>
              </a:ext>
            </a:extLst>
          </p:cNvPr>
          <p:cNvSpPr>
            <a:spLocks noGrp="1"/>
          </p:cNvSpPr>
          <p:nvPr>
            <p:ph type="title"/>
          </p:nvPr>
        </p:nvSpPr>
        <p:spPr/>
        <p:txBody>
          <a:bodyPr/>
          <a:lstStyle/>
          <a:p>
            <a:r>
              <a:rPr lang="en-US" dirty="0"/>
              <a:t>Visit Complexity for Infectious Disease</a:t>
            </a:r>
          </a:p>
        </p:txBody>
      </p:sp>
      <p:sp>
        <p:nvSpPr>
          <p:cNvPr id="3" name="Content Placeholder 2">
            <a:extLst>
              <a:ext uri="{FF2B5EF4-FFF2-40B4-BE49-F238E27FC236}">
                <a16:creationId xmlns:a16="http://schemas.microsoft.com/office/drawing/2014/main" id="{170DE6DC-5859-C647-8031-9082DD79E42B}"/>
              </a:ext>
            </a:extLst>
          </p:cNvPr>
          <p:cNvSpPr>
            <a:spLocks noGrp="1"/>
          </p:cNvSpPr>
          <p:nvPr>
            <p:ph idx="1"/>
          </p:nvPr>
        </p:nvSpPr>
        <p:spPr/>
        <p:txBody>
          <a:bodyPr/>
          <a:lstStyle/>
          <a:p>
            <a:r>
              <a:rPr lang="en-US" b="1" dirty="0"/>
              <a:t>G0545: </a:t>
            </a:r>
            <a:r>
              <a:rPr lang="en-US" dirty="0"/>
              <a:t>(Visit complexity inherent to hospital inpatient or observation care associated with a confirmed or suspected infectious disease by an infectious diseases consultant, including disease transmission risk assessment and mitigation, public health investigation, analysis, and testing, and complex antimicrobial therapy counseling and treatment. (add-on code, list separately in addition to </a:t>
            </a:r>
            <a:r>
              <a:rPr lang="en-US" dirty="0">
                <a:highlight>
                  <a:srgbClr val="FFFF00"/>
                </a:highlight>
              </a:rPr>
              <a:t>hospital inpatient or observation evaluation and management visit</a:t>
            </a:r>
            <a:r>
              <a:rPr lang="en-US" dirty="0"/>
              <a:t>, initial, same day discharge, or subsequent</a:t>
            </a:r>
          </a:p>
          <a:p>
            <a:r>
              <a:rPr lang="en-US" dirty="0"/>
              <a:t>CMS says they anticipate this code will be used by physicians with infectious disease training.</a:t>
            </a:r>
          </a:p>
        </p:txBody>
      </p:sp>
    </p:spTree>
    <p:extLst>
      <p:ext uri="{BB962C8B-B14F-4D97-AF65-F5344CB8AC3E}">
        <p14:creationId xmlns:p14="http://schemas.microsoft.com/office/powerpoint/2010/main" val="2194448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A098-7FC6-96E7-DEF6-96952F64CA40}"/>
              </a:ext>
            </a:extLst>
          </p:cNvPr>
          <p:cNvSpPr>
            <a:spLocks noGrp="1"/>
          </p:cNvSpPr>
          <p:nvPr>
            <p:ph type="title"/>
          </p:nvPr>
        </p:nvSpPr>
        <p:spPr/>
        <p:txBody>
          <a:bodyPr/>
          <a:lstStyle/>
          <a:p>
            <a:r>
              <a:rPr lang="en-US" dirty="0"/>
              <a:t>Cardiovascular Risk Assessment</a:t>
            </a:r>
          </a:p>
        </p:txBody>
      </p:sp>
      <p:sp>
        <p:nvSpPr>
          <p:cNvPr id="3" name="Content Placeholder 2">
            <a:extLst>
              <a:ext uri="{FF2B5EF4-FFF2-40B4-BE49-F238E27FC236}">
                <a16:creationId xmlns:a16="http://schemas.microsoft.com/office/drawing/2014/main" id="{B8B7B753-25C2-5607-420C-B3344876A994}"/>
              </a:ext>
            </a:extLst>
          </p:cNvPr>
          <p:cNvSpPr>
            <a:spLocks noGrp="1"/>
          </p:cNvSpPr>
          <p:nvPr>
            <p:ph idx="1"/>
          </p:nvPr>
        </p:nvSpPr>
        <p:spPr/>
        <p:txBody>
          <a:bodyPr>
            <a:normAutofit fontScale="77500" lnSpcReduction="20000"/>
          </a:bodyPr>
          <a:lstStyle/>
          <a:p>
            <a:r>
              <a:rPr lang="en-US" dirty="0"/>
              <a:t>The CMS Innovation Center tested the Million Hearts® Model, which coupled payments for cardiovascular risk assessment with cardiovascular care management, and was found to reduce the rate of death by lowering heart attacks and strokes among Medicare Fee-for-Service beneficiaries. In order to incorporate these lessons learned and increase access to these lifesaving interventions, beginning with CY 2025, there is now coding and payment for an Atherosclerotic Cardiovascular Disease (ASCVD) risk assessment service and risk management services.</a:t>
            </a:r>
          </a:p>
          <a:p>
            <a:endParaRPr lang="en-US" dirty="0"/>
          </a:p>
          <a:p>
            <a:pPr lvl="1"/>
            <a:r>
              <a:rPr lang="en-US" dirty="0">
                <a:highlight>
                  <a:srgbClr val="FFFF00"/>
                </a:highlight>
              </a:rPr>
              <a:t>T</a:t>
            </a:r>
            <a:r>
              <a:rPr lang="en-US" sz="1500" dirty="0">
                <a:highlight>
                  <a:srgbClr val="FFFF00"/>
                </a:highlight>
              </a:rPr>
              <a:t>he ASCVD risk assessment (G0537</a:t>
            </a:r>
            <a:r>
              <a:rPr lang="en-US" sz="1500" dirty="0"/>
              <a:t>) will be performed in conjunction with an E/M visit when a practitioner identifies a patient at risk for CVD who does not have a diagnosis of CVD. The standardized, evidence-based risk assessment tool used includes demographic data (e.g., age, sex), modifiable risk factors for CVD (e.g., blood pressure &amp; cholesterol control, smoking status/history, alcohol and other drug use, physical activity and nutrition, obesity), possible risk enhancers (e.g., pre-eclampsia), and laboratory data (lipid panel), and the output must include a 10-year estimate of the patient’s ASCVD risk.</a:t>
            </a:r>
          </a:p>
          <a:p>
            <a:pPr lvl="1"/>
            <a:r>
              <a:rPr lang="en-US" sz="1500" dirty="0"/>
              <a:t>There is also coding and payment for ASCVD risk management services that include service elements related to the ABCS of CVD risk reduction (aspirin, blood pressure management, cholesterol management, smoking cessation)</a:t>
            </a:r>
            <a:r>
              <a:rPr lang="en-US" sz="1500" dirty="0">
                <a:highlight>
                  <a:srgbClr val="FFFF00"/>
                </a:highlight>
              </a:rPr>
              <a:t> for beneficiaries at intermediate, medium, or high risk in the next 10 years for CVD (G0538).</a:t>
            </a:r>
          </a:p>
        </p:txBody>
      </p:sp>
      <p:sp>
        <p:nvSpPr>
          <p:cNvPr id="4" name="Content Placeholder 3">
            <a:extLst>
              <a:ext uri="{FF2B5EF4-FFF2-40B4-BE49-F238E27FC236}">
                <a16:creationId xmlns:a16="http://schemas.microsoft.com/office/drawing/2014/main" id="{12CD70E8-787A-1D83-046F-B8CC8B5F144C}"/>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432118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5"/>
          <p:cNvSpPr txBox="1">
            <a:spLocks noGrp="1"/>
          </p:cNvSpPr>
          <p:nvPr>
            <p:ph type="title"/>
          </p:nvPr>
        </p:nvSpPr>
        <p:spPr>
          <a:xfrm>
            <a:off x="647725" y="1943100"/>
            <a:ext cx="6477000" cy="89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dirty="0"/>
              <a:t>Summary of QPP Rule 2025</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80FE-8B6D-C103-6AF6-CE9425FCF478}"/>
              </a:ext>
            </a:extLst>
          </p:cNvPr>
          <p:cNvSpPr>
            <a:spLocks noGrp="1"/>
          </p:cNvSpPr>
          <p:nvPr>
            <p:ph type="title"/>
          </p:nvPr>
        </p:nvSpPr>
        <p:spPr>
          <a:xfrm>
            <a:off x="457200" y="205979"/>
            <a:ext cx="8229600" cy="857250"/>
          </a:xfrm>
        </p:spPr>
        <p:txBody>
          <a:bodyPr anchor="ctr">
            <a:normAutofit/>
          </a:bodyPr>
          <a:lstStyle/>
          <a:p>
            <a:r>
              <a:rPr lang="en-US" dirty="0"/>
              <a:t>Component Proposal for 2025</a:t>
            </a:r>
          </a:p>
        </p:txBody>
      </p:sp>
      <p:graphicFrame>
        <p:nvGraphicFramePr>
          <p:cNvPr id="5" name="Content Placeholder 4">
            <a:extLst>
              <a:ext uri="{FF2B5EF4-FFF2-40B4-BE49-F238E27FC236}">
                <a16:creationId xmlns:a16="http://schemas.microsoft.com/office/drawing/2014/main" id="{972CCC7C-3F88-7E2F-70DB-1E1B7329552B}"/>
              </a:ext>
            </a:extLst>
          </p:cNvPr>
          <p:cNvGraphicFramePr>
            <a:graphicFrameLocks noGrp="1"/>
          </p:cNvGraphicFramePr>
          <p:nvPr>
            <p:ph idx="4294967295"/>
          </p:nvPr>
        </p:nvGraphicFramePr>
        <p:xfrm>
          <a:off x="457200" y="1253729"/>
          <a:ext cx="82296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4713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B973-4209-61CC-0FD9-AD6828B84691}"/>
              </a:ext>
            </a:extLst>
          </p:cNvPr>
          <p:cNvSpPr>
            <a:spLocks noGrp="1"/>
          </p:cNvSpPr>
          <p:nvPr>
            <p:ph type="title"/>
          </p:nvPr>
        </p:nvSpPr>
        <p:spPr>
          <a:xfrm>
            <a:off x="1157572" y="423319"/>
            <a:ext cx="7529227" cy="639909"/>
          </a:xfrm>
        </p:spPr>
        <p:txBody>
          <a:bodyPr anchor="ctr">
            <a:normAutofit/>
          </a:bodyPr>
          <a:lstStyle/>
          <a:p>
            <a:r>
              <a:rPr lang="en-US" dirty="0"/>
              <a:t>New MVPs Proposed for 2025 Reporting</a:t>
            </a:r>
          </a:p>
        </p:txBody>
      </p:sp>
      <p:graphicFrame>
        <p:nvGraphicFramePr>
          <p:cNvPr id="6" name="Content Placeholder 2">
            <a:extLst>
              <a:ext uri="{FF2B5EF4-FFF2-40B4-BE49-F238E27FC236}">
                <a16:creationId xmlns:a16="http://schemas.microsoft.com/office/drawing/2014/main" id="{45137E26-AF6D-6149-5DE2-6B74E82EBF93}"/>
              </a:ext>
            </a:extLst>
          </p:cNvPr>
          <p:cNvGraphicFramePr>
            <a:graphicFrameLocks noGrp="1"/>
          </p:cNvGraphicFramePr>
          <p:nvPr>
            <p:ph idx="1"/>
          </p:nvPr>
        </p:nvGraphicFramePr>
        <p:xfrm>
          <a:off x="1157572" y="1322874"/>
          <a:ext cx="7529227" cy="3271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3BA3CDC-1AB8-C5E4-241C-1B0BAB117128}"/>
              </a:ext>
            </a:extLst>
          </p:cNvPr>
          <p:cNvSpPr txBox="1"/>
          <p:nvPr/>
        </p:nvSpPr>
        <p:spPr>
          <a:xfrm>
            <a:off x="1741336" y="4770783"/>
            <a:ext cx="4076116" cy="369332"/>
          </a:xfrm>
          <a:prstGeom prst="rect">
            <a:avLst/>
          </a:prstGeom>
          <a:noFill/>
        </p:spPr>
        <p:txBody>
          <a:bodyPr wrap="none" rtlCol="0">
            <a:spAutoFit/>
          </a:bodyPr>
          <a:lstStyle/>
          <a:p>
            <a:r>
              <a:rPr lang="en-US" dirty="0"/>
              <a:t>Want to shift to MVPs from MIPS by 2029</a:t>
            </a:r>
          </a:p>
        </p:txBody>
      </p:sp>
    </p:spTree>
    <p:extLst>
      <p:ext uri="{BB962C8B-B14F-4D97-AF65-F5344CB8AC3E}">
        <p14:creationId xmlns:p14="http://schemas.microsoft.com/office/powerpoint/2010/main" val="299841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ga90c14b077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4723" y="0"/>
            <a:ext cx="2607477" cy="5143501"/>
          </a:xfrm>
          <a:prstGeom prst="rect">
            <a:avLst/>
          </a:prstGeom>
          <a:noFill/>
          <a:ln>
            <a:noFill/>
          </a:ln>
        </p:spPr>
      </p:pic>
      <p:sp>
        <p:nvSpPr>
          <p:cNvPr id="101" name="Google Shape;101;ga90c14b077_0_0"/>
          <p:cNvSpPr txBox="1">
            <a:spLocks noGrp="1"/>
          </p:cNvSpPr>
          <p:nvPr>
            <p:ph type="body" idx="4294967295"/>
          </p:nvPr>
        </p:nvSpPr>
        <p:spPr>
          <a:xfrm>
            <a:off x="3936050" y="1828800"/>
            <a:ext cx="4761300" cy="19821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rgbClr val="F06F6A"/>
              </a:buClr>
              <a:buSzPts val="1800"/>
              <a:buChar char="●"/>
            </a:pPr>
            <a:endParaRPr lang="en" sz="1600" dirty="0">
              <a:solidFill>
                <a:srgbClr val="00448A"/>
              </a:solidFill>
              <a:ea typeface="Open Sans" panose="020B0606030504020204" pitchFamily="34" charset="0"/>
              <a:cs typeface="Open Sans" panose="020B0606030504020204" pitchFamily="34" charset="0"/>
              <a:sym typeface="Open Sans Light"/>
            </a:endParaRPr>
          </a:p>
          <a:p>
            <a:pPr marL="457200" lvl="0" indent="-342900" algn="l" rtl="0">
              <a:lnSpc>
                <a:spcPct val="115000"/>
              </a:lnSpc>
              <a:spcBef>
                <a:spcPts val="0"/>
              </a:spcBef>
              <a:spcAft>
                <a:spcPts val="0"/>
              </a:spcAft>
              <a:buClr>
                <a:srgbClr val="F06F6A"/>
              </a:buClr>
              <a:buSzPts val="1800"/>
              <a:buChar char="●"/>
            </a:pPr>
            <a:r>
              <a:rPr lang="en" sz="1600" dirty="0">
                <a:solidFill>
                  <a:srgbClr val="00448A"/>
                </a:solidFill>
                <a:ea typeface="Open Sans" panose="020B0606030504020204" pitchFamily="34" charset="0"/>
                <a:cs typeface="Open Sans" panose="020B0606030504020204" pitchFamily="34" charset="0"/>
                <a:sym typeface="Open Sans Light"/>
              </a:rPr>
              <a:t>FINAL Fee Schedule Rule for 2025</a:t>
            </a:r>
          </a:p>
          <a:p>
            <a:pPr marL="457200" lvl="0" indent="-342900" algn="l" rtl="0">
              <a:lnSpc>
                <a:spcPct val="115000"/>
              </a:lnSpc>
              <a:spcBef>
                <a:spcPts val="0"/>
              </a:spcBef>
              <a:spcAft>
                <a:spcPts val="0"/>
              </a:spcAft>
              <a:buClr>
                <a:srgbClr val="F06F6A"/>
              </a:buClr>
              <a:buSzPts val="1800"/>
              <a:buChar char="●"/>
            </a:pPr>
            <a:r>
              <a:rPr lang="en" sz="1600" dirty="0">
                <a:solidFill>
                  <a:srgbClr val="00448A"/>
                </a:solidFill>
                <a:ea typeface="Open Sans" panose="020B0606030504020204" pitchFamily="34" charset="0"/>
                <a:cs typeface="Open Sans" panose="020B0606030504020204" pitchFamily="34" charset="0"/>
                <a:sym typeface="Open Sans Light"/>
              </a:rPr>
              <a:t>QPP for 2025</a:t>
            </a:r>
          </a:p>
          <a:p>
            <a:pPr marL="457200" lvl="0" indent="-342900" algn="l" rtl="0">
              <a:lnSpc>
                <a:spcPct val="115000"/>
              </a:lnSpc>
              <a:spcBef>
                <a:spcPts val="0"/>
              </a:spcBef>
              <a:spcAft>
                <a:spcPts val="0"/>
              </a:spcAft>
              <a:buClr>
                <a:srgbClr val="F06F6A"/>
              </a:buClr>
              <a:buSzPts val="1800"/>
              <a:buChar char="●"/>
            </a:pPr>
            <a:r>
              <a:rPr lang="en" sz="1600" dirty="0">
                <a:solidFill>
                  <a:srgbClr val="00448A"/>
                </a:solidFill>
                <a:ea typeface="Open Sans" panose="020B0606030504020204" pitchFamily="34" charset="0"/>
                <a:cs typeface="Open Sans" panose="020B0606030504020204" pitchFamily="34" charset="0"/>
                <a:sym typeface="Open Sans Light"/>
              </a:rPr>
              <a:t>FINAL Hospital Outpatient Rule 2025</a:t>
            </a:r>
          </a:p>
          <a:p>
            <a:pPr marL="457200" lvl="0" indent="-342900" algn="l" rtl="0">
              <a:lnSpc>
                <a:spcPct val="115000"/>
              </a:lnSpc>
              <a:spcBef>
                <a:spcPts val="0"/>
              </a:spcBef>
              <a:spcAft>
                <a:spcPts val="0"/>
              </a:spcAft>
              <a:buClr>
                <a:srgbClr val="F06F6A"/>
              </a:buClr>
              <a:buSzPts val="1800"/>
              <a:buChar char="●"/>
            </a:pPr>
            <a:r>
              <a:rPr lang="en" sz="1600" dirty="0">
                <a:solidFill>
                  <a:srgbClr val="00448A"/>
                </a:solidFill>
                <a:ea typeface="Open Sans" panose="020B0606030504020204" pitchFamily="34" charset="0"/>
                <a:cs typeface="Open Sans" panose="020B0606030504020204" pitchFamily="34" charset="0"/>
                <a:sym typeface="Open Sans Light"/>
              </a:rPr>
              <a:t>Drug Regs 2025</a:t>
            </a:r>
          </a:p>
        </p:txBody>
      </p:sp>
      <p:sp>
        <p:nvSpPr>
          <p:cNvPr id="102" name="Google Shape;102;ga90c14b077_0_0"/>
          <p:cNvSpPr txBox="1">
            <a:spLocks noGrp="1"/>
          </p:cNvSpPr>
          <p:nvPr>
            <p:ph type="title" idx="4294967295"/>
          </p:nvPr>
        </p:nvSpPr>
        <p:spPr>
          <a:xfrm>
            <a:off x="4029575" y="923473"/>
            <a:ext cx="3705000" cy="5013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SzPts val="2800"/>
              <a:buNone/>
            </a:pPr>
            <a:r>
              <a:rPr lang="en" dirty="0">
                <a:solidFill>
                  <a:srgbClr val="00448A"/>
                </a:solidFill>
                <a:ea typeface="Open Sans" panose="020B0606030504020204" pitchFamily="34" charset="0"/>
                <a:cs typeface="Open Sans" panose="020B0606030504020204" pitchFamily="34" charset="0"/>
                <a:sym typeface="Open Sans Light"/>
              </a:rPr>
              <a:t>Agenda</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4CD70-5AE6-6127-8B5D-9A2502EE9782}"/>
              </a:ext>
            </a:extLst>
          </p:cNvPr>
          <p:cNvSpPr>
            <a:spLocks noGrp="1"/>
          </p:cNvSpPr>
          <p:nvPr>
            <p:ph type="title"/>
          </p:nvPr>
        </p:nvSpPr>
        <p:spPr/>
        <p:txBody>
          <a:bodyPr/>
          <a:lstStyle/>
          <a:p>
            <a:r>
              <a:rPr lang="en-US" dirty="0"/>
              <a:t>Major Proposed Updates</a:t>
            </a:r>
          </a:p>
        </p:txBody>
      </p:sp>
      <p:sp>
        <p:nvSpPr>
          <p:cNvPr id="6" name="Content Placeholder 5">
            <a:extLst>
              <a:ext uri="{FF2B5EF4-FFF2-40B4-BE49-F238E27FC236}">
                <a16:creationId xmlns:a16="http://schemas.microsoft.com/office/drawing/2014/main" id="{323F2CA4-E9FF-CFB4-9A37-E1DC434F3835}"/>
              </a:ext>
            </a:extLst>
          </p:cNvPr>
          <p:cNvSpPr>
            <a:spLocks noGrp="1"/>
          </p:cNvSpPr>
          <p:nvPr>
            <p:ph idx="1"/>
          </p:nvPr>
        </p:nvSpPr>
        <p:spPr/>
        <p:txBody>
          <a:bodyPr>
            <a:normAutofit fontScale="92500" lnSpcReduction="20000"/>
          </a:bodyPr>
          <a:lstStyle/>
          <a:p>
            <a:r>
              <a:rPr lang="en-US" dirty="0"/>
              <a:t>Complex Organizational Adjustment</a:t>
            </a:r>
          </a:p>
          <a:p>
            <a:pPr lvl="1"/>
            <a:r>
              <a:rPr lang="en-US" dirty="0"/>
              <a:t>For Virtual Groups and APMs</a:t>
            </a:r>
          </a:p>
          <a:p>
            <a:pPr lvl="1"/>
            <a:r>
              <a:rPr lang="en-US" dirty="0"/>
              <a:t>This adjustment will start in PY 2025.</a:t>
            </a:r>
          </a:p>
          <a:p>
            <a:pPr lvl="1"/>
            <a:r>
              <a:rPr lang="en-US" dirty="0"/>
              <a:t>Awards Achievement Points</a:t>
            </a:r>
          </a:p>
          <a:p>
            <a:r>
              <a:rPr lang="en-US" dirty="0"/>
              <a:t>Updates to MIPS Components</a:t>
            </a:r>
          </a:p>
          <a:p>
            <a:pPr lvl="1"/>
            <a:r>
              <a:rPr lang="en-US" dirty="0"/>
              <a:t>QUALITY—196 measures with </a:t>
            </a:r>
            <a:r>
              <a:rPr lang="en-US" dirty="0">
                <a:highlight>
                  <a:srgbClr val="FFFF00"/>
                </a:highlight>
              </a:rPr>
              <a:t>data completeness staying at 75%</a:t>
            </a:r>
          </a:p>
          <a:p>
            <a:pPr lvl="1"/>
            <a:r>
              <a:rPr lang="en-US" dirty="0"/>
              <a:t>COST--Revising the cost measure scoring methodology to more appropriately assess clinician cost of care in relation to national averages. Also there are 6 new </a:t>
            </a:r>
          </a:p>
          <a:p>
            <a:pPr lvl="1"/>
            <a:r>
              <a:rPr lang="en-US" dirty="0"/>
              <a:t>IMPROVEMENT ACTIVITIES—CMS proposes to eliminate activity weightings and reduce the number of activities for 104 active activities.</a:t>
            </a:r>
          </a:p>
          <a:p>
            <a:pPr lvl="1"/>
            <a:r>
              <a:rPr lang="en-US" dirty="0"/>
              <a:t>PROMOTING INTEROPERABILITY--Changes in this category include the removal of automatic reweighting for clinical social workers and detailed criteria for qualifying data submissions. For multiple data submissions in this category, CMS would calculate a score for each data submission received, and assign the highest of those scores. Previously, multiple submissions would result in a score of zero. </a:t>
            </a:r>
          </a:p>
          <a:p>
            <a:r>
              <a:rPr lang="en-US" dirty="0">
                <a:highlight>
                  <a:srgbClr val="FFFF00"/>
                </a:highlight>
              </a:rPr>
              <a:t>$ Neutral Score will be 75 again</a:t>
            </a:r>
          </a:p>
          <a:p>
            <a:pPr marL="457200" lvl="1" indent="0">
              <a:buNone/>
            </a:pPr>
            <a:r>
              <a:rPr lang="en-US" dirty="0"/>
              <a:t> </a:t>
            </a:r>
          </a:p>
        </p:txBody>
      </p:sp>
      <p:sp>
        <p:nvSpPr>
          <p:cNvPr id="7" name="Content Placeholder 6">
            <a:extLst>
              <a:ext uri="{FF2B5EF4-FFF2-40B4-BE49-F238E27FC236}">
                <a16:creationId xmlns:a16="http://schemas.microsoft.com/office/drawing/2014/main" id="{8E227567-B5D0-29DB-282A-8A3C34856396}"/>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805531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C231-07A1-9620-D085-C30A37ACD8EA}"/>
              </a:ext>
            </a:extLst>
          </p:cNvPr>
          <p:cNvSpPr>
            <a:spLocks noGrp="1"/>
          </p:cNvSpPr>
          <p:nvPr>
            <p:ph type="title"/>
          </p:nvPr>
        </p:nvSpPr>
        <p:spPr/>
        <p:txBody>
          <a:bodyPr/>
          <a:lstStyle/>
          <a:p>
            <a:r>
              <a:rPr lang="en-US" dirty="0"/>
              <a:t>MSSP ACO Quality Changes</a:t>
            </a:r>
          </a:p>
        </p:txBody>
      </p:sp>
      <p:sp>
        <p:nvSpPr>
          <p:cNvPr id="3" name="Content Placeholder 2">
            <a:extLst>
              <a:ext uri="{FF2B5EF4-FFF2-40B4-BE49-F238E27FC236}">
                <a16:creationId xmlns:a16="http://schemas.microsoft.com/office/drawing/2014/main" id="{C58406C0-C012-19E0-1342-4BB98D64D2FF}"/>
              </a:ext>
            </a:extLst>
          </p:cNvPr>
          <p:cNvSpPr>
            <a:spLocks noGrp="1"/>
          </p:cNvSpPr>
          <p:nvPr>
            <p:ph idx="1"/>
          </p:nvPr>
        </p:nvSpPr>
        <p:spPr/>
        <p:txBody>
          <a:bodyPr>
            <a:normAutofit/>
          </a:bodyPr>
          <a:lstStyle/>
          <a:p>
            <a:r>
              <a:rPr lang="en-US" dirty="0"/>
              <a:t>CMS made several significant updates to the quality measure reporting and scoring process for MSSP ACOs starting in 2025.</a:t>
            </a:r>
          </a:p>
          <a:p>
            <a:pPr lvl="1"/>
            <a:r>
              <a:rPr lang="en-US" dirty="0"/>
              <a:t>It establishes the new APP Plus quality measure set, which MSSP ACOs will be required to use starting in 2025. The measure set will begin with six measures and expand to eleven by 2028.</a:t>
            </a:r>
          </a:p>
          <a:p>
            <a:pPr lvl="1"/>
            <a:r>
              <a:rPr lang="en-US" dirty="0"/>
              <a:t>Starting in performance year 2025, ACOs using the APP Plus quality measure set will have only three reporting options: eCQMs, MIPS CQMs, and Medicare CQMs. Flat benchmarks will be used for Medicare CQMs during the first two performance periods. </a:t>
            </a:r>
          </a:p>
          <a:p>
            <a:pPr lvl="1"/>
            <a:r>
              <a:rPr lang="en-US" dirty="0"/>
              <a:t>To encourage ACOs to transition more quickly to eCQMs and take advantage of digital data and interoperability, CMS is extending the </a:t>
            </a:r>
            <a:r>
              <a:rPr lang="en-US" dirty="0" err="1"/>
              <a:t>eCQM</a:t>
            </a:r>
            <a:r>
              <a:rPr lang="en-US" dirty="0"/>
              <a:t>/MIPS CQM reporting incentive. More information about these changes can be found here.</a:t>
            </a:r>
          </a:p>
        </p:txBody>
      </p:sp>
      <p:sp>
        <p:nvSpPr>
          <p:cNvPr id="4" name="Content Placeholder 3">
            <a:extLst>
              <a:ext uri="{FF2B5EF4-FFF2-40B4-BE49-F238E27FC236}">
                <a16:creationId xmlns:a16="http://schemas.microsoft.com/office/drawing/2014/main" id="{67AD1ABF-01EF-FBC0-EA07-17BE3038B324}"/>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649778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647724" y="1943100"/>
            <a:ext cx="7279725" cy="89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dirty="0"/>
              <a:t>Medicare Hospital Outpatient Final Rule 2025</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3"/>
          <p:cNvSpPr txBox="1">
            <a:spLocks noGrp="1"/>
          </p:cNvSpPr>
          <p:nvPr>
            <p:ph type="subTitle" idx="2"/>
          </p:nvPr>
        </p:nvSpPr>
        <p:spPr>
          <a:xfrm>
            <a:off x="1135650" y="1021200"/>
            <a:ext cx="7209300" cy="3598500"/>
          </a:xfrm>
        </p:spPr>
        <p:txBody>
          <a:bodyPr spcFirstLastPara="1" wrap="square" lIns="91425" tIns="91425" rIns="91425" bIns="91425" anchor="t" anchorCtr="0">
            <a:normAutofit/>
          </a:bodyPr>
          <a:lstStyle/>
          <a:p>
            <a:pPr marL="469900" lvl="0">
              <a:spcAft>
                <a:spcPts val="600"/>
              </a:spcAft>
              <a:buFont typeface="Arial" panose="020B0604020202020204" pitchFamily="34" charset="0"/>
              <a:buChar char="•"/>
            </a:pPr>
            <a:r>
              <a:rPr lang="en-US" dirty="0"/>
              <a:t>For calendar year (CY) 2025, CMS proposes updating OPPS payment rates for hospitals that meet the applicable quality reporting requirements by a net 2.9% up from the proposed 2.6%. This update is based on the projected hospital market basket percentage increase of 3.4%, reduced by 0.5 percentage points for the productivity adjustment.</a:t>
            </a:r>
          </a:p>
        </p:txBody>
      </p:sp>
      <p:sp>
        <p:nvSpPr>
          <p:cNvPr id="296" name="Google Shape;296;p33"/>
          <p:cNvSpPr txBox="1">
            <a:spLocks noGrp="1"/>
          </p:cNvSpPr>
          <p:nvPr>
            <p:ph type="title" idx="4294967295"/>
          </p:nvPr>
        </p:nvSpPr>
        <p:spPr>
          <a:xfrm>
            <a:off x="1157572" y="423319"/>
            <a:ext cx="7529227" cy="6399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None/>
            </a:pPr>
            <a:r>
              <a:rPr lang="en" sz="2800" dirty="0">
                <a:solidFill>
                  <a:srgbClr val="00448A"/>
                </a:solidFill>
                <a:latin typeface="Open Sans Light"/>
                <a:ea typeface="Open Sans Light"/>
                <a:cs typeface="Open Sans Light"/>
                <a:sym typeface="Open Sans Light"/>
              </a:rPr>
              <a:t>OPPS Payment Update Proposal 2025</a:t>
            </a:r>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7C29B33-436A-AC37-A609-8E3C404555BC}"/>
              </a:ext>
            </a:extLst>
          </p:cNvPr>
          <p:cNvSpPr>
            <a:spLocks noGrp="1"/>
          </p:cNvSpPr>
          <p:nvPr>
            <p:ph type="subTitle" idx="1"/>
          </p:nvPr>
        </p:nvSpPr>
        <p:spPr>
          <a:xfrm>
            <a:off x="1135650" y="228600"/>
            <a:ext cx="7687901" cy="792600"/>
          </a:xfrm>
        </p:spPr>
        <p:txBody>
          <a:bodyPr/>
          <a:lstStyle/>
          <a:p>
            <a:r>
              <a:rPr lang="en-US" dirty="0"/>
              <a:t>Changes to Women’s CoPs*</a:t>
            </a:r>
          </a:p>
        </p:txBody>
      </p:sp>
      <p:sp>
        <p:nvSpPr>
          <p:cNvPr id="3" name="Subtitle 2">
            <a:extLst>
              <a:ext uri="{FF2B5EF4-FFF2-40B4-BE49-F238E27FC236}">
                <a16:creationId xmlns:a16="http://schemas.microsoft.com/office/drawing/2014/main" id="{186FF0E8-ACF9-7192-E2A8-B5FB478052C5}"/>
              </a:ext>
            </a:extLst>
          </p:cNvPr>
          <p:cNvSpPr>
            <a:spLocks noGrp="1"/>
          </p:cNvSpPr>
          <p:nvPr>
            <p:ph type="subTitle" idx="2"/>
          </p:nvPr>
        </p:nvSpPr>
        <p:spPr>
          <a:xfrm>
            <a:off x="842838" y="818984"/>
            <a:ext cx="7502112" cy="3800716"/>
          </a:xfrm>
        </p:spPr>
        <p:txBody>
          <a:bodyPr/>
          <a:lstStyle/>
          <a:p>
            <a:pPr marL="0" indent="0"/>
            <a:r>
              <a:rPr lang="en-US" sz="1600" dirty="0">
                <a:solidFill>
                  <a:schemeClr val="tx2"/>
                </a:solidFill>
              </a:rPr>
              <a:t>Finalized</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 provisions for OB services CoP include:</a:t>
            </a:r>
          </a:p>
          <a:p>
            <a:pPr>
              <a:buFont typeface="Arial" panose="020B0604020202020204" pitchFamily="34" charset="0"/>
              <a:buChar char="•"/>
            </a:pPr>
            <a:r>
              <a:rPr lang="en-US" sz="1200" u="sng" dirty="0">
                <a:solidFill>
                  <a:schemeClr val="tx2"/>
                </a:solidFill>
                <a:latin typeface="Open Sans" panose="020B0606030504020204" pitchFamily="34" charset="0"/>
                <a:ea typeface="Open Sans" panose="020B0606030504020204" pitchFamily="34" charset="0"/>
                <a:cs typeface="Open Sans" panose="020B0606030504020204" pitchFamily="34" charset="0"/>
              </a:rPr>
              <a:t>Organization and Staffing</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 Hospitals and CAHs providing OB services must organize these services in line with nationally recognized standards. This includes proper integration with other departments, supervision by qualified professionals and maintaining an OB roster</a:t>
            </a:r>
            <a:r>
              <a:rPr lang="en-US" sz="1200" dirty="0">
                <a:solidFill>
                  <a:schemeClr val="tx2"/>
                </a:solidFill>
              </a:rPr>
              <a:t>.</a:t>
            </a: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sz="1200" u="sng" dirty="0">
                <a:solidFill>
                  <a:schemeClr val="tx2"/>
                </a:solidFill>
                <a:latin typeface="Open Sans" panose="020B0606030504020204" pitchFamily="34" charset="0"/>
                <a:ea typeface="Open Sans" panose="020B0606030504020204" pitchFamily="34" charset="0"/>
                <a:cs typeface="Open Sans" panose="020B0606030504020204" pitchFamily="34" charset="0"/>
              </a:rPr>
              <a:t>Delivery of Service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CMS is setting new standards requiring OB services to align with the facility’s needs and resources. Policies must ensure high medical practice standards and patient safety. Essential equipment for OB care, such as resuscitation tools, must be readily available, as are protocols for emergencies </a:t>
            </a:r>
          </a:p>
          <a:p>
            <a:pPr>
              <a:buFont typeface="Arial" panose="020B0604020202020204" pitchFamily="34" charset="0"/>
              <a:buChar char="•"/>
            </a:pPr>
            <a:r>
              <a:rPr lang="en-US" sz="1200" u="sng" dirty="0">
                <a:solidFill>
                  <a:schemeClr val="tx2"/>
                </a:solidFill>
                <a:latin typeface="Open Sans" panose="020B0606030504020204" pitchFamily="34" charset="0"/>
                <a:ea typeface="Open Sans" panose="020B0606030504020204" pitchFamily="34" charset="0"/>
                <a:cs typeface="Open Sans" panose="020B0606030504020204" pitchFamily="34" charset="0"/>
              </a:rPr>
              <a:t>Staff Training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Hospitals and CAHs must develop policies to ensure staff receive ongoing training on evidence-based maternal care practices. This training should be informed by the facility’s Quality Assessment and Performance Improvement (QAPI) Program and documented in personnel records.</a:t>
            </a:r>
          </a:p>
          <a:p>
            <a:pPr>
              <a:buFont typeface="Arial" panose="020B0604020202020204" pitchFamily="34" charset="0"/>
              <a:buChar char="•"/>
            </a:pPr>
            <a:r>
              <a:rPr lang="en-US" sz="1200" u="sng" dirty="0">
                <a:solidFill>
                  <a:schemeClr val="tx2"/>
                </a:solidFill>
                <a:latin typeface="Open Sans" panose="020B0606030504020204" pitchFamily="34" charset="0"/>
                <a:ea typeface="Open Sans" panose="020B0606030504020204" pitchFamily="34" charset="0"/>
                <a:cs typeface="Open Sans" panose="020B0606030504020204" pitchFamily="34" charset="0"/>
              </a:rPr>
              <a:t>Quality Assessment and Performance Improvement (QAPI) Program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CMS requires hospitals and CAHs with OB services to use their QAPI programs to assess and improve health outcomes and disparities among OB patients</a:t>
            </a:r>
          </a:p>
          <a:p>
            <a:pPr>
              <a:buFont typeface="Arial" panose="020B0604020202020204" pitchFamily="34" charset="0"/>
              <a:buChar char="•"/>
            </a:pPr>
            <a:r>
              <a:rPr lang="en-US" sz="1200" u="sng" dirty="0">
                <a:solidFill>
                  <a:schemeClr val="tx2"/>
                </a:solidFill>
                <a:latin typeface="Open Sans" panose="020B0606030504020204" pitchFamily="34" charset="0"/>
                <a:ea typeface="Open Sans" panose="020B0606030504020204" pitchFamily="34" charset="0"/>
                <a:cs typeface="Open Sans" panose="020B0606030504020204" pitchFamily="34" charset="0"/>
              </a:rPr>
              <a:t>Emergency Preparedness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Hospitals and CAHs with emergency departments must maintain readiness to provide appropriate screening and stabilize treatments and transfers for emergency conditions, including those related to maternal health. This includes having necessary equipment, supplies and protocols, with staff receiving annual training on these procedures.</a:t>
            </a:r>
          </a:p>
        </p:txBody>
      </p:sp>
      <p:sp>
        <p:nvSpPr>
          <p:cNvPr id="4" name="TextBox 3">
            <a:extLst>
              <a:ext uri="{FF2B5EF4-FFF2-40B4-BE49-F238E27FC236}">
                <a16:creationId xmlns:a16="http://schemas.microsoft.com/office/drawing/2014/main" id="{92740B5C-EF6F-530C-03F5-11B6FBC1425D}"/>
              </a:ext>
            </a:extLst>
          </p:cNvPr>
          <p:cNvSpPr txBox="1"/>
          <p:nvPr/>
        </p:nvSpPr>
        <p:spPr>
          <a:xfrm>
            <a:off x="1009815" y="4619700"/>
            <a:ext cx="1814920" cy="261610"/>
          </a:xfrm>
          <a:prstGeom prst="rect">
            <a:avLst/>
          </a:prstGeom>
          <a:noFill/>
        </p:spPr>
        <p:txBody>
          <a:bodyPr wrap="none" rtlCol="0">
            <a:spAutoFit/>
          </a:bodyPr>
          <a:lstStyle/>
          <a:p>
            <a:r>
              <a:rPr lang="en-US" sz="1100" dirty="0"/>
              <a:t>*-Conditions of Participation</a:t>
            </a:r>
          </a:p>
        </p:txBody>
      </p:sp>
    </p:spTree>
    <p:extLst>
      <p:ext uri="{BB962C8B-B14F-4D97-AF65-F5344CB8AC3E}">
        <p14:creationId xmlns:p14="http://schemas.microsoft.com/office/powerpoint/2010/main" val="3712102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4E756C-415F-177E-6F8D-683668BDC4FC}"/>
              </a:ext>
            </a:extLst>
          </p:cNvPr>
          <p:cNvSpPr>
            <a:spLocks noGrp="1"/>
          </p:cNvSpPr>
          <p:nvPr>
            <p:ph type="title"/>
          </p:nvPr>
        </p:nvSpPr>
        <p:spPr/>
        <p:txBody>
          <a:bodyPr/>
          <a:lstStyle/>
          <a:p>
            <a:r>
              <a:rPr lang="en-US" dirty="0"/>
              <a:t>Limited Prior Auth Time Frame</a:t>
            </a:r>
          </a:p>
        </p:txBody>
      </p:sp>
      <p:sp>
        <p:nvSpPr>
          <p:cNvPr id="2" name="Subtitle 1">
            <a:extLst>
              <a:ext uri="{FF2B5EF4-FFF2-40B4-BE49-F238E27FC236}">
                <a16:creationId xmlns:a16="http://schemas.microsoft.com/office/drawing/2014/main" id="{DE48E101-FA5A-EB31-ABEF-B0CC527FE370}"/>
              </a:ext>
            </a:extLst>
          </p:cNvPr>
          <p:cNvSpPr>
            <a:spLocks noGrp="1"/>
          </p:cNvSpPr>
          <p:nvPr>
            <p:ph idx="1"/>
          </p:nvPr>
        </p:nvSpPr>
        <p:spPr/>
        <p:txBody>
          <a:bodyPr/>
          <a:lstStyle/>
          <a:p>
            <a:r>
              <a:rPr lang="en-US" dirty="0"/>
              <a:t>In the CMS Interoperability and Prior Authorization Final Rule, CMS finalized for Medicare Advantage and other plans that response times of </a:t>
            </a:r>
            <a:r>
              <a:rPr lang="en-US" dirty="0">
                <a:solidFill>
                  <a:schemeClr val="tx1"/>
                </a:solidFill>
                <a:highlight>
                  <a:srgbClr val="FFFF00"/>
                </a:highlight>
              </a:rPr>
              <a:t>seven calendar days for standard prior authorization requests</a:t>
            </a:r>
            <a:r>
              <a:rPr lang="en-US" dirty="0"/>
              <a:t>. Even though Medicare wasn't subject to this rule, CMS proposes to align the timeframe for prior authorization requests for fee-for-service hospital outpatient services to seven calendar days, instead of 10 business days, for standard review</a:t>
            </a:r>
          </a:p>
        </p:txBody>
      </p:sp>
      <p:sp>
        <p:nvSpPr>
          <p:cNvPr id="5" name="Content Placeholder 4">
            <a:extLst>
              <a:ext uri="{FF2B5EF4-FFF2-40B4-BE49-F238E27FC236}">
                <a16:creationId xmlns:a16="http://schemas.microsoft.com/office/drawing/2014/main" id="{F7395CCD-F3D2-B68C-FCCD-D1B5C688BE9E}"/>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947741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AC29B8A-2FAA-93F0-E2A0-801747F9A13F}"/>
              </a:ext>
            </a:extLst>
          </p:cNvPr>
          <p:cNvSpPr>
            <a:spLocks noGrp="1"/>
          </p:cNvSpPr>
          <p:nvPr>
            <p:ph type="subTitle" idx="2"/>
          </p:nvPr>
        </p:nvSpPr>
        <p:spPr/>
        <p:txBody>
          <a:bodyPr/>
          <a:lstStyle/>
          <a:p>
            <a:r>
              <a:rPr lang="en-US" dirty="0">
                <a:solidFill>
                  <a:srgbClr val="FFFF00"/>
                </a:solidFill>
              </a:rPr>
              <a:t>Final</a:t>
            </a:r>
            <a:r>
              <a:rPr lang="en-US" dirty="0"/>
              <a:t> Rules Regarding Drugs 2025</a:t>
            </a:r>
          </a:p>
        </p:txBody>
      </p:sp>
    </p:spTree>
    <p:extLst>
      <p:ext uri="{BB962C8B-B14F-4D97-AF65-F5344CB8AC3E}">
        <p14:creationId xmlns:p14="http://schemas.microsoft.com/office/powerpoint/2010/main" val="518092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1157572" y="423319"/>
            <a:ext cx="7529227" cy="639909"/>
          </a:xfrm>
        </p:spPr>
        <p:txBody>
          <a:bodyPr spcFirstLastPara="1" vert="horz" lIns="91440" tIns="45720" rIns="91440" bIns="45720" rtlCol="0" anchor="ctr" anchorCtr="0">
            <a:normAutofit fontScale="90000"/>
          </a:bodyPr>
          <a:lstStyle/>
          <a:p>
            <a:pPr marL="0" lvl="0" indent="0">
              <a:lnSpc>
                <a:spcPct val="90000"/>
              </a:lnSpc>
              <a:spcAft>
                <a:spcPts val="0"/>
              </a:spcAft>
              <a:buClr>
                <a:schemeClr val="dk1"/>
              </a:buClr>
              <a:buSzPts val="2800"/>
            </a:pPr>
            <a:r>
              <a:rPr lang="en-US" sz="3200" b="0" i="0" kern="1200" dirty="0">
                <a:latin typeface="Open Sans" panose="020B0606030504020204" pitchFamily="34" charset="0"/>
                <a:ea typeface="+mj-ea"/>
                <a:cs typeface="+mj-cs"/>
              </a:rPr>
              <a:t>2025 </a:t>
            </a:r>
            <a:r>
              <a:rPr lang="en-US" sz="3200" b="0" i="0" kern="1200" dirty="0">
                <a:highlight>
                  <a:srgbClr val="FFFF00"/>
                </a:highlight>
                <a:latin typeface="Open Sans" panose="020B0606030504020204" pitchFamily="34" charset="0"/>
                <a:ea typeface="+mj-ea"/>
                <a:cs typeface="+mj-cs"/>
              </a:rPr>
              <a:t>OPPS</a:t>
            </a:r>
            <a:r>
              <a:rPr lang="en-US" sz="3200" b="0" i="0" kern="1200" dirty="0">
                <a:latin typeface="Open Sans" panose="020B0606030504020204" pitchFamily="34" charset="0"/>
                <a:ea typeface="+mj-ea"/>
                <a:cs typeface="+mj-cs"/>
              </a:rPr>
              <a:t> Drug/Biologic Payments</a:t>
            </a:r>
            <a:br>
              <a:rPr lang="en-US" sz="1200" b="0" i="0" kern="1200" dirty="0">
                <a:latin typeface="Open Sans" panose="020B0606030504020204" pitchFamily="34" charset="0"/>
                <a:ea typeface="+mj-ea"/>
                <a:cs typeface="+mj-cs"/>
              </a:rPr>
            </a:br>
            <a:br>
              <a:rPr lang="en-US" sz="1200" b="0" i="0" kern="1200" dirty="0">
                <a:latin typeface="Open Sans" panose="020B0606030504020204" pitchFamily="34" charset="0"/>
                <a:ea typeface="+mj-ea"/>
                <a:cs typeface="+mj-cs"/>
              </a:rPr>
            </a:br>
            <a:endParaRPr lang="en-US" sz="1200" b="0" i="0" kern="1200" dirty="0">
              <a:latin typeface="Open Sans" panose="020B0606030504020204" pitchFamily="34" charset="0"/>
              <a:ea typeface="+mj-ea"/>
              <a:cs typeface="+mj-cs"/>
            </a:endParaRPr>
          </a:p>
        </p:txBody>
      </p:sp>
      <p:sp>
        <p:nvSpPr>
          <p:cNvPr id="284" name="Google Shape;284;p31"/>
          <p:cNvSpPr txBox="1"/>
          <p:nvPr/>
        </p:nvSpPr>
        <p:spPr>
          <a:xfrm>
            <a:off x="2798017" y="4743697"/>
            <a:ext cx="3538865" cy="687003"/>
          </a:xfrm>
          <a:prstGeom prst="rect">
            <a:avLst/>
          </a:prstGeom>
        </p:spPr>
        <p:txBody>
          <a:bodyPr spcFirstLastPara="1" vert="horz" lIns="91440" tIns="45720" rIns="91440" bIns="45720" rtlCol="0" anchorCtr="0">
            <a:normAutofit/>
          </a:bodyPr>
          <a:lstStyle/>
          <a:p>
            <a:pPr marR="0" algn="ctr">
              <a:lnSpc>
                <a:spcPts val="700"/>
              </a:lnSpc>
              <a:spcBef>
                <a:spcPct val="20000"/>
              </a:spcBef>
              <a:spcAft>
                <a:spcPts val="0"/>
              </a:spcAft>
              <a:buClr>
                <a:srgbClr val="000000"/>
              </a:buClr>
              <a:buSzPts val="675"/>
            </a:pPr>
            <a:r>
              <a:rPr lang="en-US" sz="700" u="none" strike="noStrike" cap="none">
                <a:solidFill>
                  <a:srgbClr val="003657"/>
                </a:solidFill>
                <a:latin typeface="Monaco" pitchFamily="2" charset="77"/>
                <a:cs typeface="Open Sans" panose="020B0606030504020204" pitchFamily="34" charset="0"/>
              </a:rPr>
              <a:t>Display Copy  Proposed Hospital Outpatient Rule, page 274; Proposed Rule, Display Copy, page 23</a:t>
            </a:r>
          </a:p>
        </p:txBody>
      </p:sp>
      <p:grpSp>
        <p:nvGrpSpPr>
          <p:cNvPr id="279" name="Google Shape;279;p31"/>
          <p:cNvGrpSpPr/>
          <p:nvPr/>
        </p:nvGrpSpPr>
        <p:grpSpPr>
          <a:xfrm>
            <a:off x="1157572" y="1851101"/>
            <a:ext cx="7529227" cy="2215293"/>
            <a:chOff x="0" y="4663"/>
            <a:chExt cx="6749143" cy="1212093"/>
          </a:xfrm>
        </p:grpSpPr>
        <p:sp>
          <p:nvSpPr>
            <p:cNvPr id="280" name="Google Shape;280;p31"/>
            <p:cNvSpPr/>
            <p:nvPr/>
          </p:nvSpPr>
          <p:spPr>
            <a:xfrm>
              <a:off x="0" y="4663"/>
              <a:ext cx="6749143" cy="1212093"/>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1"/>
            <p:cNvSpPr txBox="1"/>
            <p:nvPr/>
          </p:nvSpPr>
          <p:spPr>
            <a:xfrm>
              <a:off x="59170" y="80611"/>
              <a:ext cx="6630803" cy="1093753"/>
            </a:xfrm>
            <a:prstGeom prst="rect">
              <a:avLst/>
            </a:prstGeom>
            <a:solidFill>
              <a:srgbClr val="0070C0"/>
            </a:solidFill>
            <a:ln>
              <a:noFill/>
            </a:ln>
          </p:spPr>
          <p:txBody>
            <a:bodyPr spcFirstLastPara="1" wrap="square" lIns="83800" tIns="83800" rIns="83800" bIns="83800" anchor="ctr" anchorCtr="0">
              <a:noAutofit/>
            </a:bodyPr>
            <a:lstStyle/>
            <a:p>
              <a:pPr defTabSz="507492">
                <a:lnSpc>
                  <a:spcPct val="90000"/>
                </a:lnSpc>
                <a:spcAft>
                  <a:spcPts val="600"/>
                </a:spcAft>
                <a:buClr>
                  <a:srgbClr val="000000"/>
                </a:buClr>
                <a:buSzPts val="2200"/>
              </a:pPr>
              <a:r>
                <a:rPr lang="en" sz="2220" kern="1200">
                  <a:solidFill>
                    <a:schemeClr val="lt1"/>
                  </a:solidFill>
                  <a:latin typeface="Arial"/>
                  <a:ea typeface="+mn-ea"/>
                  <a:cs typeface="Arial"/>
                  <a:sym typeface="Arial"/>
                </a:rPr>
                <a:t>For “K” status drugs in the OPPS fee schedule, some will be bundled into the APC. This is for non-pass-through drugs whose cost is $140 or less per encounter,  a $5 increase.</a:t>
              </a:r>
              <a:endParaRPr sz="2000" b="0" i="0" u="none" strike="noStrike" cap="non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C164-5F8C-7ED8-4248-1B234C03EFF7}"/>
              </a:ext>
            </a:extLst>
          </p:cNvPr>
          <p:cNvSpPr>
            <a:spLocks noGrp="1"/>
          </p:cNvSpPr>
          <p:nvPr>
            <p:ph type="title"/>
          </p:nvPr>
        </p:nvSpPr>
        <p:spPr>
          <a:xfrm>
            <a:off x="1157572" y="423319"/>
            <a:ext cx="7529227" cy="639909"/>
          </a:xfrm>
        </p:spPr>
        <p:txBody>
          <a:bodyPr anchor="ctr">
            <a:normAutofit/>
          </a:bodyPr>
          <a:lstStyle/>
          <a:p>
            <a:r>
              <a:rPr lang="en-US" dirty="0">
                <a:solidFill>
                  <a:srgbClr val="00448A"/>
                </a:solidFill>
              </a:rPr>
              <a:t>CAR-T Therapy Coding (Part B)</a:t>
            </a:r>
          </a:p>
        </p:txBody>
      </p:sp>
      <p:sp>
        <p:nvSpPr>
          <p:cNvPr id="3" name="Content Placeholder 2">
            <a:extLst>
              <a:ext uri="{FF2B5EF4-FFF2-40B4-BE49-F238E27FC236}">
                <a16:creationId xmlns:a16="http://schemas.microsoft.com/office/drawing/2014/main" id="{B95807DE-D1DE-8ABE-0ED2-9C34EAEC81E9}"/>
              </a:ext>
            </a:extLst>
          </p:cNvPr>
          <p:cNvSpPr>
            <a:spLocks noGrp="1"/>
          </p:cNvSpPr>
          <p:nvPr>
            <p:ph idx="1"/>
          </p:nvPr>
        </p:nvSpPr>
        <p:spPr>
          <a:xfrm>
            <a:off x="1157572" y="1322874"/>
            <a:ext cx="7529227" cy="3271748"/>
          </a:xfrm>
        </p:spPr>
        <p:txBody>
          <a:bodyPr>
            <a:normAutofit/>
          </a:bodyPr>
          <a:lstStyle/>
          <a:p>
            <a:r>
              <a:rPr lang="en-US" dirty="0"/>
              <a:t>New codes for the steps in preparing the cells for infusion</a:t>
            </a:r>
          </a:p>
          <a:p>
            <a:pPr marL="742950" lvl="1" indent="-285750">
              <a:buFont typeface="Arial" panose="020B0604020202020204" pitchFamily="34" charset="0"/>
              <a:buChar char="•"/>
            </a:pPr>
            <a:r>
              <a:rPr lang="en-US" dirty="0"/>
              <a:t>Substitute for current Level III codes</a:t>
            </a:r>
          </a:p>
          <a:p>
            <a:pPr marL="742950" lvl="1" indent="-285750">
              <a:buFont typeface="Arial" panose="020B0604020202020204" pitchFamily="34" charset="0"/>
              <a:buChar char="•"/>
            </a:pPr>
            <a:r>
              <a:rPr lang="en-US" dirty="0"/>
              <a:t>38225, 38226, 38227, 38228</a:t>
            </a:r>
          </a:p>
          <a:p>
            <a:pPr marL="742950" lvl="1" indent="-285750">
              <a:buFont typeface="Arial" panose="020B0604020202020204" pitchFamily="34" charset="0"/>
              <a:buChar char="•"/>
            </a:pPr>
            <a:r>
              <a:rPr lang="en-US" dirty="0"/>
              <a:t>Valued similarly to Apheresis codes 36514, 36516, 36522</a:t>
            </a:r>
          </a:p>
        </p:txBody>
      </p:sp>
      <p:sp>
        <p:nvSpPr>
          <p:cNvPr id="9" name="Content Placeholder 3">
            <a:extLst>
              <a:ext uri="{FF2B5EF4-FFF2-40B4-BE49-F238E27FC236}">
                <a16:creationId xmlns:a16="http://schemas.microsoft.com/office/drawing/2014/main" id="{2DA45241-EE6E-EAAA-E2BA-BCA79838E01B}"/>
              </a:ext>
            </a:extLst>
          </p:cNvPr>
          <p:cNvSpPr>
            <a:spLocks noGrp="1"/>
          </p:cNvSpPr>
          <p:nvPr>
            <p:ph sz="quarter" idx="10"/>
          </p:nvPr>
        </p:nvSpPr>
        <p:spPr>
          <a:xfrm>
            <a:off x="2798017" y="4743697"/>
            <a:ext cx="3538865" cy="687003"/>
          </a:xfrm>
        </p:spPr>
        <p:txBody>
          <a:bodyPr/>
          <a:lstStyle/>
          <a:p>
            <a:endParaRPr lang="en-US" dirty="0"/>
          </a:p>
        </p:txBody>
      </p:sp>
    </p:spTree>
    <p:extLst>
      <p:ext uri="{BB962C8B-B14F-4D97-AF65-F5344CB8AC3E}">
        <p14:creationId xmlns:p14="http://schemas.microsoft.com/office/powerpoint/2010/main" val="116180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0A44-53CA-C41E-A1BA-9239EB3DF104}"/>
              </a:ext>
            </a:extLst>
          </p:cNvPr>
          <p:cNvSpPr>
            <a:spLocks noGrp="1"/>
          </p:cNvSpPr>
          <p:nvPr>
            <p:ph type="title"/>
          </p:nvPr>
        </p:nvSpPr>
        <p:spPr/>
        <p:txBody>
          <a:bodyPr/>
          <a:lstStyle/>
          <a:p>
            <a:r>
              <a:rPr lang="en-US" dirty="0"/>
              <a:t>Gene &amp; CAR-T Packaging (OPPS)</a:t>
            </a:r>
          </a:p>
        </p:txBody>
      </p:sp>
      <p:sp>
        <p:nvSpPr>
          <p:cNvPr id="3" name="Content Placeholder 2">
            <a:extLst>
              <a:ext uri="{FF2B5EF4-FFF2-40B4-BE49-F238E27FC236}">
                <a16:creationId xmlns:a16="http://schemas.microsoft.com/office/drawing/2014/main" id="{C2005ACE-CBB1-C2E7-951B-F414B7E1B150}"/>
              </a:ext>
            </a:extLst>
          </p:cNvPr>
          <p:cNvSpPr>
            <a:spLocks noGrp="1"/>
          </p:cNvSpPr>
          <p:nvPr>
            <p:ph idx="1"/>
          </p:nvPr>
        </p:nvSpPr>
        <p:spPr/>
        <p:txBody>
          <a:bodyPr>
            <a:normAutofit fontScale="25000" lnSpcReduction="20000"/>
          </a:bodyPr>
          <a:lstStyle/>
          <a:p>
            <a:r>
              <a:rPr lang="en-US" sz="5600" dirty="0">
                <a:latin typeface="Open Sans" panose="020B0606030504020204" pitchFamily="34" charset="0"/>
                <a:ea typeface="Open Sans" panose="020B0606030504020204" pitchFamily="34" charset="0"/>
                <a:cs typeface="Open Sans" panose="020B0606030504020204" pitchFamily="34" charset="0"/>
              </a:rPr>
              <a:t>For CY 2025 only, </a:t>
            </a:r>
            <a:r>
              <a:rPr lang="en-US" sz="5600" dirty="0">
                <a:highlight>
                  <a:srgbClr val="FFFF00"/>
                </a:highlight>
                <a:latin typeface="Open Sans" panose="020B0606030504020204" pitchFamily="34" charset="0"/>
                <a:ea typeface="Open Sans" panose="020B0606030504020204" pitchFamily="34" charset="0"/>
                <a:cs typeface="Open Sans" panose="020B0606030504020204" pitchFamily="34" charset="0"/>
              </a:rPr>
              <a:t>CMS proposes to not package </a:t>
            </a:r>
            <a:r>
              <a:rPr lang="en-US" sz="5600" dirty="0">
                <a:latin typeface="Open Sans" panose="020B0606030504020204" pitchFamily="34" charset="0"/>
                <a:ea typeface="Open Sans" panose="020B0606030504020204" pitchFamily="34" charset="0"/>
                <a:cs typeface="Open Sans" panose="020B0606030504020204" pitchFamily="34" charset="0"/>
              </a:rPr>
              <a:t>payment for certain cell and gene therapies into the payment for the primary Comprehensive Ambulatory Payment Classification (C-APC) service when they appear on the same claim as primary C-APCs services. This seems like a good proposal when the price of these therapies is considered. These therapies were specifically called out:</a:t>
            </a:r>
          </a:p>
          <a:p>
            <a:pPr lvl="1"/>
            <a:r>
              <a:rPr lang="en-US" sz="5200" dirty="0"/>
              <a:t>Yescarta</a:t>
            </a:r>
          </a:p>
          <a:p>
            <a:pPr lvl="1"/>
            <a:r>
              <a:rPr lang="en-US" sz="5600" dirty="0"/>
              <a:t>Kymriah </a:t>
            </a:r>
          </a:p>
          <a:p>
            <a:pPr lvl="1"/>
            <a:r>
              <a:rPr lang="en-US" sz="5600" dirty="0"/>
              <a:t>Provenge </a:t>
            </a:r>
          </a:p>
          <a:p>
            <a:pPr lvl="1"/>
            <a:r>
              <a:rPr lang="en-US" sz="5600" dirty="0"/>
              <a:t>Tecartus </a:t>
            </a:r>
          </a:p>
          <a:p>
            <a:pPr lvl="1"/>
            <a:r>
              <a:rPr lang="en-US" sz="5600" dirty="0"/>
              <a:t>Breyanzi </a:t>
            </a:r>
          </a:p>
          <a:p>
            <a:pPr lvl="1"/>
            <a:r>
              <a:rPr lang="en-US" sz="5600" dirty="0"/>
              <a:t>Abecma </a:t>
            </a:r>
          </a:p>
          <a:p>
            <a:pPr lvl="1"/>
            <a:r>
              <a:rPr lang="en-US" sz="5600" dirty="0"/>
              <a:t>Carvytki </a:t>
            </a:r>
          </a:p>
          <a:p>
            <a:pPr lvl="1"/>
            <a:r>
              <a:rPr lang="en-US" sz="5600" dirty="0"/>
              <a:t>Luxturna </a:t>
            </a:r>
          </a:p>
          <a:p>
            <a:pPr lvl="1"/>
            <a:r>
              <a:rPr lang="en-US" sz="5600" dirty="0"/>
              <a:t>Zolgensma</a:t>
            </a:r>
          </a:p>
          <a:p>
            <a:pPr lvl="1"/>
            <a:r>
              <a:rPr lang="en-US" sz="5600" dirty="0"/>
              <a:t>CASGEVY (Added in the Final Rule)</a:t>
            </a:r>
          </a:p>
          <a:p>
            <a:pPr marL="457200" lvl="1" indent="0">
              <a:buNone/>
            </a:pPr>
            <a:r>
              <a:rPr lang="en-US" sz="5600" dirty="0"/>
              <a:t> </a:t>
            </a:r>
          </a:p>
          <a:p>
            <a:endParaRPr lang="en-US" sz="5600" dirty="0"/>
          </a:p>
          <a:p>
            <a:endParaRPr lang="en-US" dirty="0"/>
          </a:p>
        </p:txBody>
      </p:sp>
      <p:sp>
        <p:nvSpPr>
          <p:cNvPr id="5" name="Content Placeholder 4">
            <a:extLst>
              <a:ext uri="{FF2B5EF4-FFF2-40B4-BE49-F238E27FC236}">
                <a16:creationId xmlns:a16="http://schemas.microsoft.com/office/drawing/2014/main" id="{4BD95317-E312-07DE-57AB-2FE8163CA72D}"/>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85745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647725" y="1943100"/>
            <a:ext cx="6477000" cy="8952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ts val="2800"/>
              <a:buNone/>
            </a:pPr>
            <a:r>
              <a:rPr lang="en" sz="2700" dirty="0"/>
              <a:t>Physician Fee Schedule Rule for 2025</a:t>
            </a:r>
            <a:br>
              <a:rPr lang="en" sz="2700" dirty="0"/>
            </a:br>
            <a:endParaRPr sz="27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92BB-BC0F-9306-FA1B-982E39FA05B5}"/>
              </a:ext>
            </a:extLst>
          </p:cNvPr>
          <p:cNvSpPr>
            <a:spLocks noGrp="1"/>
          </p:cNvSpPr>
          <p:nvPr>
            <p:ph type="title"/>
          </p:nvPr>
        </p:nvSpPr>
        <p:spPr/>
        <p:txBody>
          <a:bodyPr>
            <a:normAutofit fontScale="90000"/>
          </a:bodyPr>
          <a:lstStyle/>
          <a:p>
            <a:br>
              <a:rPr lang="en-US" dirty="0">
                <a:solidFill>
                  <a:srgbClr val="00448A"/>
                </a:solidFill>
              </a:rPr>
            </a:br>
            <a:r>
              <a:rPr lang="en-US" dirty="0">
                <a:solidFill>
                  <a:srgbClr val="00448A"/>
                </a:solidFill>
              </a:rPr>
              <a:t>OPPS Packaging Policy for Diagnostic Radiopharmaceuticals </a:t>
            </a:r>
            <a:br>
              <a:rPr lang="en-US" dirty="0"/>
            </a:br>
            <a:endParaRPr lang="en-US" dirty="0"/>
          </a:p>
        </p:txBody>
      </p:sp>
      <p:sp>
        <p:nvSpPr>
          <p:cNvPr id="5" name="Content Placeholder 4">
            <a:extLst>
              <a:ext uri="{FF2B5EF4-FFF2-40B4-BE49-F238E27FC236}">
                <a16:creationId xmlns:a16="http://schemas.microsoft.com/office/drawing/2014/main" id="{F54E5A8F-FA46-E874-0ED8-C339F7B8E191}"/>
              </a:ext>
            </a:extLst>
          </p:cNvPr>
          <p:cNvSpPr>
            <a:spLocks noGrp="1"/>
          </p:cNvSpPr>
          <p:nvPr>
            <p:ph idx="1"/>
          </p:nvPr>
        </p:nvSpPr>
        <p:spPr/>
        <p:txBody>
          <a:bodyPr>
            <a:normAutofit fontScale="85000" lnSpcReduction="20000"/>
          </a:bodyPr>
          <a:lstStyle/>
          <a:p>
            <a:pPr marL="0" indent="0">
              <a:buNone/>
            </a:pPr>
            <a:endParaRPr lang="en-US" dirty="0"/>
          </a:p>
          <a:p>
            <a:r>
              <a:rPr lang="en-US" b="1" dirty="0"/>
              <a:t>Current Policy</a:t>
            </a:r>
            <a:r>
              <a:rPr lang="en-US" dirty="0"/>
              <a:t>: CMS currently packages various drugs, biologicals and radiopharmaceuticals, including diagnostic radiopharmaceuticals, based on their use in diagnostic tests or procedures.</a:t>
            </a:r>
          </a:p>
          <a:p>
            <a:endParaRPr lang="en-US" dirty="0"/>
          </a:p>
          <a:p>
            <a:r>
              <a:rPr lang="en-US" b="1" dirty="0"/>
              <a:t>Proposed Change</a:t>
            </a:r>
            <a:r>
              <a:rPr lang="en-US" dirty="0"/>
              <a:t>: To address concerns about access for safety net hospitals and underserved communities, </a:t>
            </a:r>
            <a:r>
              <a:rPr lang="en-US" dirty="0">
                <a:highlight>
                  <a:srgbClr val="FFFF00"/>
                </a:highlight>
              </a:rPr>
              <a:t>CMS will pay separately for diagnostic radiopharmaceuticals with per-day costs (per CMS, of course) above $630, approximately twice the current volume-weighted average cost of diagnostic radiopharmaceuticals. </a:t>
            </a:r>
          </a:p>
          <a:p>
            <a:endParaRPr lang="en-US" b="1" dirty="0"/>
          </a:p>
          <a:p>
            <a:r>
              <a:rPr lang="en-US" b="1" dirty="0"/>
              <a:t>Pricing Methodology</a:t>
            </a:r>
            <a:r>
              <a:rPr lang="en-US" dirty="0"/>
              <a:t>: CMS will allow the mean unit cost (MUC) based on hospital claims data instead of the average sales price (ASP) methodology due to insufficient ASP reporting by manufacturers. CMS seeks feedback, however, on using ASP for future payment determinations.</a:t>
            </a:r>
          </a:p>
          <a:p>
            <a:endParaRPr lang="en-US" dirty="0"/>
          </a:p>
          <a:p>
            <a:endParaRPr lang="en-US" dirty="0"/>
          </a:p>
        </p:txBody>
      </p:sp>
      <p:sp>
        <p:nvSpPr>
          <p:cNvPr id="6" name="Content Placeholder 5">
            <a:extLst>
              <a:ext uri="{FF2B5EF4-FFF2-40B4-BE49-F238E27FC236}">
                <a16:creationId xmlns:a16="http://schemas.microsoft.com/office/drawing/2014/main" id="{8EF7DC91-D3F0-1CEC-4871-79EA023F8416}"/>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917120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18F0-EB02-D117-55B8-3F0D8326144A}"/>
              </a:ext>
            </a:extLst>
          </p:cNvPr>
          <p:cNvSpPr>
            <a:spLocks noGrp="1"/>
          </p:cNvSpPr>
          <p:nvPr>
            <p:ph type="title"/>
          </p:nvPr>
        </p:nvSpPr>
        <p:spPr/>
        <p:txBody>
          <a:bodyPr/>
          <a:lstStyle/>
          <a:p>
            <a:r>
              <a:rPr lang="en-US" dirty="0"/>
              <a:t>Other Radiopharmaceutical Proposals</a:t>
            </a:r>
          </a:p>
        </p:txBody>
      </p:sp>
      <p:sp>
        <p:nvSpPr>
          <p:cNvPr id="3" name="Content Placeholder 2">
            <a:extLst>
              <a:ext uri="{FF2B5EF4-FFF2-40B4-BE49-F238E27FC236}">
                <a16:creationId xmlns:a16="http://schemas.microsoft.com/office/drawing/2014/main" id="{654669AF-9EEF-8BA2-F151-939CB0BDA8A5}"/>
              </a:ext>
            </a:extLst>
          </p:cNvPr>
          <p:cNvSpPr>
            <a:spLocks noGrp="1"/>
          </p:cNvSpPr>
          <p:nvPr>
            <p:ph idx="1"/>
          </p:nvPr>
        </p:nvSpPr>
        <p:spPr/>
        <p:txBody>
          <a:bodyPr>
            <a:normAutofit fontScale="92500" lnSpcReduction="10000"/>
          </a:bodyPr>
          <a:lstStyle/>
          <a:p>
            <a:r>
              <a:rPr lang="en-US" b="1" dirty="0"/>
              <a:t>OPPS: </a:t>
            </a:r>
            <a:r>
              <a:rPr lang="en-US" dirty="0"/>
              <a:t>Since CY 2013, CMS has </a:t>
            </a:r>
            <a:r>
              <a:rPr lang="en-US" dirty="0">
                <a:highlight>
                  <a:srgbClr val="FFFF00"/>
                </a:highlight>
              </a:rPr>
              <a:t>provided an additional $10 payment for Tc-99m produced without highly enriched uranium (HEU) to support U.S.</a:t>
            </a:r>
            <a:r>
              <a:rPr lang="en-US" dirty="0"/>
              <a:t> initiatives to reduce reliance on foreign reactors and promote the production of medical radioisotopes from non-HEU sources. CY 2025 will be the final year for this add-on payment. The proposal is to carry it over through 2026, but in the Final Rule, it was changed to 2025 tentatively.</a:t>
            </a:r>
          </a:p>
          <a:p>
            <a:endParaRPr lang="en-US" b="1" dirty="0"/>
          </a:p>
          <a:p>
            <a:r>
              <a:rPr lang="en-US" b="1" dirty="0"/>
              <a:t>Part B: </a:t>
            </a:r>
            <a:r>
              <a:rPr lang="en-US" dirty="0"/>
              <a:t>CMS proposes to codify that, for radiopharmaceuticals furnished in a physician’s office, </a:t>
            </a:r>
            <a:r>
              <a:rPr lang="en-US" dirty="0">
                <a:highlight>
                  <a:srgbClr val="FFFF00"/>
                </a:highlight>
              </a:rPr>
              <a:t>MACs can determine payment limits </a:t>
            </a:r>
            <a:r>
              <a:rPr lang="en-US" dirty="0"/>
              <a:t>using any methodology that was in place on or prior to November 2003 (prior to the passage of the Medicare Prescription Drug, Improvement, and Modernization Act of 2023, or MMA).</a:t>
            </a:r>
          </a:p>
          <a:p>
            <a:endParaRPr lang="en-US" b="1" dirty="0"/>
          </a:p>
        </p:txBody>
      </p:sp>
      <p:sp>
        <p:nvSpPr>
          <p:cNvPr id="4" name="Content Placeholder 3">
            <a:extLst>
              <a:ext uri="{FF2B5EF4-FFF2-40B4-BE49-F238E27FC236}">
                <a16:creationId xmlns:a16="http://schemas.microsoft.com/office/drawing/2014/main" id="{B2C3784E-F5D4-FDCA-B80B-42150D9ABF3C}"/>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002774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6AD1-6B98-C043-B1E7-2CF3FE57DD37}"/>
              </a:ext>
            </a:extLst>
          </p:cNvPr>
          <p:cNvSpPr>
            <a:spLocks noGrp="1"/>
          </p:cNvSpPr>
          <p:nvPr>
            <p:ph type="title"/>
          </p:nvPr>
        </p:nvSpPr>
        <p:spPr/>
        <p:txBody>
          <a:bodyPr/>
          <a:lstStyle/>
          <a:p>
            <a:r>
              <a:rPr lang="en-US" dirty="0"/>
              <a:t>Part B Drug Proposals 2025</a:t>
            </a:r>
          </a:p>
        </p:txBody>
      </p:sp>
      <p:sp>
        <p:nvSpPr>
          <p:cNvPr id="3" name="Content Placeholder 2">
            <a:extLst>
              <a:ext uri="{FF2B5EF4-FFF2-40B4-BE49-F238E27FC236}">
                <a16:creationId xmlns:a16="http://schemas.microsoft.com/office/drawing/2014/main" id="{0FADBE1B-5B0A-6092-BE27-2BD13A8B062B}"/>
              </a:ext>
            </a:extLst>
          </p:cNvPr>
          <p:cNvSpPr>
            <a:spLocks noGrp="1"/>
          </p:cNvSpPr>
          <p:nvPr>
            <p:ph idx="1"/>
          </p:nvPr>
        </p:nvSpPr>
        <p:spPr/>
        <p:txBody>
          <a:bodyPr>
            <a:normAutofit/>
          </a:bodyPr>
          <a:lstStyle/>
          <a:p>
            <a:r>
              <a:rPr lang="en-US" b="1" dirty="0"/>
              <a:t>Immunosuppressive Therapy-</a:t>
            </a:r>
            <a:r>
              <a:rPr lang="en-US" dirty="0"/>
              <a:t>-CMS proposes to include orally and enterally administered compounded formulations of immunosuppressive drugs in the immunosuppressive drug benefit.</a:t>
            </a:r>
          </a:p>
          <a:p>
            <a:r>
              <a:rPr lang="en-US" b="1" dirty="0"/>
              <a:t>Blood Clotting Factors-</a:t>
            </a:r>
            <a:r>
              <a:rPr lang="en-US" dirty="0"/>
              <a:t>-CMS proposes to update the furnishing fee regulations to clarify that blood clotting factors must be self-administered to be eligible for the clotting factor furnishing fee, and that entities who furnish clotting factor are paid through another system (e.g., during an inpatient stay or in the outpatient setting). </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81BA8595-1D90-7CB7-453C-3B8697F916CE}"/>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212008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DF71-C46E-0E0B-FF97-DC88F619F0CB}"/>
              </a:ext>
            </a:extLst>
          </p:cNvPr>
          <p:cNvSpPr>
            <a:spLocks noGrp="1"/>
          </p:cNvSpPr>
          <p:nvPr>
            <p:ph type="title"/>
          </p:nvPr>
        </p:nvSpPr>
        <p:spPr>
          <a:xfrm>
            <a:off x="1157572" y="1"/>
            <a:ext cx="7529227" cy="852255"/>
          </a:xfrm>
        </p:spPr>
        <p:txBody>
          <a:bodyPr anchor="ctr">
            <a:normAutofit/>
          </a:bodyPr>
          <a:lstStyle/>
          <a:p>
            <a:pPr>
              <a:lnSpc>
                <a:spcPct val="90000"/>
              </a:lnSpc>
            </a:pPr>
            <a:r>
              <a:rPr lang="en-US" sz="2600" dirty="0"/>
              <a:t>Drugs with Zero or Negative ASP (Proposed)</a:t>
            </a:r>
          </a:p>
        </p:txBody>
      </p:sp>
      <p:sp>
        <p:nvSpPr>
          <p:cNvPr id="3" name="Content Placeholder 2">
            <a:extLst>
              <a:ext uri="{FF2B5EF4-FFF2-40B4-BE49-F238E27FC236}">
                <a16:creationId xmlns:a16="http://schemas.microsoft.com/office/drawing/2014/main" id="{B146CCFE-5742-A366-C9A3-BBC772F454BC}"/>
              </a:ext>
            </a:extLst>
          </p:cNvPr>
          <p:cNvSpPr>
            <a:spLocks noGrp="1"/>
          </p:cNvSpPr>
          <p:nvPr>
            <p:ph idx="1"/>
          </p:nvPr>
        </p:nvSpPr>
        <p:spPr>
          <a:xfrm>
            <a:off x="1135426" y="918024"/>
            <a:ext cx="7529227" cy="3749392"/>
          </a:xfrm>
        </p:spPr>
        <p:txBody>
          <a:bodyPr>
            <a:normAutofit fontScale="92500" lnSpcReduction="20000"/>
          </a:bodyPr>
          <a:lstStyle/>
          <a:p>
            <a:pPr marL="0" indent="0">
              <a:lnSpc>
                <a:spcPct val="90000"/>
              </a:lnSpc>
              <a:buNone/>
            </a:pPr>
            <a:r>
              <a:rPr lang="en-US" sz="1500" dirty="0">
                <a:highlight>
                  <a:srgbClr val="FFFF00"/>
                </a:highlight>
                <a:latin typeface="Open Sans" panose="020B0606030504020204" pitchFamily="34" charset="0"/>
                <a:ea typeface="Open Sans" panose="020B0606030504020204" pitchFamily="34" charset="0"/>
                <a:cs typeface="Open Sans" panose="020B0606030504020204" pitchFamily="34" charset="0"/>
              </a:rPr>
              <a:t>CMS proposes the following to calculate payment limits when provided with negative or zero ASP data:</a:t>
            </a:r>
          </a:p>
          <a:p>
            <a:pPr marL="0" indent="0">
              <a:lnSpc>
                <a:spcPct val="90000"/>
              </a:lnSpc>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900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Single source (including biosimilars) and multiple source drugs when negative or zero manufacturer’s ASP data is reported for some, but not all, NDCs. This will be resolved by calculating a payment limit using only NDCs with positive manufacturer’s ASP data.</a:t>
            </a:r>
          </a:p>
          <a:p>
            <a:pPr marL="285750" indent="-285750">
              <a:lnSpc>
                <a:spcPct val="900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Multiple source drugs with only negative or zero manufacturer’s ASP data will use data from the most recent calendar quarter for which data is available to calculate the payment limit.</a:t>
            </a:r>
          </a:p>
          <a:p>
            <a:pPr marL="285750" indent="-285750">
              <a:lnSpc>
                <a:spcPct val="90000"/>
              </a:lnSpc>
              <a:buFont typeface="Arial" panose="020B0604020202020204" pitchFamily="34" charset="0"/>
              <a:buChar char="•"/>
            </a:pPr>
            <a:r>
              <a:rPr lang="en-US" sz="1400" dirty="0">
                <a:highlight>
                  <a:srgbClr val="FFFF00"/>
                </a:highlight>
                <a:latin typeface="Open Sans" panose="020B0606030504020204" pitchFamily="34" charset="0"/>
                <a:ea typeface="Open Sans" panose="020B0606030504020204" pitchFamily="34" charset="0"/>
                <a:cs typeface="Open Sans" panose="020B0606030504020204" pitchFamily="34" charset="0"/>
              </a:rPr>
              <a:t>Single source drugs with only negative or zero manufacturer’s ASP data, excluding biosimilars: Using the lesser of:106 percent of the volume-weighted average of the most recent positive manufacturer’s ASP data from a previously reported quarter, or 106 percent of the WAC for the given quarter if no ASP is available</a:t>
            </a:r>
            <a:r>
              <a:rPr lang="en-US" sz="1400" dirty="0">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900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Biosimilars with only negative or zero manufacturer’s ASP data will be priced using the volume-weighted average of the positive manufacturer’s ASP data from all other biosimilars with the same reference product plus six percent (or eight percent for qualifying biosimilars which are less expensive than the reference product) of the reference biological product.</a:t>
            </a:r>
          </a:p>
          <a:p>
            <a:pPr marL="742950" lvl="1" indent="-285750">
              <a:lnSpc>
                <a:spcPct val="900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If there are no other biosimilars with the same reference product, CMS will use the volume-weighted average of the most recent available positive manufacturer’s ASP data plus six (or eight) percent of the reference biological product.</a:t>
            </a:r>
          </a:p>
          <a:p>
            <a:pPr>
              <a:lnSpc>
                <a:spcPct val="90000"/>
              </a:lnSpc>
            </a:pPr>
            <a:endParaRPr lang="en-US" sz="1100" dirty="0"/>
          </a:p>
          <a:p>
            <a:pPr>
              <a:lnSpc>
                <a:spcPct val="90000"/>
              </a:lnSpc>
            </a:pPr>
            <a:endParaRPr lang="en-US" sz="1100" dirty="0"/>
          </a:p>
        </p:txBody>
      </p:sp>
    </p:spTree>
    <p:extLst>
      <p:ext uri="{BB962C8B-B14F-4D97-AF65-F5344CB8AC3E}">
        <p14:creationId xmlns:p14="http://schemas.microsoft.com/office/powerpoint/2010/main" val="3863102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C222-09FF-0A38-DDF8-7BD724BF0258}"/>
              </a:ext>
            </a:extLst>
          </p:cNvPr>
          <p:cNvSpPr>
            <a:spLocks noGrp="1"/>
          </p:cNvSpPr>
          <p:nvPr>
            <p:ph type="title"/>
          </p:nvPr>
        </p:nvSpPr>
        <p:spPr>
          <a:xfrm>
            <a:off x="1157572" y="-63609"/>
            <a:ext cx="7529227" cy="1126838"/>
          </a:xfrm>
        </p:spPr>
        <p:txBody>
          <a:bodyPr/>
          <a:lstStyle/>
          <a:p>
            <a:r>
              <a:rPr lang="en-US" dirty="0"/>
              <a:t>Part B Inflation Rebate Proposals</a:t>
            </a:r>
          </a:p>
        </p:txBody>
      </p:sp>
      <p:sp>
        <p:nvSpPr>
          <p:cNvPr id="5" name="Content Placeholder 4">
            <a:extLst>
              <a:ext uri="{FF2B5EF4-FFF2-40B4-BE49-F238E27FC236}">
                <a16:creationId xmlns:a16="http://schemas.microsoft.com/office/drawing/2014/main" id="{3FCF36FF-BDD4-BA03-DC62-0B57D48F4D22}"/>
              </a:ext>
            </a:extLst>
          </p:cNvPr>
          <p:cNvSpPr>
            <a:spLocks noGrp="1"/>
          </p:cNvSpPr>
          <p:nvPr>
            <p:ph idx="1"/>
          </p:nvPr>
        </p:nvSpPr>
        <p:spPr>
          <a:xfrm>
            <a:off x="1157572" y="978010"/>
            <a:ext cx="7529228" cy="3616613"/>
          </a:xfrm>
        </p:spPr>
        <p:txBody>
          <a:bodyPr>
            <a:noAutofit/>
          </a:bodyPr>
          <a:lstStyle/>
          <a:p>
            <a:r>
              <a:rPr lang="en-US" sz="1400" dirty="0"/>
              <a:t>CMS will compare </a:t>
            </a:r>
            <a:r>
              <a:rPr lang="en-US" sz="1400" dirty="0">
                <a:highlight>
                  <a:srgbClr val="FFFF00"/>
                </a:highlight>
              </a:rPr>
              <a:t>payment amounts in the quarterly pricing files to the inflation-adjusted payment amounts </a:t>
            </a:r>
            <a:r>
              <a:rPr lang="en-US" sz="1400" dirty="0"/>
              <a:t>for the respective quarters to determine if the criteria for a coinsurance adjustment are met.</a:t>
            </a:r>
          </a:p>
          <a:p>
            <a:r>
              <a:rPr lang="en-US" sz="1400" dirty="0"/>
              <a:t>For a Part B rebatable drug first approved or licensed by the FDA on or before Dec. 1, 2020, but first marketed after Dec. 1, 2020, the payment amount benchmark quarter will be the third full calendar quarter after the drug's first marketed date.</a:t>
            </a:r>
          </a:p>
          <a:p>
            <a:r>
              <a:rPr lang="en-US" sz="1400" dirty="0">
                <a:highlight>
                  <a:srgbClr val="FFFF00"/>
                </a:highlight>
              </a:rPr>
              <a:t>For a Part B rebatable drug billed under a not otherwise classified (NOC) code during the calendar quarter starting July 1, 2021, or the third full calendar quarter after the drug's first marketed date, whichever is later</a:t>
            </a:r>
            <a:r>
              <a:rPr lang="en-US" sz="1400" dirty="0"/>
              <a:t>, the payment amount benchmark quarter will be the third full calendar quarter following the assignment of a billing and payment code other than an NOC code.</a:t>
            </a:r>
          </a:p>
          <a:p>
            <a:r>
              <a:rPr lang="en-US" sz="1400" dirty="0">
                <a:highlight>
                  <a:srgbClr val="FFFF00"/>
                </a:highlight>
              </a:rPr>
              <a:t>It will exclude 340B units from professional claims with dates of service in 2024 (and 2023) submitted by Medicare suppliers</a:t>
            </a:r>
            <a:r>
              <a:rPr lang="en-US" sz="1400" dirty="0"/>
              <a:t> listed by the HRSA 340B Office of Pharmacy Affairs Information System as participating in the 340B Program. This will be done by identifying these suppliers and their claims using National Provider Identifiers and/or Medicare Provider numbers. CMS previously planned to rely on modifiers for 2024 exclusions.</a:t>
            </a:r>
          </a:p>
        </p:txBody>
      </p:sp>
      <p:sp>
        <p:nvSpPr>
          <p:cNvPr id="6" name="Content Placeholder 5">
            <a:extLst>
              <a:ext uri="{FF2B5EF4-FFF2-40B4-BE49-F238E27FC236}">
                <a16:creationId xmlns:a16="http://schemas.microsoft.com/office/drawing/2014/main" id="{75CCB34C-6EFE-A256-415E-F6F872A3DD39}"/>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252599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C222-09FF-0A38-DDF8-7BD724BF0258}"/>
              </a:ext>
            </a:extLst>
          </p:cNvPr>
          <p:cNvSpPr>
            <a:spLocks noGrp="1"/>
          </p:cNvSpPr>
          <p:nvPr>
            <p:ph type="title"/>
          </p:nvPr>
        </p:nvSpPr>
        <p:spPr/>
        <p:txBody>
          <a:bodyPr/>
          <a:lstStyle/>
          <a:p>
            <a:r>
              <a:rPr lang="en-US" dirty="0"/>
              <a:t>Part B Inflation Rebate Proposals</a:t>
            </a:r>
          </a:p>
        </p:txBody>
      </p:sp>
      <p:sp>
        <p:nvSpPr>
          <p:cNvPr id="5" name="Content Placeholder 4">
            <a:extLst>
              <a:ext uri="{FF2B5EF4-FFF2-40B4-BE49-F238E27FC236}">
                <a16:creationId xmlns:a16="http://schemas.microsoft.com/office/drawing/2014/main" id="{3FCF36FF-BDD4-BA03-DC62-0B57D48F4D22}"/>
              </a:ext>
            </a:extLst>
          </p:cNvPr>
          <p:cNvSpPr>
            <a:spLocks noGrp="1"/>
          </p:cNvSpPr>
          <p:nvPr>
            <p:ph idx="1"/>
          </p:nvPr>
        </p:nvSpPr>
        <p:spPr/>
        <p:txBody>
          <a:bodyPr>
            <a:normAutofit/>
          </a:bodyPr>
          <a:lstStyle/>
          <a:p>
            <a:r>
              <a:rPr lang="en-US" dirty="0"/>
              <a:t>CMS will exclude units of refundable single-dose container or single-use package drugs </a:t>
            </a:r>
            <a:r>
              <a:rPr lang="en-US" dirty="0">
                <a:highlight>
                  <a:srgbClr val="FFFF00"/>
                </a:highlight>
              </a:rPr>
              <a:t>subject to discarded drug refunds </a:t>
            </a:r>
            <a:r>
              <a:rPr lang="en-US" dirty="0"/>
              <a:t>from the calculation of rebate amounts, generally during the reconciliation process.</a:t>
            </a:r>
          </a:p>
          <a:p>
            <a:r>
              <a:rPr lang="en-US" dirty="0"/>
              <a:t>CMS will perform one reconciliation of rebate amounts within 12 months of sending Rebate Reports if it identifies any agency errors in calculation or manufacturer misreporting.</a:t>
            </a:r>
          </a:p>
          <a:p>
            <a:r>
              <a:rPr lang="en-US" dirty="0"/>
              <a:t>CMS will enforce civil money penalties on manufacturers that fail to pay rebate amounts</a:t>
            </a:r>
            <a:r>
              <a:rPr lang="en-US" dirty="0">
                <a:highlight>
                  <a:srgbClr val="FFFF00"/>
                </a:highlight>
              </a:rPr>
              <a:t> equal to 125 percent of the rebate amount</a:t>
            </a:r>
            <a:r>
              <a:rPr lang="en-US" dirty="0"/>
              <a:t>.</a:t>
            </a:r>
          </a:p>
        </p:txBody>
      </p:sp>
      <p:sp>
        <p:nvSpPr>
          <p:cNvPr id="6" name="Content Placeholder 5">
            <a:extLst>
              <a:ext uri="{FF2B5EF4-FFF2-40B4-BE49-F238E27FC236}">
                <a16:creationId xmlns:a16="http://schemas.microsoft.com/office/drawing/2014/main" id="{75CCB34C-6EFE-A256-415E-F6F872A3DD39}"/>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403183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CC7B-8E7F-463D-1414-FD2840F202AF}"/>
              </a:ext>
            </a:extLst>
          </p:cNvPr>
          <p:cNvSpPr>
            <a:spLocks noGrp="1"/>
          </p:cNvSpPr>
          <p:nvPr>
            <p:ph type="title"/>
          </p:nvPr>
        </p:nvSpPr>
        <p:spPr/>
        <p:txBody>
          <a:bodyPr/>
          <a:lstStyle/>
          <a:p>
            <a:r>
              <a:rPr lang="en-US" dirty="0"/>
              <a:t>Part D Rebate for Inflation</a:t>
            </a:r>
          </a:p>
        </p:txBody>
      </p:sp>
      <p:sp>
        <p:nvSpPr>
          <p:cNvPr id="3" name="Content Placeholder 2">
            <a:extLst>
              <a:ext uri="{FF2B5EF4-FFF2-40B4-BE49-F238E27FC236}">
                <a16:creationId xmlns:a16="http://schemas.microsoft.com/office/drawing/2014/main" id="{50AB504B-B1ED-66E0-9335-2AD07C8D5C72}"/>
              </a:ext>
            </a:extLst>
          </p:cNvPr>
          <p:cNvSpPr>
            <a:spLocks noGrp="1"/>
          </p:cNvSpPr>
          <p:nvPr>
            <p:ph idx="1"/>
          </p:nvPr>
        </p:nvSpPr>
        <p:spPr/>
        <p:txBody>
          <a:bodyPr>
            <a:normAutofit fontScale="92500" lnSpcReduction="10000"/>
          </a:bodyPr>
          <a:lstStyle/>
          <a:p>
            <a:r>
              <a:rPr lang="en-US" dirty="0"/>
              <a:t>For a Part D rebatable drug first approved or licensed by the FDA on or before Oct. 1, 2021, that lacks average manufacturer price (AMP) data reported for any quarters between Jan. 1, 2021, and Sept. 30, 2021,</a:t>
            </a:r>
          </a:p>
          <a:p>
            <a:pPr lvl="1"/>
            <a:r>
              <a:rPr lang="en-US" dirty="0"/>
              <a:t> </a:t>
            </a:r>
            <a:r>
              <a:rPr lang="en-US" dirty="0">
                <a:highlight>
                  <a:srgbClr val="FFFF00"/>
                </a:highlight>
              </a:rPr>
              <a:t>it will set the payment amount benchmark period as the first calendar year, starting no earlier than 2021, in which the drug has at least one quarter of AMP reported</a:t>
            </a:r>
            <a:r>
              <a:rPr lang="en-US" dirty="0"/>
              <a:t>.</a:t>
            </a:r>
          </a:p>
          <a:p>
            <a:r>
              <a:rPr lang="en-US" dirty="0"/>
              <a:t>For a subsequently approved Part D rebatable drug (first approved or licensed after Oct. 1, 2021) without reported AMP data for any quarters in the first calendar year following its first marketed date, </a:t>
            </a:r>
          </a:p>
          <a:p>
            <a:pPr lvl="1"/>
            <a:r>
              <a:rPr lang="en-US" dirty="0">
                <a:highlight>
                  <a:srgbClr val="FFFF00"/>
                </a:highlight>
              </a:rPr>
              <a:t>the payment amount benchmark period will be the first calendar year in which the drug has at least one quarter of AMP reported</a:t>
            </a:r>
            <a:r>
              <a:rPr lang="en-US" dirty="0"/>
              <a:t>. </a:t>
            </a:r>
          </a:p>
          <a:p>
            <a:r>
              <a:rPr lang="en-US" dirty="0"/>
              <a:t>CMS is also seeking comments on alternative policies for cases where AMP data is not reported for certain NDC-9s of a Part D rebatable drug.</a:t>
            </a:r>
          </a:p>
        </p:txBody>
      </p:sp>
      <p:sp>
        <p:nvSpPr>
          <p:cNvPr id="4" name="Content Placeholder 3">
            <a:extLst>
              <a:ext uri="{FF2B5EF4-FFF2-40B4-BE49-F238E27FC236}">
                <a16:creationId xmlns:a16="http://schemas.microsoft.com/office/drawing/2014/main" id="{7BFF9D01-3EDC-8D41-CCBA-7C68946AE567}"/>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641667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CC7B-8E7F-463D-1414-FD2840F202AF}"/>
              </a:ext>
            </a:extLst>
          </p:cNvPr>
          <p:cNvSpPr>
            <a:spLocks noGrp="1"/>
          </p:cNvSpPr>
          <p:nvPr>
            <p:ph type="title"/>
          </p:nvPr>
        </p:nvSpPr>
        <p:spPr/>
        <p:txBody>
          <a:bodyPr/>
          <a:lstStyle/>
          <a:p>
            <a:r>
              <a:rPr lang="en-US" dirty="0"/>
              <a:t>Part D Rebate Proposals</a:t>
            </a:r>
          </a:p>
        </p:txBody>
      </p:sp>
      <p:sp>
        <p:nvSpPr>
          <p:cNvPr id="3" name="Content Placeholder 2">
            <a:extLst>
              <a:ext uri="{FF2B5EF4-FFF2-40B4-BE49-F238E27FC236}">
                <a16:creationId xmlns:a16="http://schemas.microsoft.com/office/drawing/2014/main" id="{50AB504B-B1ED-66E0-9335-2AD07C8D5C72}"/>
              </a:ext>
            </a:extLst>
          </p:cNvPr>
          <p:cNvSpPr>
            <a:spLocks noGrp="1"/>
          </p:cNvSpPr>
          <p:nvPr>
            <p:ph idx="1"/>
          </p:nvPr>
        </p:nvSpPr>
        <p:spPr/>
        <p:txBody>
          <a:bodyPr>
            <a:normAutofit/>
          </a:bodyPr>
          <a:lstStyle/>
          <a:p>
            <a:r>
              <a:rPr lang="en-US" dirty="0">
                <a:highlight>
                  <a:srgbClr val="FFFF00"/>
                </a:highlight>
              </a:rPr>
              <a:t>CMS plans to use data reflecting the total number of units of a Part D rebatable drug for which a discount was provided under the 340B Program </a:t>
            </a:r>
            <a:r>
              <a:rPr lang="en-US" dirty="0"/>
              <a:t>and that were dispensed during the applicable period.</a:t>
            </a:r>
          </a:p>
          <a:p>
            <a:r>
              <a:rPr lang="en-US" dirty="0"/>
              <a:t>It will perform one reconciliation of rebate amounts within 12 months of sending Rebate Reports if CMS identifies any agency errors in calculation or manufacturer misreporting, and a second reconciliation approximately 24 months thereafter.</a:t>
            </a:r>
          </a:p>
          <a:p>
            <a:r>
              <a:rPr lang="en-US" dirty="0"/>
              <a:t>It will enforce civil money penalties on manufacturers that fail to pay rebate amounts equal to 125 percent of the rebate amount.</a:t>
            </a:r>
          </a:p>
        </p:txBody>
      </p:sp>
      <p:sp>
        <p:nvSpPr>
          <p:cNvPr id="4" name="Content Placeholder 3">
            <a:extLst>
              <a:ext uri="{FF2B5EF4-FFF2-40B4-BE49-F238E27FC236}">
                <a16:creationId xmlns:a16="http://schemas.microsoft.com/office/drawing/2014/main" id="{7BFF9D01-3EDC-8D41-CCBA-7C68946AE567}"/>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101980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2399-94BE-91C4-0255-834623F88548}"/>
              </a:ext>
            </a:extLst>
          </p:cNvPr>
          <p:cNvSpPr>
            <a:spLocks noGrp="1"/>
          </p:cNvSpPr>
          <p:nvPr>
            <p:ph type="title"/>
          </p:nvPr>
        </p:nvSpPr>
        <p:spPr/>
        <p:txBody>
          <a:bodyPr/>
          <a:lstStyle/>
          <a:p>
            <a:r>
              <a:rPr lang="en-US" dirty="0"/>
              <a:t>Drug Waste Rebate Proposals</a:t>
            </a:r>
          </a:p>
        </p:txBody>
      </p:sp>
      <p:sp>
        <p:nvSpPr>
          <p:cNvPr id="3" name="Content Placeholder 2">
            <a:extLst>
              <a:ext uri="{FF2B5EF4-FFF2-40B4-BE49-F238E27FC236}">
                <a16:creationId xmlns:a16="http://schemas.microsoft.com/office/drawing/2014/main" id="{6F280C24-FD11-6F0C-57C4-7C9F6B1B0186}"/>
              </a:ext>
            </a:extLst>
          </p:cNvPr>
          <p:cNvSpPr>
            <a:spLocks noGrp="1"/>
          </p:cNvSpPr>
          <p:nvPr>
            <p:ph idx="1"/>
          </p:nvPr>
        </p:nvSpPr>
        <p:spPr/>
        <p:txBody>
          <a:bodyPr>
            <a:normAutofit fontScale="85000" lnSpcReduction="20000"/>
          </a:bodyPr>
          <a:lstStyle/>
          <a:p>
            <a:r>
              <a:rPr lang="en-US" dirty="0"/>
              <a:t>CMS proposes clarifying that for products in which the date of CMS-reported first sale does not appropriately identify the first date of payment under Part B due to an NCD, </a:t>
            </a:r>
            <a:r>
              <a:rPr lang="en-US" dirty="0">
                <a:highlight>
                  <a:srgbClr val="FFFF00"/>
                </a:highlight>
              </a:rPr>
              <a:t>CMS will instead use the actual date on which the drug is first paid under Part B</a:t>
            </a:r>
            <a:r>
              <a:rPr lang="en-US" dirty="0"/>
              <a:t>. </a:t>
            </a:r>
          </a:p>
          <a:p>
            <a:r>
              <a:rPr lang="en-US" dirty="0"/>
              <a:t>The rule also revises the term "single-dose containers" in defining a product that is eligible for this policy. CMS proposes to </a:t>
            </a:r>
            <a:r>
              <a:rPr lang="en-US" b="1" dirty="0"/>
              <a:t>include</a:t>
            </a:r>
            <a:r>
              <a:rPr lang="en-US" dirty="0"/>
              <a:t> </a:t>
            </a:r>
          </a:p>
          <a:p>
            <a:pPr lvl="1"/>
            <a:r>
              <a:rPr lang="en-US" dirty="0"/>
              <a:t>products packaged in single-dose or single-use packages, </a:t>
            </a:r>
          </a:p>
          <a:p>
            <a:pPr lvl="1"/>
            <a:r>
              <a:rPr lang="en-US" dirty="0"/>
              <a:t>injectable drugs with labeled volume less than or equal to 2 mL, and </a:t>
            </a:r>
          </a:p>
          <a:p>
            <a:pPr lvl="1"/>
            <a:r>
              <a:rPr lang="en-US" dirty="0"/>
              <a:t>for drugs contained in ampules with no discard statement in the definition.</a:t>
            </a:r>
          </a:p>
          <a:p>
            <a:r>
              <a:rPr lang="en-US" dirty="0">
                <a:highlight>
                  <a:srgbClr val="FFFF00"/>
                </a:highlight>
              </a:rPr>
              <a:t>CMS will explicitly require the use of the JW modifier if a drug is discarded during the preparation process in addition to the administration process</a:t>
            </a:r>
            <a:r>
              <a:rPr lang="en-US" dirty="0"/>
              <a:t>. If no amount is discarded during preparation, the JZ modifier would be required on the claim. CMS is seeking comments on this proposal. This is for suppliers who do not administer the drug.</a:t>
            </a:r>
          </a:p>
          <a:p>
            <a:r>
              <a:rPr lang="en-US" dirty="0"/>
              <a:t>Finally, CMS notes that one application for an increased applicable percentage was submitted for CY 2025. Based on the data submitted, CMS did not propose applying an increased applicable percentage to this product (Leukine).</a:t>
            </a:r>
          </a:p>
        </p:txBody>
      </p:sp>
      <p:sp>
        <p:nvSpPr>
          <p:cNvPr id="4" name="Content Placeholder 3">
            <a:extLst>
              <a:ext uri="{FF2B5EF4-FFF2-40B4-BE49-F238E27FC236}">
                <a16:creationId xmlns:a16="http://schemas.microsoft.com/office/drawing/2014/main" id="{843BABC7-818B-85C7-67B4-7BE15EF6F609}"/>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64642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A52A-F89F-5679-3997-3FCBF9D07775}"/>
              </a:ext>
            </a:extLst>
          </p:cNvPr>
          <p:cNvSpPr>
            <a:spLocks noGrp="1"/>
          </p:cNvSpPr>
          <p:nvPr>
            <p:ph type="title"/>
          </p:nvPr>
        </p:nvSpPr>
        <p:spPr/>
        <p:txBody>
          <a:bodyPr/>
          <a:lstStyle/>
          <a:p>
            <a:r>
              <a:rPr lang="en-US" dirty="0"/>
              <a:t>My Favorite Proposals</a:t>
            </a:r>
          </a:p>
        </p:txBody>
      </p:sp>
      <p:sp>
        <p:nvSpPr>
          <p:cNvPr id="3" name="Content Placeholder 2">
            <a:extLst>
              <a:ext uri="{FF2B5EF4-FFF2-40B4-BE49-F238E27FC236}">
                <a16:creationId xmlns:a16="http://schemas.microsoft.com/office/drawing/2014/main" id="{1E7CF712-DB1F-82A8-DF52-4B87B7ABEA70}"/>
              </a:ext>
            </a:extLst>
          </p:cNvPr>
          <p:cNvSpPr>
            <a:spLocks noGrp="1"/>
          </p:cNvSpPr>
          <p:nvPr>
            <p:ph idx="1"/>
          </p:nvPr>
        </p:nvSpPr>
        <p:spPr/>
        <p:txBody>
          <a:bodyPr>
            <a:normAutofit/>
          </a:bodyPr>
          <a:lstStyle/>
          <a:p>
            <a:r>
              <a:rPr lang="en-US" b="1" dirty="0"/>
              <a:t>OPPS</a:t>
            </a:r>
            <a:r>
              <a:rPr lang="en-US" dirty="0"/>
              <a:t>: </a:t>
            </a:r>
            <a:r>
              <a:rPr lang="en-US" dirty="0">
                <a:highlight>
                  <a:srgbClr val="FFFF00"/>
                </a:highlight>
              </a:rPr>
              <a:t>Starting January 1, 2026</a:t>
            </a:r>
            <a:r>
              <a:rPr lang="en-US" dirty="0"/>
              <a:t>, for separately payable drugs or biologicals for which CMS does not provide a payment rate in Addendum B, which would indicate to MACs that CMS does not have pricing information (specifically,  that ASP, WAC, AWP, and mean unit cost information is not available to determine a payment rate), </a:t>
            </a:r>
            <a:r>
              <a:rPr lang="en-US" dirty="0">
                <a:highlight>
                  <a:srgbClr val="FFFF00"/>
                </a:highlight>
              </a:rPr>
              <a:t>MACs would calculate the payment based on provider invoices</a:t>
            </a:r>
            <a:r>
              <a:rPr lang="en-US" dirty="0"/>
              <a:t>. The drug or biological invoice cost would be the net acquisition cost minus any rebates, chargebacks, or post-sale concessions.</a:t>
            </a:r>
          </a:p>
          <a:p>
            <a:endParaRPr lang="en-US" dirty="0"/>
          </a:p>
        </p:txBody>
      </p:sp>
    </p:spTree>
    <p:extLst>
      <p:ext uri="{BB962C8B-B14F-4D97-AF65-F5344CB8AC3E}">
        <p14:creationId xmlns:p14="http://schemas.microsoft.com/office/powerpoint/2010/main" val="12422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6"/>
          <p:cNvSpPr txBox="1">
            <a:spLocks noGrp="1"/>
          </p:cNvSpPr>
          <p:nvPr>
            <p:ph type="title"/>
          </p:nvPr>
        </p:nvSpPr>
        <p:spPr>
          <a:xfrm>
            <a:off x="1157572" y="423319"/>
            <a:ext cx="7529227" cy="639909"/>
          </a:xfrm>
        </p:spPr>
        <p:txBody>
          <a:bodyPr spcFirstLastPara="1" lIns="68575" tIns="34275" rIns="68575" bIns="34275" anchor="ctr" anchorCtr="0">
            <a:normAutofit/>
          </a:bodyPr>
          <a:lstStyle/>
          <a:p>
            <a:pPr marL="0" lvl="0" indent="0" rtl="0">
              <a:spcBef>
                <a:spcPts val="0"/>
              </a:spcBef>
              <a:spcAft>
                <a:spcPts val="0"/>
              </a:spcAft>
              <a:buClr>
                <a:schemeClr val="dk1"/>
              </a:buClr>
              <a:buSzPts val="2800"/>
              <a:buNone/>
            </a:pPr>
            <a:r>
              <a:rPr lang="en-US" dirty="0"/>
              <a:t>Medicare Physician Payment Basics </a:t>
            </a:r>
          </a:p>
        </p:txBody>
      </p:sp>
      <p:sp>
        <p:nvSpPr>
          <p:cNvPr id="121" name="Google Shape;121;p6"/>
          <p:cNvSpPr txBox="1">
            <a:spLocks noGrp="1"/>
          </p:cNvSpPr>
          <p:nvPr>
            <p:ph idx="1"/>
          </p:nvPr>
        </p:nvSpPr>
        <p:spPr>
          <a:xfrm>
            <a:off x="1157572" y="1322874"/>
            <a:ext cx="7529227" cy="3271748"/>
          </a:xfrm>
        </p:spPr>
        <p:txBody>
          <a:bodyPr spcFirstLastPara="1" lIns="91425" tIns="91425" rIns="91425" bIns="91425" anchorCtr="0">
            <a:normAutofit/>
          </a:bodyPr>
          <a:lstStyle/>
          <a:p>
            <a:pPr marL="0" lvl="0" indent="0" rtl="0">
              <a:spcBef>
                <a:spcPts val="0"/>
              </a:spcBef>
              <a:spcAft>
                <a:spcPts val="600"/>
              </a:spcAft>
              <a:buClr>
                <a:srgbClr val="F06F6A"/>
              </a:buClr>
              <a:buSzPts val="1600"/>
              <a:buFont typeface="Open Sans Light"/>
              <a:buNone/>
            </a:pPr>
            <a:r>
              <a:rPr lang="en-US" b="1" dirty="0"/>
              <a:t>Payments are based on RVUs for each code (WRVUs+PERVUs+MalRVUs)</a:t>
            </a:r>
          </a:p>
          <a:p>
            <a:pPr marL="0" lvl="0" indent="0" rtl="0">
              <a:spcBef>
                <a:spcPts val="0"/>
              </a:spcBef>
              <a:spcAft>
                <a:spcPts val="600"/>
              </a:spcAft>
              <a:buClr>
                <a:srgbClr val="F06F6A"/>
              </a:buClr>
              <a:buSzPts val="1600"/>
              <a:buFont typeface="Open Sans Light"/>
              <a:buNone/>
            </a:pPr>
            <a:br>
              <a:rPr lang="en-US" b="1" dirty="0"/>
            </a:br>
            <a:r>
              <a:rPr lang="en-US" b="1" dirty="0"/>
              <a:t>RVUs are multiplied times GPCIs for your geographical location (W*WGPCI+PE*PEGPCI+Mal*MalGPCI)</a:t>
            </a:r>
          </a:p>
          <a:p>
            <a:pPr marL="0" lvl="0" indent="0" rtl="0">
              <a:spcBef>
                <a:spcPts val="0"/>
              </a:spcBef>
              <a:spcAft>
                <a:spcPts val="600"/>
              </a:spcAft>
              <a:buClr>
                <a:srgbClr val="F06F6A"/>
              </a:buClr>
              <a:buSzPts val="1600"/>
              <a:buFont typeface="Open Sans Light"/>
              <a:buNone/>
            </a:pPr>
            <a:br>
              <a:rPr lang="en-US" b="1" dirty="0"/>
            </a:br>
            <a:r>
              <a:rPr lang="en-US" b="1" dirty="0"/>
              <a:t>The Medicare conversion factor determines the overall level of Medicare payments (W*WGPCI+PE*PEGPCI+Mal*MalGPCI) times CF = $Your Total Allowable for your area, which will be inflated, deflated, or neutralized by your QPP performance</a:t>
            </a:r>
          </a:p>
        </p:txBody>
      </p:sp>
      <p:sp>
        <p:nvSpPr>
          <p:cNvPr id="120" name="Google Shape;120;p6"/>
          <p:cNvSpPr txBox="1"/>
          <p:nvPr/>
        </p:nvSpPr>
        <p:spPr>
          <a:xfrm>
            <a:off x="2798017" y="4743697"/>
            <a:ext cx="3538865" cy="687003"/>
          </a:xfrm>
          <a:prstGeom prst="rect">
            <a:avLst/>
          </a:prstGeom>
        </p:spPr>
        <p:txBody>
          <a:bodyPr spcFirstLastPara="1" lIns="91425" tIns="45700" rIns="91425" bIns="45700" anchorCtr="0">
            <a:normAutofit/>
          </a:bodyPr>
          <a:lstStyle/>
          <a:p>
            <a:pPr marL="0" marR="0" lvl="0" indent="0" algn="ctr" rtl="0">
              <a:spcBef>
                <a:spcPts val="0"/>
              </a:spcBef>
              <a:spcAft>
                <a:spcPts val="600"/>
              </a:spcAft>
              <a:buClr>
                <a:srgbClr val="000000"/>
              </a:buClr>
              <a:buSzPts val="1350"/>
              <a:buFont typeface="Arial"/>
              <a:buNone/>
            </a:pPr>
            <a:r>
              <a:rPr lang="en-US" sz="700" u="none" strike="noStrike" cap="none" dirty="0">
                <a:solidFill>
                  <a:srgbClr val="003657"/>
                </a:solidFill>
                <a:latin typeface="Open Sans" panose="020B0606030504020204" pitchFamily="34" charset="0"/>
              </a:rPr>
              <a:t>W = Work; PE = Practice Expense; MAL = Expense of Malpractice; RVUs = relative value units</a:t>
            </a:r>
          </a:p>
        </p:txBody>
      </p:sp>
    </p:spTree>
  </p:cSld>
  <p:clrMapOvr>
    <a:masterClrMapping/>
  </p:clrMapOvr>
  <p:transition>
    <p:cut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EF412-06AC-3AB2-78B7-A169807587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4BD295-EE17-3472-E14A-AA5EEDE12B73}"/>
              </a:ext>
            </a:extLst>
          </p:cNvPr>
          <p:cNvSpPr>
            <a:spLocks noGrp="1"/>
          </p:cNvSpPr>
          <p:nvPr>
            <p:ph type="title"/>
          </p:nvPr>
        </p:nvSpPr>
        <p:spPr/>
        <p:txBody>
          <a:bodyPr/>
          <a:lstStyle/>
          <a:p>
            <a:r>
              <a:rPr lang="en-US" dirty="0"/>
              <a:t>My Favorite Proposals (Cont’d)</a:t>
            </a:r>
          </a:p>
        </p:txBody>
      </p:sp>
      <p:sp>
        <p:nvSpPr>
          <p:cNvPr id="3" name="Content Placeholder 2">
            <a:extLst>
              <a:ext uri="{FF2B5EF4-FFF2-40B4-BE49-F238E27FC236}">
                <a16:creationId xmlns:a16="http://schemas.microsoft.com/office/drawing/2014/main" id="{CD553D39-0945-107B-C75C-699E3B0E17D5}"/>
              </a:ext>
            </a:extLst>
          </p:cNvPr>
          <p:cNvSpPr>
            <a:spLocks noGrp="1"/>
          </p:cNvSpPr>
          <p:nvPr>
            <p:ph idx="1"/>
          </p:nvPr>
        </p:nvSpPr>
        <p:spPr/>
        <p:txBody>
          <a:bodyPr>
            <a:normAutofit/>
          </a:bodyPr>
          <a:lstStyle/>
          <a:p>
            <a:r>
              <a:rPr lang="en-US" sz="1600" b="1" dirty="0"/>
              <a:t>OPPS</a:t>
            </a:r>
            <a:r>
              <a:rPr lang="en-US" sz="1600" dirty="0"/>
              <a:t>: </a:t>
            </a:r>
            <a:r>
              <a:rPr lang="en-US" sz="1600" dirty="0">
                <a:highlight>
                  <a:srgbClr val="FFFF00"/>
                </a:highlight>
              </a:rPr>
              <a:t>Starting January 1, 2026</a:t>
            </a:r>
            <a:r>
              <a:rPr lang="en-US" sz="1600" dirty="0"/>
              <a:t>, for separately payable drugs or biologicals for which CMS does not provide a payment rate in Addendum B, which would indicate to MACs that CMS does not have pricing information (specifically,  that ASP, WAC, AWP, and mean unit cost information is not available to determine a payment rate), </a:t>
            </a:r>
            <a:r>
              <a:rPr lang="en-US" sz="1600" dirty="0">
                <a:highlight>
                  <a:srgbClr val="FFFF00"/>
                </a:highlight>
              </a:rPr>
              <a:t>MACs would calculate the payment based on provider invoices</a:t>
            </a:r>
            <a:r>
              <a:rPr lang="en-US" sz="1600" dirty="0"/>
              <a:t>. The drug or biological invoice cost would be the net acquisition cost minus any rebates, chargebacks, or post-sale concessions. Why?</a:t>
            </a:r>
          </a:p>
          <a:p>
            <a:pPr lvl="1"/>
            <a:endParaRPr lang="en-US" dirty="0"/>
          </a:p>
          <a:p>
            <a:endParaRPr lang="en-US" dirty="0"/>
          </a:p>
        </p:txBody>
      </p:sp>
      <p:pic>
        <p:nvPicPr>
          <p:cNvPr id="4" name="Picture 3">
            <a:extLst>
              <a:ext uri="{FF2B5EF4-FFF2-40B4-BE49-F238E27FC236}">
                <a16:creationId xmlns:a16="http://schemas.microsoft.com/office/drawing/2014/main" id="{D6172312-642E-451D-1450-78181C9B08B8}"/>
              </a:ext>
            </a:extLst>
          </p:cNvPr>
          <p:cNvPicPr>
            <a:picLocks noChangeAspect="1"/>
          </p:cNvPicPr>
          <p:nvPr/>
        </p:nvPicPr>
        <p:blipFill>
          <a:blip r:embed="rId2"/>
          <a:stretch>
            <a:fillRect/>
          </a:stretch>
        </p:blipFill>
        <p:spPr>
          <a:xfrm>
            <a:off x="2416175" y="3283359"/>
            <a:ext cx="4311650" cy="1626636"/>
          </a:xfrm>
          <a:prstGeom prst="rect">
            <a:avLst/>
          </a:prstGeom>
        </p:spPr>
      </p:pic>
    </p:spTree>
    <p:extLst>
      <p:ext uri="{BB962C8B-B14F-4D97-AF65-F5344CB8AC3E}">
        <p14:creationId xmlns:p14="http://schemas.microsoft.com/office/powerpoint/2010/main" val="1243455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DC41-BCD0-9530-CA85-D6801FFAC5D7}"/>
              </a:ext>
            </a:extLst>
          </p:cNvPr>
          <p:cNvSpPr>
            <a:spLocks noGrp="1"/>
          </p:cNvSpPr>
          <p:nvPr>
            <p:ph type="title"/>
          </p:nvPr>
        </p:nvSpPr>
        <p:spPr/>
        <p:txBody>
          <a:bodyPr/>
          <a:lstStyle/>
          <a:p>
            <a:r>
              <a:rPr lang="en-US" dirty="0"/>
              <a:t>ICD-10-CM Changes 2025</a:t>
            </a:r>
            <a:br>
              <a:rPr lang="en-US" dirty="0"/>
            </a:br>
            <a:r>
              <a:rPr lang="en-US" dirty="0"/>
              <a:t>October 1, 2024</a:t>
            </a:r>
          </a:p>
        </p:txBody>
      </p:sp>
    </p:spTree>
    <p:extLst>
      <p:ext uri="{BB962C8B-B14F-4D97-AF65-F5344CB8AC3E}">
        <p14:creationId xmlns:p14="http://schemas.microsoft.com/office/powerpoint/2010/main" val="2870831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71B7E-8310-95BE-76CA-2C40692FAAB8}"/>
              </a:ext>
            </a:extLst>
          </p:cNvPr>
          <p:cNvSpPr>
            <a:spLocks noGrp="1"/>
          </p:cNvSpPr>
          <p:nvPr>
            <p:ph type="title"/>
          </p:nvPr>
        </p:nvSpPr>
        <p:spPr/>
        <p:txBody>
          <a:bodyPr/>
          <a:lstStyle/>
          <a:p>
            <a:r>
              <a:rPr lang="en-US" dirty="0"/>
              <a:t>“In Remission” Added </a:t>
            </a:r>
          </a:p>
        </p:txBody>
      </p:sp>
      <p:sp>
        <p:nvSpPr>
          <p:cNvPr id="3" name="Content Placeholder 2">
            <a:extLst>
              <a:ext uri="{FF2B5EF4-FFF2-40B4-BE49-F238E27FC236}">
                <a16:creationId xmlns:a16="http://schemas.microsoft.com/office/drawing/2014/main" id="{356A4710-88A8-5C52-27B6-97EDCB2D36B8}"/>
              </a:ext>
            </a:extLst>
          </p:cNvPr>
          <p:cNvSpPr>
            <a:spLocks noGrp="1"/>
          </p:cNvSpPr>
          <p:nvPr>
            <p:ph idx="1"/>
          </p:nvPr>
        </p:nvSpPr>
        <p:spPr/>
        <p:txBody>
          <a:bodyPr/>
          <a:lstStyle/>
          <a:p>
            <a:r>
              <a:rPr lang="en-US" dirty="0"/>
              <a:t>C81.- Hodgkin Lymphoma</a:t>
            </a:r>
          </a:p>
          <a:p>
            <a:r>
              <a:rPr lang="en-US" dirty="0"/>
              <a:t>C82.- Follicular Lymphoma</a:t>
            </a:r>
          </a:p>
          <a:p>
            <a:r>
              <a:rPr lang="en-US" dirty="0"/>
              <a:t>C83.- Non-Follicular Lymphoma</a:t>
            </a:r>
          </a:p>
          <a:p>
            <a:r>
              <a:rPr lang="en-US" dirty="0"/>
              <a:t>C84.- Mature T/NK-cell Lymphomas</a:t>
            </a:r>
          </a:p>
          <a:p>
            <a:r>
              <a:rPr lang="en-US" dirty="0"/>
              <a:t>C85.- Other Specified and Unspecified Non-Hodgkin Lymphoma</a:t>
            </a:r>
          </a:p>
          <a:p>
            <a:r>
              <a:rPr lang="en-US" dirty="0"/>
              <a:t>C86.- Other Specified Types of T/NK-cell Lymphoma</a:t>
            </a:r>
          </a:p>
          <a:p>
            <a:r>
              <a:rPr lang="en-US" dirty="0"/>
              <a:t>C88.- Malignant Immunoproliferative Diseases and Certain Other B-cell Lymphomas</a:t>
            </a:r>
          </a:p>
          <a:p>
            <a:endParaRPr lang="en-US" dirty="0"/>
          </a:p>
        </p:txBody>
      </p:sp>
      <p:sp>
        <p:nvSpPr>
          <p:cNvPr id="4" name="Content Placeholder 3">
            <a:extLst>
              <a:ext uri="{FF2B5EF4-FFF2-40B4-BE49-F238E27FC236}">
                <a16:creationId xmlns:a16="http://schemas.microsoft.com/office/drawing/2014/main" id="{93C632BC-9BD7-29A5-1933-1323996810BE}"/>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641072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7FB8-BB7A-A0B0-8555-D69EEFE534AC}"/>
              </a:ext>
            </a:extLst>
          </p:cNvPr>
          <p:cNvSpPr>
            <a:spLocks noGrp="1"/>
          </p:cNvSpPr>
          <p:nvPr>
            <p:ph type="title"/>
          </p:nvPr>
        </p:nvSpPr>
        <p:spPr/>
        <p:txBody>
          <a:bodyPr/>
          <a:lstStyle/>
          <a:p>
            <a:r>
              <a:rPr lang="en-US" dirty="0"/>
              <a:t>Added C-Codes 2025</a:t>
            </a:r>
          </a:p>
        </p:txBody>
      </p:sp>
      <p:sp>
        <p:nvSpPr>
          <p:cNvPr id="3" name="Content Placeholder 2">
            <a:extLst>
              <a:ext uri="{FF2B5EF4-FFF2-40B4-BE49-F238E27FC236}">
                <a16:creationId xmlns:a16="http://schemas.microsoft.com/office/drawing/2014/main" id="{70BE6B48-4925-0ADE-848A-14F97DD000CF}"/>
              </a:ext>
            </a:extLst>
          </p:cNvPr>
          <p:cNvSpPr>
            <a:spLocks noGrp="1"/>
          </p:cNvSpPr>
          <p:nvPr>
            <p:ph idx="1"/>
          </p:nvPr>
        </p:nvSpPr>
        <p:spPr/>
        <p:txBody>
          <a:bodyPr/>
          <a:lstStyle/>
          <a:p>
            <a:r>
              <a:rPr lang="en-US" dirty="0"/>
              <a:t>C86.-</a:t>
            </a:r>
          </a:p>
          <a:p>
            <a:pPr lvl="1"/>
            <a:r>
              <a:rPr lang="en-US" dirty="0"/>
              <a:t>Some codes for “not having achieved remission”</a:t>
            </a:r>
          </a:p>
          <a:p>
            <a:pPr lvl="1"/>
            <a:r>
              <a:rPr lang="en-US" dirty="0"/>
              <a:t>As well as in remission</a:t>
            </a:r>
          </a:p>
          <a:p>
            <a:r>
              <a:rPr lang="en-US" dirty="0"/>
              <a:t>C88.-</a:t>
            </a:r>
          </a:p>
          <a:p>
            <a:pPr lvl="1"/>
            <a:r>
              <a:rPr lang="en-US" dirty="0"/>
              <a:t>Same as above</a:t>
            </a:r>
          </a:p>
          <a:p>
            <a:endParaRPr lang="en-US" dirty="0"/>
          </a:p>
        </p:txBody>
      </p:sp>
      <p:sp>
        <p:nvSpPr>
          <p:cNvPr id="4" name="Content Placeholder 3">
            <a:extLst>
              <a:ext uri="{FF2B5EF4-FFF2-40B4-BE49-F238E27FC236}">
                <a16:creationId xmlns:a16="http://schemas.microsoft.com/office/drawing/2014/main" id="{5CBE89E7-1297-F2CF-5CBE-7D6C39DA75E3}"/>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192741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7FB8-BB7A-A0B0-8555-D69EEFE534AC}"/>
              </a:ext>
            </a:extLst>
          </p:cNvPr>
          <p:cNvSpPr>
            <a:spLocks noGrp="1"/>
          </p:cNvSpPr>
          <p:nvPr>
            <p:ph type="title"/>
          </p:nvPr>
        </p:nvSpPr>
        <p:spPr/>
        <p:txBody>
          <a:bodyPr/>
          <a:lstStyle/>
          <a:p>
            <a:r>
              <a:rPr lang="en-US" dirty="0"/>
              <a:t>Added C-Codes 2025</a:t>
            </a:r>
          </a:p>
        </p:txBody>
      </p:sp>
      <p:sp>
        <p:nvSpPr>
          <p:cNvPr id="3" name="Content Placeholder 2">
            <a:extLst>
              <a:ext uri="{FF2B5EF4-FFF2-40B4-BE49-F238E27FC236}">
                <a16:creationId xmlns:a16="http://schemas.microsoft.com/office/drawing/2014/main" id="{70BE6B48-4925-0ADE-848A-14F97DD000CF}"/>
              </a:ext>
            </a:extLst>
          </p:cNvPr>
          <p:cNvSpPr>
            <a:spLocks noGrp="1"/>
          </p:cNvSpPr>
          <p:nvPr>
            <p:ph idx="1"/>
          </p:nvPr>
        </p:nvSpPr>
        <p:spPr/>
        <p:txBody>
          <a:bodyPr/>
          <a:lstStyle/>
          <a:p>
            <a:r>
              <a:rPr lang="en-US" dirty="0"/>
              <a:t>C83.390 Primary central nervous system lymphoma </a:t>
            </a:r>
          </a:p>
          <a:p>
            <a:pPr lvl="1"/>
            <a:r>
              <a:rPr lang="en-US" dirty="0"/>
              <a:t>PCNSL of brain PCNSL of meninges </a:t>
            </a:r>
          </a:p>
          <a:p>
            <a:pPr lvl="1"/>
            <a:r>
              <a:rPr lang="en-US" dirty="0"/>
              <a:t>PCNSL of spinal cord </a:t>
            </a:r>
          </a:p>
          <a:p>
            <a:pPr lvl="1"/>
            <a:r>
              <a:rPr lang="en-US" dirty="0"/>
              <a:t>PCNSL NOS </a:t>
            </a:r>
          </a:p>
          <a:p>
            <a:pPr lvl="1"/>
            <a:r>
              <a:rPr lang="en-US" dirty="0"/>
              <a:t>Excludes1: Primary central nervous system lymphoma, Burkitt (C83.79) Primary central nervous system lymphoma, lymphoblastic (C83.59) Primary central nervous system lymphoma, other (C83.89) Primary central nervous system lymphoma, peripheral T-cell (C84.49) C83.398 Diffuse large B-cell lymphoma of other extranodal and solid organ sites C83.3A Diffuse large B-cell lymphoma, in remission</a:t>
            </a:r>
          </a:p>
        </p:txBody>
      </p:sp>
      <p:sp>
        <p:nvSpPr>
          <p:cNvPr id="4" name="Content Placeholder 3">
            <a:extLst>
              <a:ext uri="{FF2B5EF4-FFF2-40B4-BE49-F238E27FC236}">
                <a16:creationId xmlns:a16="http://schemas.microsoft.com/office/drawing/2014/main" id="{5CBE89E7-1297-F2CF-5CBE-7D6C39DA75E3}"/>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51462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0F54-A5D4-66D9-9020-E4BC05E2F86F}"/>
              </a:ext>
            </a:extLst>
          </p:cNvPr>
          <p:cNvSpPr>
            <a:spLocks noGrp="1"/>
          </p:cNvSpPr>
          <p:nvPr>
            <p:ph type="title"/>
          </p:nvPr>
        </p:nvSpPr>
        <p:spPr/>
        <p:txBody>
          <a:bodyPr/>
          <a:lstStyle/>
          <a:p>
            <a:r>
              <a:rPr lang="en-US" dirty="0"/>
              <a:t>Added Codes 2025!!!</a:t>
            </a:r>
          </a:p>
        </p:txBody>
      </p:sp>
      <p:sp>
        <p:nvSpPr>
          <p:cNvPr id="3" name="Content Placeholder 2">
            <a:extLst>
              <a:ext uri="{FF2B5EF4-FFF2-40B4-BE49-F238E27FC236}">
                <a16:creationId xmlns:a16="http://schemas.microsoft.com/office/drawing/2014/main" id="{FC518F82-A45D-0E63-BF9A-B21246813498}"/>
              </a:ext>
            </a:extLst>
          </p:cNvPr>
          <p:cNvSpPr>
            <a:spLocks noGrp="1"/>
          </p:cNvSpPr>
          <p:nvPr>
            <p:ph idx="1"/>
          </p:nvPr>
        </p:nvSpPr>
        <p:spPr/>
        <p:txBody>
          <a:bodyPr>
            <a:normAutofit fontScale="77500" lnSpcReduction="20000"/>
          </a:bodyPr>
          <a:lstStyle/>
          <a:p>
            <a:r>
              <a:rPr lang="en-US" dirty="0"/>
              <a:t>T45.1 Poisoning by, adverse effect of and underdosing of antineoplastic and immunosuppressive drugs</a:t>
            </a:r>
          </a:p>
          <a:p>
            <a:r>
              <a:rPr lang="en-US" dirty="0"/>
              <a:t>T45.A- Poisoning by, adverse effect of and underdosing of immune checkpoint inhibitors and immunostimulant drugs</a:t>
            </a:r>
          </a:p>
          <a:p>
            <a:r>
              <a:rPr lang="en-US" dirty="0"/>
              <a:t>Z17 Estrogen, and other hormones and factors receptor status</a:t>
            </a:r>
          </a:p>
          <a:p>
            <a:pPr lvl="1"/>
            <a:r>
              <a:rPr lang="en-US" dirty="0"/>
              <a:t>Note: Use one code, as available, for each receptor: Z17.0, Z17.1, Z17.2-, Z17.3Code first malignant neoplasm, such as: malignant neoplasm of ovary (C56.-) Z17.2 Progesterone receptor status</a:t>
            </a:r>
          </a:p>
          <a:p>
            <a:endParaRPr lang="en-US" dirty="0"/>
          </a:p>
          <a:p>
            <a:r>
              <a:rPr lang="en-US" dirty="0"/>
              <a:t>Z17.21 Progesterone receptor positive status PR+</a:t>
            </a:r>
          </a:p>
          <a:p>
            <a:endParaRPr lang="en-US" dirty="0"/>
          </a:p>
          <a:p>
            <a:r>
              <a:rPr lang="en-US" dirty="0"/>
              <a:t>Z17.22 Progesterone receptor negative status </a:t>
            </a:r>
          </a:p>
          <a:p>
            <a:endParaRPr lang="en-US" dirty="0"/>
          </a:p>
          <a:p>
            <a:r>
              <a:rPr lang="en-US" dirty="0"/>
              <a:t>Z17.3 Human epidermal growth factor 2 receptor</a:t>
            </a:r>
          </a:p>
          <a:p>
            <a:endParaRPr lang="en-US" dirty="0"/>
          </a:p>
          <a:p>
            <a:pPr lvl="1"/>
            <a:r>
              <a:rPr lang="en-US" dirty="0"/>
              <a:t>Z17.31 Human epidermal growth factor receptor 2 positive status HER2+</a:t>
            </a:r>
          </a:p>
          <a:p>
            <a:endParaRPr lang="en-US" dirty="0"/>
          </a:p>
          <a:p>
            <a:pPr lvl="1"/>
            <a:r>
              <a:rPr lang="en-US" dirty="0"/>
              <a:t>Z17.32 Human epidermal growth factor receptor 2 negative status HER2-</a:t>
            </a:r>
          </a:p>
        </p:txBody>
      </p:sp>
      <p:sp>
        <p:nvSpPr>
          <p:cNvPr id="4" name="Content Placeholder 3">
            <a:extLst>
              <a:ext uri="{FF2B5EF4-FFF2-40B4-BE49-F238E27FC236}">
                <a16:creationId xmlns:a16="http://schemas.microsoft.com/office/drawing/2014/main" id="{868C0ABF-70D4-13B3-3889-D1FFB7A17637}"/>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888119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0F54-A5D4-66D9-9020-E4BC05E2F86F}"/>
              </a:ext>
            </a:extLst>
          </p:cNvPr>
          <p:cNvSpPr>
            <a:spLocks noGrp="1"/>
          </p:cNvSpPr>
          <p:nvPr>
            <p:ph type="title"/>
          </p:nvPr>
        </p:nvSpPr>
        <p:spPr/>
        <p:txBody>
          <a:bodyPr/>
          <a:lstStyle/>
          <a:p>
            <a:r>
              <a:rPr lang="en-US" dirty="0"/>
              <a:t>Added Codes 2025!!!</a:t>
            </a:r>
          </a:p>
        </p:txBody>
      </p:sp>
      <p:sp>
        <p:nvSpPr>
          <p:cNvPr id="3" name="Content Placeholder 2">
            <a:extLst>
              <a:ext uri="{FF2B5EF4-FFF2-40B4-BE49-F238E27FC236}">
                <a16:creationId xmlns:a16="http://schemas.microsoft.com/office/drawing/2014/main" id="{FC518F82-A45D-0E63-BF9A-B21246813498}"/>
              </a:ext>
            </a:extLst>
          </p:cNvPr>
          <p:cNvSpPr>
            <a:spLocks noGrp="1"/>
          </p:cNvSpPr>
          <p:nvPr>
            <p:ph idx="1"/>
          </p:nvPr>
        </p:nvSpPr>
        <p:spPr/>
        <p:txBody>
          <a:bodyPr>
            <a:normAutofit fontScale="70000" lnSpcReduction="20000"/>
          </a:bodyPr>
          <a:lstStyle/>
          <a:p>
            <a:r>
              <a:rPr lang="en-US" dirty="0"/>
              <a:t>Z17.4 Combined receptor status</a:t>
            </a:r>
          </a:p>
          <a:p>
            <a:pPr lvl="1"/>
            <a:r>
              <a:rPr lang="en-US" dirty="0"/>
              <a:t>Note: Assign a code from subcategory Z17.4- when only a combined receptor status is documented</a:t>
            </a:r>
          </a:p>
          <a:p>
            <a:pPr marL="457200" lvl="1" indent="0">
              <a:buNone/>
            </a:pPr>
            <a:endParaRPr lang="en-US" dirty="0"/>
          </a:p>
          <a:p>
            <a:pPr lvl="1"/>
            <a:r>
              <a:rPr lang="en-US" dirty="0"/>
              <a:t>Z17.41 Hormone receptor positive HR+ </a:t>
            </a:r>
          </a:p>
          <a:p>
            <a:pPr lvl="2"/>
            <a:r>
              <a:rPr lang="en-US" dirty="0"/>
              <a:t>Z17.410 Hormone receptor positive with human epidermal growth factor receptor 2 positive status </a:t>
            </a:r>
          </a:p>
          <a:p>
            <a:pPr lvl="3"/>
            <a:r>
              <a:rPr lang="en-US" dirty="0"/>
              <a:t>HR+ with HER2+</a:t>
            </a:r>
          </a:p>
          <a:p>
            <a:pPr lvl="1"/>
            <a:endParaRPr lang="en-US" dirty="0"/>
          </a:p>
          <a:p>
            <a:pPr lvl="2"/>
            <a:r>
              <a:rPr lang="en-US" dirty="0"/>
              <a:t>Z17.411 Hormone receptor positive with human epidermal growth factor receptor 2 negative </a:t>
            </a:r>
          </a:p>
          <a:p>
            <a:pPr lvl="3"/>
            <a:r>
              <a:rPr lang="en-US" dirty="0"/>
              <a:t>status HR+ with HER2</a:t>
            </a:r>
          </a:p>
          <a:p>
            <a:pPr lvl="1"/>
            <a:endParaRPr lang="en-US" dirty="0"/>
          </a:p>
          <a:p>
            <a:pPr lvl="1"/>
            <a:r>
              <a:rPr lang="en-US" dirty="0"/>
              <a:t>Z17.42 Hormone receptor negative HR-</a:t>
            </a:r>
          </a:p>
          <a:p>
            <a:pPr lvl="1"/>
            <a:endParaRPr lang="en-US" dirty="0"/>
          </a:p>
          <a:p>
            <a:pPr lvl="2"/>
            <a:r>
              <a:rPr lang="en-US" dirty="0"/>
              <a:t>Z17.420 Hormone receptor negative with human epidermal growth factor receptor 2 positive status </a:t>
            </a:r>
          </a:p>
          <a:p>
            <a:pPr lvl="3"/>
            <a:r>
              <a:rPr lang="en-US" dirty="0"/>
              <a:t>HR- with HER2+</a:t>
            </a:r>
          </a:p>
          <a:p>
            <a:pPr lvl="1"/>
            <a:endParaRPr lang="en-US" dirty="0"/>
          </a:p>
          <a:p>
            <a:pPr lvl="2"/>
            <a:r>
              <a:rPr lang="en-US" dirty="0"/>
              <a:t>Z17.421 Hormone receptor negative with human epidermal growth factor receptor 2 negative status</a:t>
            </a:r>
          </a:p>
          <a:p>
            <a:pPr lvl="3"/>
            <a:r>
              <a:rPr lang="en-US" dirty="0"/>
              <a:t> HR- with HER2 </a:t>
            </a:r>
          </a:p>
          <a:p>
            <a:pPr lvl="3"/>
            <a:r>
              <a:rPr lang="en-US" dirty="0"/>
              <a:t>TNBC </a:t>
            </a:r>
          </a:p>
          <a:p>
            <a:pPr lvl="3"/>
            <a:r>
              <a:rPr lang="en-US" dirty="0">
                <a:highlight>
                  <a:srgbClr val="FFFF00"/>
                </a:highlight>
              </a:rPr>
              <a:t>Triple negative breast cancer</a:t>
            </a:r>
          </a:p>
        </p:txBody>
      </p:sp>
      <p:sp>
        <p:nvSpPr>
          <p:cNvPr id="4" name="Content Placeholder 3">
            <a:extLst>
              <a:ext uri="{FF2B5EF4-FFF2-40B4-BE49-F238E27FC236}">
                <a16:creationId xmlns:a16="http://schemas.microsoft.com/office/drawing/2014/main" id="{868C0ABF-70D4-13B3-3889-D1FFB7A17637}"/>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057552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5075-0AD4-B9D8-9A8A-0BFA665346ED}"/>
              </a:ext>
            </a:extLst>
          </p:cNvPr>
          <p:cNvSpPr>
            <a:spLocks noGrp="1"/>
          </p:cNvSpPr>
          <p:nvPr>
            <p:ph type="title"/>
          </p:nvPr>
        </p:nvSpPr>
        <p:spPr/>
        <p:txBody>
          <a:bodyPr/>
          <a:lstStyle/>
          <a:p>
            <a:r>
              <a:rPr lang="en-US" dirty="0"/>
              <a:t>Added Codes: SDoH 2025</a:t>
            </a:r>
          </a:p>
        </p:txBody>
      </p:sp>
      <p:sp>
        <p:nvSpPr>
          <p:cNvPr id="3" name="Content Placeholder 2">
            <a:extLst>
              <a:ext uri="{FF2B5EF4-FFF2-40B4-BE49-F238E27FC236}">
                <a16:creationId xmlns:a16="http://schemas.microsoft.com/office/drawing/2014/main" id="{6D5BF11A-D23F-8006-E5D2-9FD2AE10D6C5}"/>
              </a:ext>
            </a:extLst>
          </p:cNvPr>
          <p:cNvSpPr>
            <a:spLocks noGrp="1"/>
          </p:cNvSpPr>
          <p:nvPr>
            <p:ph idx="1"/>
          </p:nvPr>
        </p:nvSpPr>
        <p:spPr/>
        <p:txBody>
          <a:bodyPr/>
          <a:lstStyle/>
          <a:p>
            <a:r>
              <a:rPr lang="en-US" dirty="0"/>
              <a:t>Z59 Problems related to housing and economic circumstances</a:t>
            </a:r>
          </a:p>
          <a:p>
            <a:endParaRPr lang="en-US" dirty="0"/>
          </a:p>
          <a:p>
            <a:r>
              <a:rPr lang="en-US" dirty="0"/>
              <a:t>Z59.7 Insufficient social insurance and welfare support Insufficient social and welfare insurance</a:t>
            </a:r>
          </a:p>
          <a:p>
            <a:pPr lvl="1"/>
            <a:r>
              <a:rPr lang="en-US" dirty="0"/>
              <a:t> Z59.71 Insufficient health insurance coverage </a:t>
            </a:r>
          </a:p>
          <a:p>
            <a:pPr lvl="2"/>
            <a:r>
              <a:rPr lang="en-US" dirty="0"/>
              <a:t>Inadequate social insurance </a:t>
            </a:r>
          </a:p>
          <a:p>
            <a:pPr lvl="2"/>
            <a:r>
              <a:rPr lang="en-US" dirty="0"/>
              <a:t>Insufficient social insurance </a:t>
            </a:r>
          </a:p>
          <a:p>
            <a:pPr lvl="2"/>
            <a:r>
              <a:rPr lang="en-US" dirty="0"/>
              <a:t>No health insurance coverage</a:t>
            </a:r>
          </a:p>
          <a:p>
            <a:pPr lvl="1"/>
            <a:r>
              <a:rPr lang="en-US" dirty="0"/>
              <a:t>Z59.72 Insufficient welfare support Inadequate welfare support</a:t>
            </a:r>
          </a:p>
        </p:txBody>
      </p:sp>
      <p:sp>
        <p:nvSpPr>
          <p:cNvPr id="4" name="Content Placeholder 3">
            <a:extLst>
              <a:ext uri="{FF2B5EF4-FFF2-40B4-BE49-F238E27FC236}">
                <a16:creationId xmlns:a16="http://schemas.microsoft.com/office/drawing/2014/main" id="{B8F49B4E-3856-5AE4-5E4F-1E4BC1F31055}"/>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44890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7EBC-D9A9-F194-FBB2-216183A57803}"/>
              </a:ext>
            </a:extLst>
          </p:cNvPr>
          <p:cNvSpPr>
            <a:spLocks noGrp="1"/>
          </p:cNvSpPr>
          <p:nvPr>
            <p:ph type="title"/>
          </p:nvPr>
        </p:nvSpPr>
        <p:spPr>
          <a:xfrm>
            <a:off x="1157572" y="55841"/>
            <a:ext cx="7529227" cy="691035"/>
          </a:xfrm>
        </p:spPr>
        <p:txBody>
          <a:bodyPr/>
          <a:lstStyle/>
          <a:p>
            <a:r>
              <a:rPr lang="en-US" dirty="0"/>
              <a:t>A Little Praise (from focalPoint®)</a:t>
            </a:r>
          </a:p>
        </p:txBody>
      </p:sp>
      <p:sp>
        <p:nvSpPr>
          <p:cNvPr id="3" name="Content Placeholder 2">
            <a:extLst>
              <a:ext uri="{FF2B5EF4-FFF2-40B4-BE49-F238E27FC236}">
                <a16:creationId xmlns:a16="http://schemas.microsoft.com/office/drawing/2014/main" id="{E576830C-8751-BDC5-74F0-91A788A3B123}"/>
              </a:ext>
            </a:extLst>
          </p:cNvPr>
          <p:cNvSpPr>
            <a:spLocks noGrp="1"/>
          </p:cNvSpPr>
          <p:nvPr>
            <p:ph idx="1"/>
          </p:nvPr>
        </p:nvSpPr>
        <p:spPr>
          <a:xfrm>
            <a:off x="1157572" y="809698"/>
            <a:ext cx="7529228" cy="3784925"/>
          </a:xfrm>
        </p:spPr>
        <p:txBody>
          <a:bodyPr/>
          <a:lstStyle/>
          <a:p>
            <a:r>
              <a:rPr lang="en-US" dirty="0"/>
              <a:t>YTD 2,101,988 patients</a:t>
            </a:r>
          </a:p>
          <a:p>
            <a:pPr marL="457200" lvl="1" indent="0">
              <a:buNone/>
            </a:pPr>
            <a:endParaRPr lang="en-US" dirty="0"/>
          </a:p>
        </p:txBody>
      </p:sp>
      <p:graphicFrame>
        <p:nvGraphicFramePr>
          <p:cNvPr id="5" name="Content Placeholder 4">
            <a:extLst>
              <a:ext uri="{FF2B5EF4-FFF2-40B4-BE49-F238E27FC236}">
                <a16:creationId xmlns:a16="http://schemas.microsoft.com/office/drawing/2014/main" id="{579C2102-5583-3245-CC98-9C6C8422C480}"/>
              </a:ext>
            </a:extLst>
          </p:cNvPr>
          <p:cNvGraphicFramePr>
            <a:graphicFrameLocks noGrp="1"/>
          </p:cNvGraphicFramePr>
          <p:nvPr>
            <p:ph sz="quarter" idx="10"/>
          </p:nvPr>
        </p:nvGraphicFramePr>
        <p:xfrm>
          <a:off x="1305289" y="1158705"/>
          <a:ext cx="6156495" cy="3784923"/>
        </p:xfrm>
        <a:graphic>
          <a:graphicData uri="http://schemas.openxmlformats.org/drawingml/2006/table">
            <a:tbl>
              <a:tblPr firstRow="1" bandRow="1">
                <a:tableStyleId>{5C22544A-7EE6-4342-B048-85BDC9FD1C3A}</a:tableStyleId>
              </a:tblPr>
              <a:tblGrid>
                <a:gridCol w="1249447">
                  <a:extLst>
                    <a:ext uri="{9D8B030D-6E8A-4147-A177-3AD203B41FA5}">
                      <a16:colId xmlns:a16="http://schemas.microsoft.com/office/drawing/2014/main" val="1937202575"/>
                    </a:ext>
                  </a:extLst>
                </a:gridCol>
                <a:gridCol w="2854883">
                  <a:extLst>
                    <a:ext uri="{9D8B030D-6E8A-4147-A177-3AD203B41FA5}">
                      <a16:colId xmlns:a16="http://schemas.microsoft.com/office/drawing/2014/main" val="3040756000"/>
                    </a:ext>
                  </a:extLst>
                </a:gridCol>
                <a:gridCol w="2052165">
                  <a:extLst>
                    <a:ext uri="{9D8B030D-6E8A-4147-A177-3AD203B41FA5}">
                      <a16:colId xmlns:a16="http://schemas.microsoft.com/office/drawing/2014/main" val="2671415901"/>
                    </a:ext>
                  </a:extLst>
                </a:gridCol>
              </a:tblGrid>
              <a:tr h="420547">
                <a:tc>
                  <a:txBody>
                    <a:bodyPr/>
                    <a:lstStyle/>
                    <a:p>
                      <a:r>
                        <a:rPr lang="en-US" sz="1400" dirty="0"/>
                        <a:t>Code</a:t>
                      </a:r>
                    </a:p>
                  </a:txBody>
                  <a:tcPr/>
                </a:tc>
                <a:tc>
                  <a:txBody>
                    <a:bodyPr/>
                    <a:lstStyle/>
                    <a:p>
                      <a:r>
                        <a:rPr lang="en-US" sz="1400" dirty="0"/>
                        <a:t>Brief Descriptor</a:t>
                      </a:r>
                    </a:p>
                  </a:txBody>
                  <a:tcPr/>
                </a:tc>
                <a:tc>
                  <a:txBody>
                    <a:bodyPr/>
                    <a:lstStyle/>
                    <a:p>
                      <a:r>
                        <a:rPr lang="en-US" sz="1400" dirty="0"/>
                        <a:t>Patients</a:t>
                      </a:r>
                    </a:p>
                  </a:txBody>
                  <a:tcPr/>
                </a:tc>
                <a:extLst>
                  <a:ext uri="{0D108BD9-81ED-4DB2-BD59-A6C34878D82A}">
                    <a16:rowId xmlns:a16="http://schemas.microsoft.com/office/drawing/2014/main" val="3040126238"/>
                  </a:ext>
                </a:extLst>
              </a:tr>
              <a:tr h="420547">
                <a:tc>
                  <a:txBody>
                    <a:bodyPr/>
                    <a:lstStyle/>
                    <a:p>
                      <a:r>
                        <a:rPr lang="en-US" sz="1400" dirty="0"/>
                        <a:t>99490</a:t>
                      </a:r>
                    </a:p>
                  </a:txBody>
                  <a:tcPr/>
                </a:tc>
                <a:tc>
                  <a:txBody>
                    <a:bodyPr/>
                    <a:lstStyle/>
                    <a:p>
                      <a:r>
                        <a:rPr lang="en-US" sz="1400" dirty="0"/>
                        <a:t>Care Management, Staff, monthly</a:t>
                      </a:r>
                    </a:p>
                  </a:txBody>
                  <a:tcPr/>
                </a:tc>
                <a:tc>
                  <a:txBody>
                    <a:bodyPr/>
                    <a:lstStyle/>
                    <a:p>
                      <a:r>
                        <a:rPr lang="en-US" sz="1400" dirty="0"/>
                        <a:t>19,532</a:t>
                      </a:r>
                    </a:p>
                  </a:txBody>
                  <a:tcPr/>
                </a:tc>
                <a:extLst>
                  <a:ext uri="{0D108BD9-81ED-4DB2-BD59-A6C34878D82A}">
                    <a16:rowId xmlns:a16="http://schemas.microsoft.com/office/drawing/2014/main" val="4103444884"/>
                  </a:ext>
                </a:extLst>
              </a:tr>
              <a:tr h="420547">
                <a:tc>
                  <a:txBody>
                    <a:bodyPr/>
                    <a:lstStyle/>
                    <a:p>
                      <a:r>
                        <a:rPr lang="en-US" sz="1400" dirty="0"/>
                        <a:t>99495</a:t>
                      </a:r>
                    </a:p>
                  </a:txBody>
                  <a:tcPr/>
                </a:tc>
                <a:tc>
                  <a:txBody>
                    <a:bodyPr/>
                    <a:lstStyle/>
                    <a:p>
                      <a:r>
                        <a:rPr lang="en-US" sz="1400" dirty="0"/>
                        <a:t>TCM, Moderate MDM, monthly</a:t>
                      </a:r>
                    </a:p>
                  </a:txBody>
                  <a:tcPr/>
                </a:tc>
                <a:tc>
                  <a:txBody>
                    <a:bodyPr/>
                    <a:lstStyle/>
                    <a:p>
                      <a:r>
                        <a:rPr lang="en-US" sz="1400" dirty="0"/>
                        <a:t>4,451 (4538 Discharges)</a:t>
                      </a:r>
                    </a:p>
                  </a:txBody>
                  <a:tcPr/>
                </a:tc>
                <a:extLst>
                  <a:ext uri="{0D108BD9-81ED-4DB2-BD59-A6C34878D82A}">
                    <a16:rowId xmlns:a16="http://schemas.microsoft.com/office/drawing/2014/main" val="467545141"/>
                  </a:ext>
                </a:extLst>
              </a:tr>
              <a:tr h="420547">
                <a:tc>
                  <a:txBody>
                    <a:bodyPr/>
                    <a:lstStyle/>
                    <a:p>
                      <a:r>
                        <a:rPr lang="en-US" sz="1400" dirty="0"/>
                        <a:t>99497</a:t>
                      </a:r>
                    </a:p>
                  </a:txBody>
                  <a:tcPr/>
                </a:tc>
                <a:tc>
                  <a:txBody>
                    <a:bodyPr/>
                    <a:lstStyle/>
                    <a:p>
                      <a:r>
                        <a:rPr lang="en-US" sz="1400" dirty="0"/>
                        <a:t>ACP, First 30 minutes</a:t>
                      </a:r>
                    </a:p>
                  </a:txBody>
                  <a:tcPr/>
                </a:tc>
                <a:tc>
                  <a:txBody>
                    <a:bodyPr/>
                    <a:lstStyle/>
                    <a:p>
                      <a:r>
                        <a:rPr lang="en-US" sz="1400" dirty="0"/>
                        <a:t>9,512</a:t>
                      </a:r>
                    </a:p>
                  </a:txBody>
                  <a:tcPr/>
                </a:tc>
                <a:extLst>
                  <a:ext uri="{0D108BD9-81ED-4DB2-BD59-A6C34878D82A}">
                    <a16:rowId xmlns:a16="http://schemas.microsoft.com/office/drawing/2014/main" val="3838509612"/>
                  </a:ext>
                </a:extLst>
              </a:tr>
              <a:tr h="420547">
                <a:tc>
                  <a:txBody>
                    <a:bodyPr/>
                    <a:lstStyle/>
                    <a:p>
                      <a:r>
                        <a:rPr lang="en-US" sz="1400" dirty="0"/>
                        <a:t>99426</a:t>
                      </a:r>
                    </a:p>
                  </a:txBody>
                  <a:tcPr/>
                </a:tc>
                <a:tc>
                  <a:txBody>
                    <a:bodyPr/>
                    <a:lstStyle/>
                    <a:p>
                      <a:r>
                        <a:rPr lang="en-US" sz="1400" dirty="0"/>
                        <a:t>PCM, 30 minutes, per month, staff</a:t>
                      </a:r>
                    </a:p>
                  </a:txBody>
                  <a:tcPr/>
                </a:tc>
                <a:tc>
                  <a:txBody>
                    <a:bodyPr/>
                    <a:lstStyle/>
                    <a:p>
                      <a:r>
                        <a:rPr lang="en-US" sz="1400" dirty="0"/>
                        <a:t>13,537</a:t>
                      </a:r>
                    </a:p>
                  </a:txBody>
                  <a:tcPr/>
                </a:tc>
                <a:extLst>
                  <a:ext uri="{0D108BD9-81ED-4DB2-BD59-A6C34878D82A}">
                    <a16:rowId xmlns:a16="http://schemas.microsoft.com/office/drawing/2014/main" val="1708451613"/>
                  </a:ext>
                </a:extLst>
              </a:tr>
              <a:tr h="420547">
                <a:tc>
                  <a:txBody>
                    <a:bodyPr/>
                    <a:lstStyle/>
                    <a:p>
                      <a:r>
                        <a:rPr lang="en-US" sz="1400" dirty="0"/>
                        <a:t>99424</a:t>
                      </a:r>
                    </a:p>
                  </a:txBody>
                  <a:tcPr/>
                </a:tc>
                <a:tc>
                  <a:txBody>
                    <a:bodyPr/>
                    <a:lstStyle/>
                    <a:p>
                      <a:r>
                        <a:rPr lang="en-US" sz="1400" dirty="0"/>
                        <a:t>PCM, by physician, monthly</a:t>
                      </a:r>
                    </a:p>
                  </a:txBody>
                  <a:tcPr/>
                </a:tc>
                <a:tc>
                  <a:txBody>
                    <a:bodyPr/>
                    <a:lstStyle/>
                    <a:p>
                      <a:r>
                        <a:rPr lang="en-US" sz="1400" dirty="0"/>
                        <a:t>769</a:t>
                      </a:r>
                    </a:p>
                  </a:txBody>
                  <a:tcPr/>
                </a:tc>
                <a:extLst>
                  <a:ext uri="{0D108BD9-81ED-4DB2-BD59-A6C34878D82A}">
                    <a16:rowId xmlns:a16="http://schemas.microsoft.com/office/drawing/2014/main" val="2826356361"/>
                  </a:ext>
                </a:extLst>
              </a:tr>
              <a:tr h="420547">
                <a:tc>
                  <a:txBody>
                    <a:bodyPr/>
                    <a:lstStyle/>
                    <a:p>
                      <a:r>
                        <a:rPr lang="en-US" sz="1400" dirty="0"/>
                        <a:t>G0023</a:t>
                      </a:r>
                    </a:p>
                  </a:txBody>
                  <a:tcPr/>
                </a:tc>
                <a:tc>
                  <a:txBody>
                    <a:bodyPr/>
                    <a:lstStyle/>
                    <a:p>
                      <a:r>
                        <a:rPr lang="en-US" sz="1400" dirty="0"/>
                        <a:t>PIN, Monthly</a:t>
                      </a:r>
                    </a:p>
                  </a:txBody>
                  <a:tcPr/>
                </a:tc>
                <a:tc>
                  <a:txBody>
                    <a:bodyPr/>
                    <a:lstStyle/>
                    <a:p>
                      <a:r>
                        <a:rPr lang="en-US" sz="1400" dirty="0"/>
                        <a:t>457</a:t>
                      </a:r>
                    </a:p>
                  </a:txBody>
                  <a:tcPr/>
                </a:tc>
                <a:extLst>
                  <a:ext uri="{0D108BD9-81ED-4DB2-BD59-A6C34878D82A}">
                    <a16:rowId xmlns:a16="http://schemas.microsoft.com/office/drawing/2014/main" val="4116878969"/>
                  </a:ext>
                </a:extLst>
              </a:tr>
              <a:tr h="420547">
                <a:tc>
                  <a:txBody>
                    <a:bodyPr/>
                    <a:lstStyle/>
                    <a:p>
                      <a:r>
                        <a:rPr lang="en-US" sz="1400" dirty="0"/>
                        <a:t>G0136</a:t>
                      </a:r>
                    </a:p>
                  </a:txBody>
                  <a:tcPr/>
                </a:tc>
                <a:tc>
                  <a:txBody>
                    <a:bodyPr/>
                    <a:lstStyle/>
                    <a:p>
                      <a:r>
                        <a:rPr lang="en-US" sz="1400" dirty="0"/>
                        <a:t>SDoH Screening, 5-15”</a:t>
                      </a:r>
                    </a:p>
                  </a:txBody>
                  <a:tcPr/>
                </a:tc>
                <a:tc>
                  <a:txBody>
                    <a:bodyPr/>
                    <a:lstStyle/>
                    <a:p>
                      <a:r>
                        <a:rPr lang="en-US" sz="1400" dirty="0"/>
                        <a:t>356</a:t>
                      </a:r>
                    </a:p>
                  </a:txBody>
                  <a:tcPr/>
                </a:tc>
                <a:extLst>
                  <a:ext uri="{0D108BD9-81ED-4DB2-BD59-A6C34878D82A}">
                    <a16:rowId xmlns:a16="http://schemas.microsoft.com/office/drawing/2014/main" val="4250573923"/>
                  </a:ext>
                </a:extLst>
              </a:tr>
              <a:tr h="420547">
                <a:tc>
                  <a:txBody>
                    <a:bodyPr/>
                    <a:lstStyle/>
                    <a:p>
                      <a:r>
                        <a:rPr lang="en-US" sz="1400" dirty="0"/>
                        <a:t>G2211</a:t>
                      </a:r>
                    </a:p>
                  </a:txBody>
                  <a:tcPr/>
                </a:tc>
                <a:tc>
                  <a:txBody>
                    <a:bodyPr/>
                    <a:lstStyle/>
                    <a:p>
                      <a:r>
                        <a:rPr lang="en-US" sz="1400" dirty="0"/>
                        <a:t>E/M add-on O/O</a:t>
                      </a:r>
                    </a:p>
                  </a:txBody>
                  <a:tcPr/>
                </a:tc>
                <a:tc>
                  <a:txBody>
                    <a:bodyPr/>
                    <a:lstStyle/>
                    <a:p>
                      <a:r>
                        <a:rPr lang="en-US" sz="1400" dirty="0"/>
                        <a:t>171,077</a:t>
                      </a:r>
                    </a:p>
                  </a:txBody>
                  <a:tcPr/>
                </a:tc>
                <a:extLst>
                  <a:ext uri="{0D108BD9-81ED-4DB2-BD59-A6C34878D82A}">
                    <a16:rowId xmlns:a16="http://schemas.microsoft.com/office/drawing/2014/main" val="1105850356"/>
                  </a:ext>
                </a:extLst>
              </a:tr>
            </a:tbl>
          </a:graphicData>
        </a:graphic>
      </p:graphicFrame>
    </p:spTree>
    <p:extLst>
      <p:ext uri="{BB962C8B-B14F-4D97-AF65-F5344CB8AC3E}">
        <p14:creationId xmlns:p14="http://schemas.microsoft.com/office/powerpoint/2010/main" val="42242238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19F4-9903-3B69-405F-7DB9688AA64D}"/>
              </a:ext>
            </a:extLst>
          </p:cNvPr>
          <p:cNvSpPr>
            <a:spLocks noGrp="1"/>
          </p:cNvSpPr>
          <p:nvPr>
            <p:ph type="title"/>
          </p:nvPr>
        </p:nvSpPr>
        <p:spPr>
          <a:xfrm>
            <a:off x="457200" y="205979"/>
            <a:ext cx="8229600" cy="857250"/>
          </a:xfrm>
        </p:spPr>
        <p:txBody>
          <a:bodyPr wrap="square" anchor="ctr">
            <a:normAutofit/>
          </a:bodyPr>
          <a:lstStyle/>
          <a:p>
            <a:r>
              <a:rPr lang="en-US" sz="2800" dirty="0"/>
              <a:t>Thank you for Taking Care of Cancer Patients!! </a:t>
            </a:r>
          </a:p>
        </p:txBody>
      </p:sp>
      <p:pic>
        <p:nvPicPr>
          <p:cNvPr id="6" name="Content Placeholder 5" descr="Pharmacist stocking shelves">
            <a:extLst>
              <a:ext uri="{FF2B5EF4-FFF2-40B4-BE49-F238E27FC236}">
                <a16:creationId xmlns:a16="http://schemas.microsoft.com/office/drawing/2014/main" id="{E6ACFC3A-7525-B2F0-F8E4-6C5B636FA654}"/>
              </a:ext>
            </a:extLst>
          </p:cNvPr>
          <p:cNvPicPr>
            <a:picLocks noGrp="1" noChangeAspect="1"/>
          </p:cNvPicPr>
          <p:nvPr>
            <p:ph idx="4294967295"/>
          </p:nvPr>
        </p:nvPicPr>
        <p:blipFill>
          <a:blip r:embed="rId2"/>
          <a:srcRect t="3303" b="34904"/>
          <a:stretch/>
        </p:blipFill>
        <p:spPr>
          <a:xfrm>
            <a:off x="457200" y="1200151"/>
            <a:ext cx="8229600" cy="3394472"/>
          </a:xfrm>
          <a:noFill/>
        </p:spPr>
      </p:pic>
    </p:spTree>
    <p:extLst>
      <p:ext uri="{BB962C8B-B14F-4D97-AF65-F5344CB8AC3E}">
        <p14:creationId xmlns:p14="http://schemas.microsoft.com/office/powerpoint/2010/main" val="159863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CF5918-F2AF-07F8-C429-6093532A0540}"/>
              </a:ext>
            </a:extLst>
          </p:cNvPr>
          <p:cNvSpPr>
            <a:spLocks noGrp="1"/>
          </p:cNvSpPr>
          <p:nvPr>
            <p:ph type="title"/>
          </p:nvPr>
        </p:nvSpPr>
        <p:spPr/>
        <p:txBody>
          <a:bodyPr/>
          <a:lstStyle/>
          <a:p>
            <a:r>
              <a:rPr lang="en-US" dirty="0"/>
              <a:t>Sequestration</a:t>
            </a:r>
          </a:p>
        </p:txBody>
      </p:sp>
      <p:sp>
        <p:nvSpPr>
          <p:cNvPr id="2" name="Subtitle 1">
            <a:extLst>
              <a:ext uri="{FF2B5EF4-FFF2-40B4-BE49-F238E27FC236}">
                <a16:creationId xmlns:a16="http://schemas.microsoft.com/office/drawing/2014/main" id="{7BDD171C-A898-5010-2F41-FE671A7C4E7E}"/>
              </a:ext>
            </a:extLst>
          </p:cNvPr>
          <p:cNvSpPr>
            <a:spLocks noGrp="1"/>
          </p:cNvSpPr>
          <p:nvPr>
            <p:ph idx="1"/>
          </p:nvPr>
        </p:nvSpPr>
        <p:spPr/>
        <p:txBody>
          <a:bodyPr>
            <a:normAutofit/>
          </a:bodyPr>
          <a:lstStyle/>
          <a:p>
            <a:pPr marL="457200" lvl="0" indent="-342900" algn="l" rtl="0">
              <a:lnSpc>
                <a:spcPct val="150000"/>
              </a:lnSpc>
              <a:spcBef>
                <a:spcPts val="0"/>
              </a:spcBef>
              <a:spcAft>
                <a:spcPts val="0"/>
              </a:spcAft>
              <a:buClr>
                <a:srgbClr val="F06F6A"/>
              </a:buClr>
              <a:buSzPts val="1800"/>
              <a:buChar char="●"/>
            </a:pPr>
            <a:r>
              <a:rPr lang="en-US" sz="1600" dirty="0"/>
              <a:t>Medicare 2% across the board started on April 1, 2013</a:t>
            </a:r>
          </a:p>
          <a:p>
            <a:pPr marL="457200" lvl="0" indent="-342900" algn="l" rtl="0">
              <a:lnSpc>
                <a:spcPct val="150000"/>
              </a:lnSpc>
              <a:spcBef>
                <a:spcPts val="0"/>
              </a:spcBef>
              <a:spcAft>
                <a:spcPts val="0"/>
              </a:spcAft>
              <a:buClr>
                <a:srgbClr val="F06F6A"/>
              </a:buClr>
              <a:buSzPts val="1800"/>
              <a:buChar char="●"/>
            </a:pPr>
            <a:r>
              <a:rPr lang="en-US" sz="1600" dirty="0"/>
              <a:t>The 2% comes out of the Medicare portion (80%)</a:t>
            </a:r>
          </a:p>
          <a:p>
            <a:pPr marL="914400" lvl="1" indent="-342900" algn="l" rtl="0">
              <a:lnSpc>
                <a:spcPct val="150000"/>
              </a:lnSpc>
              <a:spcBef>
                <a:spcPts val="0"/>
              </a:spcBef>
              <a:spcAft>
                <a:spcPts val="0"/>
              </a:spcAft>
              <a:buClr>
                <a:srgbClr val="F06F6A"/>
              </a:buClr>
              <a:buSzPts val="1800"/>
              <a:buChar char="○"/>
            </a:pPr>
            <a:r>
              <a:rPr lang="en-US" sz="1600" dirty="0"/>
              <a:t>Drugs are paid at 104.304% ASP</a:t>
            </a:r>
          </a:p>
          <a:p>
            <a:pPr marL="914400" lvl="1" indent="-342900" algn="l" rtl="0">
              <a:lnSpc>
                <a:spcPct val="150000"/>
              </a:lnSpc>
              <a:spcBef>
                <a:spcPts val="0"/>
              </a:spcBef>
              <a:spcAft>
                <a:spcPts val="0"/>
              </a:spcAft>
              <a:buClr>
                <a:srgbClr val="F06F6A"/>
              </a:buClr>
              <a:buSzPts val="1800"/>
              <a:buChar char="○"/>
            </a:pPr>
            <a:r>
              <a:rPr lang="en-US" sz="1600" dirty="0"/>
              <a:t>All patient payments excluded</a:t>
            </a:r>
          </a:p>
        </p:txBody>
      </p:sp>
    </p:spTree>
    <p:extLst>
      <p:ext uri="{BB962C8B-B14F-4D97-AF65-F5344CB8AC3E}">
        <p14:creationId xmlns:p14="http://schemas.microsoft.com/office/powerpoint/2010/main" val="2911405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4F63-16E9-1492-A725-9CC488BF7097}"/>
              </a:ext>
            </a:extLst>
          </p:cNvPr>
          <p:cNvSpPr>
            <a:spLocks noGrp="1"/>
          </p:cNvSpPr>
          <p:nvPr>
            <p:ph type="title"/>
          </p:nvPr>
        </p:nvSpPr>
        <p:spPr/>
        <p:txBody>
          <a:bodyPr/>
          <a:lstStyle/>
          <a:p>
            <a:r>
              <a:rPr lang="en-US" dirty="0"/>
              <a:t>References Regarding Proposals</a:t>
            </a:r>
          </a:p>
        </p:txBody>
      </p:sp>
      <p:sp>
        <p:nvSpPr>
          <p:cNvPr id="3" name="Content Placeholder 2">
            <a:extLst>
              <a:ext uri="{FF2B5EF4-FFF2-40B4-BE49-F238E27FC236}">
                <a16:creationId xmlns:a16="http://schemas.microsoft.com/office/drawing/2014/main" id="{E45FB2A8-0F76-C1E1-717E-8926F6182FC5}"/>
              </a:ext>
            </a:extLst>
          </p:cNvPr>
          <p:cNvSpPr>
            <a:spLocks noGrp="1"/>
          </p:cNvSpPr>
          <p:nvPr>
            <p:ph idx="1"/>
          </p:nvPr>
        </p:nvSpPr>
        <p:spPr/>
        <p:txBody>
          <a:bodyPr>
            <a:normAutofit/>
          </a:bodyPr>
          <a:lstStyle/>
          <a:p>
            <a:r>
              <a:rPr lang="en-US" dirty="0"/>
              <a:t>Physician Fee Schedule Proposed Rule</a:t>
            </a:r>
          </a:p>
          <a:p>
            <a:pPr lvl="1" fontAlgn="base">
              <a:buFont typeface="Arial" panose="020B0604020202020204" pitchFamily="34" charset="0"/>
              <a:buChar char="•"/>
            </a:pPr>
            <a:r>
              <a:rPr lang="en-US" b="0" i="0" u="sng" dirty="0">
                <a:solidFill>
                  <a:srgbClr val="012169"/>
                </a:solidFill>
                <a:effectLst/>
                <a:ea typeface="Open Sans" panose="020B0606030504020204" pitchFamily="34" charset="0"/>
                <a:cs typeface="Open Sans" panose="020B0606030504020204" pitchFamily="34" charset="0"/>
                <a:hlinkClick r:id="rId2"/>
              </a:rPr>
              <a:t>Proposed Regulation</a:t>
            </a:r>
            <a:r>
              <a:rPr lang="en-US" b="0" i="0" u="sng" dirty="0">
                <a:solidFill>
                  <a:srgbClr val="012169"/>
                </a:solidFill>
                <a:effectLst/>
                <a:ea typeface="Open Sans" panose="020B0606030504020204" pitchFamily="34" charset="0"/>
                <a:cs typeface="Open Sans" panose="020B0606030504020204" pitchFamily="34" charset="0"/>
              </a:rPr>
              <a:t>s</a:t>
            </a:r>
            <a:r>
              <a:rPr lang="en-US" b="0" i="0" dirty="0">
                <a:solidFill>
                  <a:srgbClr val="012169"/>
                </a:solidFill>
                <a:effectLst/>
                <a:ea typeface="Open Sans" panose="020B0606030504020204" pitchFamily="34" charset="0"/>
                <a:cs typeface="Open Sans" panose="020B0606030504020204" pitchFamily="34" charset="0"/>
              </a:rPr>
              <a:t>--https://www.federalregister.gov/public-inspection/2024-14828/medicare-and-medicaid-programs-calendar-year-2025-payment-policies-under-the-physician-fee-schedule</a:t>
            </a:r>
            <a:endParaRPr lang="en-US" dirty="0">
              <a:solidFill>
                <a:srgbClr val="012169"/>
              </a:solidFill>
              <a:ea typeface="Open Sans" panose="020B0606030504020204" pitchFamily="34" charset="0"/>
              <a:cs typeface="Open Sans" panose="020B0606030504020204" pitchFamily="34" charset="0"/>
            </a:endParaRPr>
          </a:p>
          <a:p>
            <a:pPr lvl="1" fontAlgn="base">
              <a:buFont typeface="Arial" panose="020B0604020202020204" pitchFamily="34" charset="0"/>
              <a:buChar char="•"/>
            </a:pPr>
            <a:r>
              <a:rPr lang="en-US" b="0" i="0" u="sng" dirty="0">
                <a:solidFill>
                  <a:srgbClr val="012169"/>
                </a:solidFill>
                <a:effectLst/>
                <a:ea typeface="Open Sans" panose="020B0606030504020204" pitchFamily="34" charset="0"/>
                <a:cs typeface="Open Sans" panose="020B0606030504020204" pitchFamily="34" charset="0"/>
                <a:hlinkClick r:id="rId3"/>
              </a:rPr>
              <a:t>Press Release</a:t>
            </a:r>
            <a:r>
              <a:rPr lang="en-US" dirty="0">
                <a:solidFill>
                  <a:srgbClr val="012169"/>
                </a:solidFill>
                <a:ea typeface="Open Sans" panose="020B0606030504020204" pitchFamily="34" charset="0"/>
                <a:cs typeface="Open Sans" panose="020B0606030504020204" pitchFamily="34" charset="0"/>
              </a:rPr>
              <a:t>--https://www.cms.gov/newsroom/press-releases/cms-physician-payment-rule-advances-health-equity</a:t>
            </a:r>
            <a:endParaRPr lang="en-US" b="0" i="0" dirty="0">
              <a:solidFill>
                <a:srgbClr val="333333"/>
              </a:solidFill>
              <a:effectLst/>
              <a:ea typeface="Open Sans" panose="020B0606030504020204" pitchFamily="34" charset="0"/>
              <a:cs typeface="Open Sans" panose="020B0606030504020204" pitchFamily="34" charset="0"/>
            </a:endParaRPr>
          </a:p>
          <a:p>
            <a:pPr lvl="1" fontAlgn="base">
              <a:buFont typeface="Arial" panose="020B0604020202020204" pitchFamily="34" charset="0"/>
              <a:buChar char="•"/>
            </a:pPr>
            <a:r>
              <a:rPr lang="en-US" b="0" i="0" u="sng" dirty="0">
                <a:solidFill>
                  <a:srgbClr val="012169"/>
                </a:solidFill>
                <a:effectLst/>
                <a:ea typeface="Open Sans" panose="020B0606030504020204" pitchFamily="34" charset="0"/>
                <a:cs typeface="Open Sans" panose="020B0606030504020204" pitchFamily="34" charset="0"/>
                <a:hlinkClick r:id="rId4"/>
              </a:rPr>
              <a:t>Fact Sheet</a:t>
            </a:r>
            <a:r>
              <a:rPr lang="en-US" b="0" i="0" dirty="0">
                <a:solidFill>
                  <a:srgbClr val="012169"/>
                </a:solidFill>
                <a:effectLst/>
                <a:ea typeface="Open Sans" panose="020B0606030504020204" pitchFamily="34" charset="0"/>
                <a:cs typeface="Open Sans" panose="020B0606030504020204" pitchFamily="34" charset="0"/>
              </a:rPr>
              <a:t>--https://www.cms.gov/newsroom/fact-sheets/calendar-year-cy-2025-medicare-physician-fee-schedule-proposed-rule</a:t>
            </a:r>
            <a:endParaRPr lang="en-US" b="0" i="0" dirty="0">
              <a:solidFill>
                <a:srgbClr val="333333"/>
              </a:solidFill>
              <a:effectLst/>
              <a:ea typeface="Open Sans" panose="020B0606030504020204" pitchFamily="34" charset="0"/>
              <a:cs typeface="Open Sans" panose="020B0606030504020204" pitchFamily="34" charset="0"/>
            </a:endParaRPr>
          </a:p>
          <a:p>
            <a:pPr lvl="1" fontAlgn="base">
              <a:buFont typeface="Arial" panose="020B0604020202020204" pitchFamily="34" charset="0"/>
              <a:buChar char="•"/>
            </a:pPr>
            <a:r>
              <a:rPr lang="en-US" b="0" i="0" u="sng" dirty="0">
                <a:solidFill>
                  <a:srgbClr val="012169"/>
                </a:solidFill>
                <a:effectLst/>
                <a:ea typeface="Open Sans" panose="020B0606030504020204" pitchFamily="34" charset="0"/>
                <a:cs typeface="Open Sans" panose="020B0606030504020204" pitchFamily="34" charset="0"/>
                <a:hlinkClick r:id="rId5"/>
              </a:rPr>
              <a:t>CY 2025 Quality Payment Program Proposal Fact Sheet</a:t>
            </a:r>
            <a:r>
              <a:rPr lang="en-US" b="0" i="0" dirty="0">
                <a:solidFill>
                  <a:srgbClr val="012169"/>
                </a:solidFill>
                <a:effectLst/>
                <a:ea typeface="Open Sans" panose="020B0606030504020204" pitchFamily="34" charset="0"/>
                <a:cs typeface="Open Sans" panose="020B0606030504020204" pitchFamily="34" charset="0"/>
              </a:rPr>
              <a:t>--https://qpp.cms.gov/resources/resource-library</a:t>
            </a:r>
            <a:endParaRPr lang="en-US" b="0" i="0" dirty="0">
              <a:solidFill>
                <a:srgbClr val="333333"/>
              </a:solidFill>
              <a:effectLst/>
              <a:ea typeface="Open Sans" panose="020B0606030504020204" pitchFamily="34" charset="0"/>
              <a:cs typeface="Open Sans" panose="020B0606030504020204" pitchFamily="34" charset="0"/>
            </a:endParaRPr>
          </a:p>
          <a:p>
            <a:pPr lvl="1" fontAlgn="base">
              <a:buFont typeface="Arial" panose="020B0604020202020204" pitchFamily="34" charset="0"/>
              <a:buChar char="•"/>
            </a:pPr>
            <a:r>
              <a:rPr lang="en-US" b="0" i="0" u="sng" dirty="0">
                <a:solidFill>
                  <a:srgbClr val="012169"/>
                </a:solidFill>
                <a:effectLst/>
                <a:ea typeface="Open Sans" panose="020B0606030504020204" pitchFamily="34" charset="0"/>
                <a:cs typeface="Open Sans" panose="020B0606030504020204" pitchFamily="34" charset="0"/>
                <a:hlinkClick r:id="rId6"/>
              </a:rPr>
              <a:t>2025 Proposed and Modified MVPs Guide</a:t>
            </a:r>
            <a:r>
              <a:rPr lang="en-US" b="0" i="0" dirty="0">
                <a:solidFill>
                  <a:srgbClr val="012169"/>
                </a:solidFill>
                <a:effectLst/>
                <a:ea typeface="Open Sans" panose="020B0606030504020204" pitchFamily="34" charset="0"/>
                <a:cs typeface="Open Sans" panose="020B0606030504020204" pitchFamily="34" charset="0"/>
              </a:rPr>
              <a:t>--https://qpp.cms.gov/resources/resource-library</a:t>
            </a:r>
            <a:endParaRPr lang="en-US" b="0" i="0" dirty="0">
              <a:solidFill>
                <a:srgbClr val="333333"/>
              </a:solidFill>
              <a:effectLst/>
              <a:ea typeface="Open Sans" panose="020B0606030504020204" pitchFamily="34" charset="0"/>
              <a:cs typeface="Open Sans" panose="020B0606030504020204" pitchFamily="34" charset="0"/>
            </a:endParaRPr>
          </a:p>
          <a:p>
            <a:pPr lvl="1"/>
            <a:endParaRPr lang="en-US" dirty="0"/>
          </a:p>
          <a:p>
            <a:pPr lvl="1"/>
            <a:endParaRPr lang="en-US" dirty="0"/>
          </a:p>
          <a:p>
            <a:endParaRPr lang="en-US" dirty="0"/>
          </a:p>
        </p:txBody>
      </p:sp>
      <p:sp>
        <p:nvSpPr>
          <p:cNvPr id="4" name="Content Placeholder 3">
            <a:extLst>
              <a:ext uri="{FF2B5EF4-FFF2-40B4-BE49-F238E27FC236}">
                <a16:creationId xmlns:a16="http://schemas.microsoft.com/office/drawing/2014/main" id="{0482C95C-D734-AD97-8A2B-E1AAB20706C4}"/>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569582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4F63-16E9-1492-A725-9CC488BF7097}"/>
              </a:ext>
            </a:extLst>
          </p:cNvPr>
          <p:cNvSpPr>
            <a:spLocks noGrp="1"/>
          </p:cNvSpPr>
          <p:nvPr>
            <p:ph type="title"/>
          </p:nvPr>
        </p:nvSpPr>
        <p:spPr/>
        <p:txBody>
          <a:bodyPr/>
          <a:lstStyle/>
          <a:p>
            <a:r>
              <a:rPr lang="en-US" dirty="0"/>
              <a:t>References Regarding Proposals</a:t>
            </a:r>
          </a:p>
        </p:txBody>
      </p:sp>
      <p:sp>
        <p:nvSpPr>
          <p:cNvPr id="3" name="Content Placeholder 2">
            <a:extLst>
              <a:ext uri="{FF2B5EF4-FFF2-40B4-BE49-F238E27FC236}">
                <a16:creationId xmlns:a16="http://schemas.microsoft.com/office/drawing/2014/main" id="{E45FB2A8-0F76-C1E1-717E-8926F6182FC5}"/>
              </a:ext>
            </a:extLst>
          </p:cNvPr>
          <p:cNvSpPr>
            <a:spLocks noGrp="1"/>
          </p:cNvSpPr>
          <p:nvPr>
            <p:ph idx="1"/>
          </p:nvPr>
        </p:nvSpPr>
        <p:spPr/>
        <p:txBody>
          <a:bodyPr>
            <a:normAutofit lnSpcReduction="10000"/>
          </a:bodyPr>
          <a:lstStyle/>
          <a:p>
            <a:r>
              <a:rPr lang="en-US" dirty="0"/>
              <a:t>Hospital OPPS Proposed Rule</a:t>
            </a:r>
          </a:p>
          <a:p>
            <a:pPr lvl="1" fontAlgn="base">
              <a:buFont typeface="Arial" panose="020B0604020202020204" pitchFamily="34" charset="0"/>
              <a:buChar char="•"/>
            </a:pPr>
            <a:r>
              <a:rPr lang="en-US" sz="2000" i="0" u="sng" dirty="0">
                <a:solidFill>
                  <a:srgbClr val="012169"/>
                </a:solidFill>
                <a:effectLst/>
                <a:latin typeface="inherit"/>
                <a:hlinkClick r:id="rId2"/>
              </a:rPr>
              <a:t>Proposed Rule</a:t>
            </a:r>
            <a:r>
              <a:rPr lang="en-US" sz="2000" i="0" dirty="0">
                <a:solidFill>
                  <a:srgbClr val="012169"/>
                </a:solidFill>
                <a:effectLst/>
                <a:latin typeface="inherit"/>
              </a:rPr>
              <a:t>--https://www.federalregister.gov/documents/2024/07/22/2024-15087/medicare-and-medicaid-programs-hospital-outpatient-prospective-payment-and-ambulatory-surgical</a:t>
            </a:r>
            <a:endParaRPr lang="en-US" sz="2000" i="0" dirty="0">
              <a:solidFill>
                <a:srgbClr val="333333"/>
              </a:solidFill>
              <a:effectLst/>
              <a:latin typeface="Montserrat" pitchFamily="2" charset="77"/>
            </a:endParaRPr>
          </a:p>
          <a:p>
            <a:pPr lvl="1" fontAlgn="base">
              <a:buFont typeface="Arial" panose="020B0604020202020204" pitchFamily="34" charset="0"/>
              <a:buChar char="•"/>
            </a:pPr>
            <a:r>
              <a:rPr lang="en-US" sz="2000" i="0" u="sng" dirty="0">
                <a:solidFill>
                  <a:srgbClr val="012169"/>
                </a:solidFill>
                <a:effectLst/>
                <a:latin typeface="inherit"/>
                <a:hlinkClick r:id="rId3"/>
              </a:rPr>
              <a:t>Press Release</a:t>
            </a:r>
            <a:r>
              <a:rPr lang="en-US" sz="2000" i="0" dirty="0">
                <a:solidFill>
                  <a:srgbClr val="012169"/>
                </a:solidFill>
                <a:effectLst/>
                <a:latin typeface="inherit"/>
              </a:rPr>
              <a:t>--https://www.cms.gov/newsroom/press-releases/biden-harris-administration-proposes-policies-reduce-maternal-mortality-advance-health-equity-and</a:t>
            </a:r>
            <a:endParaRPr lang="en-US" sz="2000" i="0" dirty="0">
              <a:solidFill>
                <a:srgbClr val="333333"/>
              </a:solidFill>
              <a:effectLst/>
              <a:latin typeface="Montserrat" pitchFamily="2" charset="77"/>
            </a:endParaRPr>
          </a:p>
          <a:p>
            <a:pPr lvl="1" fontAlgn="base">
              <a:buFont typeface="Arial" panose="020B0604020202020204" pitchFamily="34" charset="0"/>
              <a:buChar char="•"/>
            </a:pPr>
            <a:r>
              <a:rPr lang="en-US" sz="2000" i="0" u="sng" dirty="0">
                <a:solidFill>
                  <a:srgbClr val="012169"/>
                </a:solidFill>
                <a:effectLst/>
                <a:latin typeface="inherit"/>
                <a:hlinkClick r:id="rId4"/>
              </a:rPr>
              <a:t>Fact Sheet</a:t>
            </a:r>
            <a:r>
              <a:rPr lang="en-US" sz="2000" i="0" dirty="0">
                <a:solidFill>
                  <a:srgbClr val="012169"/>
                </a:solidFill>
                <a:effectLst/>
                <a:latin typeface="inherit"/>
              </a:rPr>
              <a:t>--https://www.cms.gov/newsroom/fact-sheets/cy-2025-medicare-hospital-outpatient-prospective-payment-system-and-ambulatory-surgical-center</a:t>
            </a:r>
            <a:endParaRPr lang="en-US" sz="2000" i="0" dirty="0">
              <a:solidFill>
                <a:srgbClr val="333333"/>
              </a:solidFill>
              <a:effectLst/>
              <a:latin typeface="Montserrat" pitchFamily="2" charset="77"/>
            </a:endParaRPr>
          </a:p>
          <a:p>
            <a:pPr lvl="1"/>
            <a:endParaRPr lang="en-US" dirty="0"/>
          </a:p>
          <a:p>
            <a:pPr lvl="1"/>
            <a:endParaRPr lang="en-US" dirty="0"/>
          </a:p>
          <a:p>
            <a:endParaRPr lang="en-US" dirty="0"/>
          </a:p>
        </p:txBody>
      </p:sp>
      <p:sp>
        <p:nvSpPr>
          <p:cNvPr id="4" name="Content Placeholder 3">
            <a:extLst>
              <a:ext uri="{FF2B5EF4-FFF2-40B4-BE49-F238E27FC236}">
                <a16:creationId xmlns:a16="http://schemas.microsoft.com/office/drawing/2014/main" id="{0482C95C-D734-AD97-8A2B-E1AAB20706C4}"/>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00603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BE03DA2-AD6E-C4BD-CD37-09461E1124F8}"/>
              </a:ext>
            </a:extLst>
          </p:cNvPr>
          <p:cNvSpPr>
            <a:spLocks noGrp="1"/>
          </p:cNvSpPr>
          <p:nvPr>
            <p:ph type="title"/>
          </p:nvPr>
        </p:nvSpPr>
        <p:spPr>
          <a:xfrm>
            <a:off x="1157572" y="423319"/>
            <a:ext cx="7529227" cy="639909"/>
          </a:xfrm>
        </p:spPr>
        <p:txBody>
          <a:bodyPr anchor="ctr">
            <a:normAutofit/>
          </a:bodyPr>
          <a:lstStyle/>
          <a:p>
            <a:r>
              <a:rPr lang="en-US" dirty="0"/>
              <a:t>Conversion Factor Proposed to Final</a:t>
            </a:r>
          </a:p>
        </p:txBody>
      </p:sp>
      <p:pic>
        <p:nvPicPr>
          <p:cNvPr id="3" name="Picture 2">
            <a:extLst>
              <a:ext uri="{FF2B5EF4-FFF2-40B4-BE49-F238E27FC236}">
                <a16:creationId xmlns:a16="http://schemas.microsoft.com/office/drawing/2014/main" id="{A5D1F022-21AB-B2C8-E93D-91A4A64660B7}"/>
              </a:ext>
            </a:extLst>
          </p:cNvPr>
          <p:cNvPicPr>
            <a:picLocks noChangeAspect="1"/>
          </p:cNvPicPr>
          <p:nvPr/>
        </p:nvPicPr>
        <p:blipFill>
          <a:blip r:embed="rId2"/>
          <a:stretch>
            <a:fillRect/>
          </a:stretch>
        </p:blipFill>
        <p:spPr>
          <a:xfrm>
            <a:off x="990595" y="1115271"/>
            <a:ext cx="7529227" cy="1788191"/>
          </a:xfrm>
          <a:prstGeom prst="rect">
            <a:avLst/>
          </a:prstGeom>
          <a:noFill/>
        </p:spPr>
      </p:pic>
      <p:pic>
        <p:nvPicPr>
          <p:cNvPr id="4" name="Picture 3">
            <a:extLst>
              <a:ext uri="{FF2B5EF4-FFF2-40B4-BE49-F238E27FC236}">
                <a16:creationId xmlns:a16="http://schemas.microsoft.com/office/drawing/2014/main" id="{627713AA-8789-87BB-4206-59BA5D2ACBC9}"/>
              </a:ext>
            </a:extLst>
          </p:cNvPr>
          <p:cNvPicPr>
            <a:picLocks noChangeAspect="1"/>
          </p:cNvPicPr>
          <p:nvPr/>
        </p:nvPicPr>
        <p:blipFill>
          <a:blip r:embed="rId3"/>
          <a:stretch>
            <a:fillRect/>
          </a:stretch>
        </p:blipFill>
        <p:spPr>
          <a:xfrm>
            <a:off x="990594" y="2955505"/>
            <a:ext cx="7529227" cy="1938155"/>
          </a:xfrm>
          <a:prstGeom prst="rect">
            <a:avLst/>
          </a:prstGeom>
        </p:spPr>
      </p:pic>
    </p:spTree>
    <p:extLst>
      <p:ext uri="{BB962C8B-B14F-4D97-AF65-F5344CB8AC3E}">
        <p14:creationId xmlns:p14="http://schemas.microsoft.com/office/powerpoint/2010/main" val="76456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4674B94-D1FC-3242-3E59-AD030E0E6EF4}"/>
              </a:ext>
            </a:extLst>
          </p:cNvPr>
          <p:cNvSpPr>
            <a:spLocks noGrp="1"/>
          </p:cNvSpPr>
          <p:nvPr>
            <p:ph type="subTitle" idx="1"/>
          </p:nvPr>
        </p:nvSpPr>
        <p:spPr/>
        <p:txBody>
          <a:bodyPr/>
          <a:lstStyle/>
          <a:p>
            <a:r>
              <a:rPr lang="en-US" dirty="0"/>
              <a:t>A Brief History of the Conversion Factor</a:t>
            </a:r>
          </a:p>
        </p:txBody>
      </p:sp>
      <p:graphicFrame>
        <p:nvGraphicFramePr>
          <p:cNvPr id="4" name="Table 4">
            <a:extLst>
              <a:ext uri="{FF2B5EF4-FFF2-40B4-BE49-F238E27FC236}">
                <a16:creationId xmlns:a16="http://schemas.microsoft.com/office/drawing/2014/main" id="{E0710952-42DE-8F8E-6746-BF7642BE82E7}"/>
              </a:ext>
            </a:extLst>
          </p:cNvPr>
          <p:cNvGraphicFramePr>
            <a:graphicFrameLocks noGrp="1"/>
          </p:cNvGraphicFramePr>
          <p:nvPr>
            <p:extLst>
              <p:ext uri="{D42A27DB-BD31-4B8C-83A1-F6EECF244321}">
                <p14:modId xmlns:p14="http://schemas.microsoft.com/office/powerpoint/2010/main" val="448834778"/>
              </p:ext>
            </p:extLst>
          </p:nvPr>
        </p:nvGraphicFramePr>
        <p:xfrm>
          <a:off x="1524000" y="905933"/>
          <a:ext cx="5274366" cy="4151097"/>
        </p:xfrm>
        <a:graphic>
          <a:graphicData uri="http://schemas.openxmlformats.org/drawingml/2006/table">
            <a:tbl>
              <a:tblPr firstRow="1" bandRow="1">
                <a:tableStyleId>{5C22544A-7EE6-4342-B048-85BDC9FD1C3A}</a:tableStyleId>
              </a:tblPr>
              <a:tblGrid>
                <a:gridCol w="1758122">
                  <a:extLst>
                    <a:ext uri="{9D8B030D-6E8A-4147-A177-3AD203B41FA5}">
                      <a16:colId xmlns:a16="http://schemas.microsoft.com/office/drawing/2014/main" val="1593483075"/>
                    </a:ext>
                  </a:extLst>
                </a:gridCol>
                <a:gridCol w="1758122">
                  <a:extLst>
                    <a:ext uri="{9D8B030D-6E8A-4147-A177-3AD203B41FA5}">
                      <a16:colId xmlns:a16="http://schemas.microsoft.com/office/drawing/2014/main" val="3307927086"/>
                    </a:ext>
                  </a:extLst>
                </a:gridCol>
                <a:gridCol w="1758122">
                  <a:extLst>
                    <a:ext uri="{9D8B030D-6E8A-4147-A177-3AD203B41FA5}">
                      <a16:colId xmlns:a16="http://schemas.microsoft.com/office/drawing/2014/main" val="1370384679"/>
                    </a:ext>
                  </a:extLst>
                </a:gridCol>
              </a:tblGrid>
              <a:tr h="330534">
                <a:tc>
                  <a:txBody>
                    <a:bodyPr/>
                    <a:lstStyle/>
                    <a:p>
                      <a:r>
                        <a:rPr lang="en-US" sz="1400" b="0" i="0" dirty="0">
                          <a:latin typeface="Open Sans" panose="020B0606030504020204" pitchFamily="34" charset="0"/>
                        </a:rPr>
                        <a:t>Calendar Year</a:t>
                      </a:r>
                    </a:p>
                  </a:txBody>
                  <a:tcPr/>
                </a:tc>
                <a:tc>
                  <a:txBody>
                    <a:bodyPr/>
                    <a:lstStyle/>
                    <a:p>
                      <a:r>
                        <a:rPr lang="en-US" sz="1400" b="0" i="0" dirty="0">
                          <a:latin typeface="Open Sans" panose="020B0606030504020204" pitchFamily="34" charset="0"/>
                        </a:rPr>
                        <a:t>Conversion Factor</a:t>
                      </a:r>
                    </a:p>
                  </a:txBody>
                  <a:tcPr/>
                </a:tc>
                <a:tc>
                  <a:txBody>
                    <a:bodyPr/>
                    <a:lstStyle/>
                    <a:p>
                      <a:r>
                        <a:rPr lang="en-US" sz="1400" b="0" i="0" dirty="0">
                          <a:latin typeface="Open Sans" panose="020B0606030504020204" pitchFamily="34" charset="0"/>
                        </a:rPr>
                        <a:t>Actual Update %</a:t>
                      </a:r>
                    </a:p>
                  </a:txBody>
                  <a:tcPr/>
                </a:tc>
                <a:extLst>
                  <a:ext uri="{0D108BD9-81ED-4DB2-BD59-A6C34878D82A}">
                    <a16:rowId xmlns:a16="http://schemas.microsoft.com/office/drawing/2014/main" val="2110310406"/>
                  </a:ext>
                </a:extLst>
              </a:tr>
              <a:tr h="424507">
                <a:tc>
                  <a:txBody>
                    <a:bodyPr/>
                    <a:lstStyle/>
                    <a:p>
                      <a:pPr algn="ctr"/>
                      <a:r>
                        <a:rPr lang="en-US" sz="1400" b="0" i="0" dirty="0">
                          <a:latin typeface="Open Sans" panose="020B0606030504020204" pitchFamily="34" charset="0"/>
                        </a:rPr>
                        <a:t>2017</a:t>
                      </a:r>
                    </a:p>
                  </a:txBody>
                  <a:tcPr/>
                </a:tc>
                <a:tc>
                  <a:txBody>
                    <a:bodyPr/>
                    <a:lstStyle/>
                    <a:p>
                      <a:pPr algn="ctr"/>
                      <a:r>
                        <a:rPr lang="en-US" sz="1400" b="0" i="0" dirty="0">
                          <a:latin typeface="Open Sans" panose="020B0606030504020204" pitchFamily="34" charset="0"/>
                        </a:rPr>
                        <a:t>$35.8887</a:t>
                      </a:r>
                    </a:p>
                  </a:txBody>
                  <a:tcPr/>
                </a:tc>
                <a:tc>
                  <a:txBody>
                    <a:bodyPr/>
                    <a:lstStyle/>
                    <a:p>
                      <a:pPr algn="ctr"/>
                      <a:r>
                        <a:rPr lang="en-US" sz="1400" b="0" i="0" dirty="0">
                          <a:latin typeface="Open Sans" panose="020B0606030504020204" pitchFamily="34" charset="0"/>
                        </a:rPr>
                        <a:t>0.24</a:t>
                      </a:r>
                    </a:p>
                  </a:txBody>
                  <a:tcPr/>
                </a:tc>
                <a:extLst>
                  <a:ext uri="{0D108BD9-81ED-4DB2-BD59-A6C34878D82A}">
                    <a16:rowId xmlns:a16="http://schemas.microsoft.com/office/drawing/2014/main" val="2731691768"/>
                  </a:ext>
                </a:extLst>
              </a:tr>
              <a:tr h="424507">
                <a:tc>
                  <a:txBody>
                    <a:bodyPr/>
                    <a:lstStyle/>
                    <a:p>
                      <a:pPr algn="ctr"/>
                      <a:r>
                        <a:rPr lang="en-US" sz="1400" b="0" i="0" dirty="0">
                          <a:latin typeface="Open Sans" panose="020B0606030504020204" pitchFamily="34" charset="0"/>
                        </a:rPr>
                        <a:t>2018</a:t>
                      </a:r>
                    </a:p>
                  </a:txBody>
                  <a:tcPr/>
                </a:tc>
                <a:tc>
                  <a:txBody>
                    <a:bodyPr/>
                    <a:lstStyle/>
                    <a:p>
                      <a:pPr algn="ctr"/>
                      <a:r>
                        <a:rPr lang="en-US" sz="1400" b="0" i="0" dirty="0">
                          <a:latin typeface="Open Sans" panose="020B0606030504020204" pitchFamily="34" charset="0"/>
                        </a:rPr>
                        <a:t>$35.9996</a:t>
                      </a:r>
                    </a:p>
                  </a:txBody>
                  <a:tcPr/>
                </a:tc>
                <a:tc>
                  <a:txBody>
                    <a:bodyPr/>
                    <a:lstStyle/>
                    <a:p>
                      <a:pPr algn="ctr"/>
                      <a:r>
                        <a:rPr lang="en-US" sz="1400" b="0" i="0" dirty="0">
                          <a:latin typeface="Open Sans" panose="020B0606030504020204" pitchFamily="34" charset="0"/>
                        </a:rPr>
                        <a:t>0.31</a:t>
                      </a:r>
                    </a:p>
                  </a:txBody>
                  <a:tcPr/>
                </a:tc>
                <a:extLst>
                  <a:ext uri="{0D108BD9-81ED-4DB2-BD59-A6C34878D82A}">
                    <a16:rowId xmlns:a16="http://schemas.microsoft.com/office/drawing/2014/main" val="4211853648"/>
                  </a:ext>
                </a:extLst>
              </a:tr>
              <a:tr h="424507">
                <a:tc>
                  <a:txBody>
                    <a:bodyPr/>
                    <a:lstStyle/>
                    <a:p>
                      <a:pPr algn="ctr"/>
                      <a:r>
                        <a:rPr lang="en-US" sz="1400" b="0" i="0" dirty="0">
                          <a:latin typeface="Open Sans" panose="020B0606030504020204" pitchFamily="34" charset="0"/>
                        </a:rPr>
                        <a:t>2019</a:t>
                      </a:r>
                    </a:p>
                  </a:txBody>
                  <a:tcPr/>
                </a:tc>
                <a:tc>
                  <a:txBody>
                    <a:bodyPr/>
                    <a:lstStyle/>
                    <a:p>
                      <a:pPr algn="ctr"/>
                      <a:r>
                        <a:rPr lang="en-US" sz="1400" b="0" i="0" dirty="0">
                          <a:latin typeface="Open Sans" panose="020B0606030504020204" pitchFamily="34" charset="0"/>
                        </a:rPr>
                        <a:t>$36.0392</a:t>
                      </a:r>
                    </a:p>
                  </a:txBody>
                  <a:tcPr/>
                </a:tc>
                <a:tc>
                  <a:txBody>
                    <a:bodyPr/>
                    <a:lstStyle/>
                    <a:p>
                      <a:pPr algn="ctr"/>
                      <a:r>
                        <a:rPr lang="en-US" sz="1400" b="0" i="0" dirty="0">
                          <a:latin typeface="Open Sans" panose="020B0606030504020204" pitchFamily="34" charset="0"/>
                        </a:rPr>
                        <a:t>0.11</a:t>
                      </a:r>
                    </a:p>
                  </a:txBody>
                  <a:tcPr/>
                </a:tc>
                <a:extLst>
                  <a:ext uri="{0D108BD9-81ED-4DB2-BD59-A6C34878D82A}">
                    <a16:rowId xmlns:a16="http://schemas.microsoft.com/office/drawing/2014/main" val="627583519"/>
                  </a:ext>
                </a:extLst>
              </a:tr>
              <a:tr h="424507">
                <a:tc>
                  <a:txBody>
                    <a:bodyPr/>
                    <a:lstStyle/>
                    <a:p>
                      <a:pPr algn="ctr"/>
                      <a:r>
                        <a:rPr lang="en-US" sz="1400" b="0" i="0" dirty="0">
                          <a:latin typeface="Open Sans" panose="020B0606030504020204" pitchFamily="34" charset="0"/>
                        </a:rPr>
                        <a:t>2020</a:t>
                      </a:r>
                    </a:p>
                  </a:txBody>
                  <a:tcPr/>
                </a:tc>
                <a:tc>
                  <a:txBody>
                    <a:bodyPr/>
                    <a:lstStyle/>
                    <a:p>
                      <a:pPr algn="ctr"/>
                      <a:r>
                        <a:rPr lang="en-US" sz="1400" b="0" i="0" dirty="0">
                          <a:latin typeface="Open Sans" panose="020B0606030504020204" pitchFamily="34" charset="0"/>
                        </a:rPr>
                        <a:t>$36.0896</a:t>
                      </a:r>
                    </a:p>
                  </a:txBody>
                  <a:tcPr/>
                </a:tc>
                <a:tc>
                  <a:txBody>
                    <a:bodyPr/>
                    <a:lstStyle/>
                    <a:p>
                      <a:pPr algn="ctr"/>
                      <a:r>
                        <a:rPr lang="en-US" sz="1400" b="0" i="0" dirty="0">
                          <a:latin typeface="Open Sans" panose="020B0606030504020204" pitchFamily="34" charset="0"/>
                        </a:rPr>
                        <a:t>0.14</a:t>
                      </a:r>
                    </a:p>
                  </a:txBody>
                  <a:tcPr/>
                </a:tc>
                <a:extLst>
                  <a:ext uri="{0D108BD9-81ED-4DB2-BD59-A6C34878D82A}">
                    <a16:rowId xmlns:a16="http://schemas.microsoft.com/office/drawing/2014/main" val="3343902087"/>
                  </a:ext>
                </a:extLst>
              </a:tr>
              <a:tr h="424507">
                <a:tc>
                  <a:txBody>
                    <a:bodyPr/>
                    <a:lstStyle/>
                    <a:p>
                      <a:pPr algn="ctr"/>
                      <a:r>
                        <a:rPr lang="en-US" sz="1400" b="0" i="0" dirty="0">
                          <a:latin typeface="Open Sans" panose="020B0606030504020204" pitchFamily="34" charset="0"/>
                        </a:rPr>
                        <a:t>2021</a:t>
                      </a:r>
                    </a:p>
                  </a:txBody>
                  <a:tcPr/>
                </a:tc>
                <a:tc>
                  <a:txBody>
                    <a:bodyPr/>
                    <a:lstStyle/>
                    <a:p>
                      <a:pPr algn="ctr"/>
                      <a:r>
                        <a:rPr lang="en-US" sz="1400" b="0" i="0" dirty="0">
                          <a:latin typeface="Open Sans" panose="020B0606030504020204" pitchFamily="34" charset="0"/>
                        </a:rPr>
                        <a:t>$34.8931</a:t>
                      </a:r>
                    </a:p>
                  </a:txBody>
                  <a:tcPr/>
                </a:tc>
                <a:tc>
                  <a:txBody>
                    <a:bodyPr/>
                    <a:lstStyle/>
                    <a:p>
                      <a:pPr algn="ctr"/>
                      <a:r>
                        <a:rPr lang="en-US" sz="1400" b="0" i="0" dirty="0">
                          <a:latin typeface="Open Sans" panose="020B0606030504020204" pitchFamily="34" charset="0"/>
                        </a:rPr>
                        <a:t>-3.32</a:t>
                      </a:r>
                    </a:p>
                  </a:txBody>
                  <a:tcPr/>
                </a:tc>
                <a:extLst>
                  <a:ext uri="{0D108BD9-81ED-4DB2-BD59-A6C34878D82A}">
                    <a16:rowId xmlns:a16="http://schemas.microsoft.com/office/drawing/2014/main" val="110272306"/>
                  </a:ext>
                </a:extLst>
              </a:tr>
              <a:tr h="424507">
                <a:tc>
                  <a:txBody>
                    <a:bodyPr/>
                    <a:lstStyle/>
                    <a:p>
                      <a:pPr algn="ctr"/>
                      <a:r>
                        <a:rPr lang="en-US" sz="1400" b="0" i="0" dirty="0">
                          <a:latin typeface="Open Sans" panose="020B0606030504020204" pitchFamily="34" charset="0"/>
                        </a:rPr>
                        <a:t>2022</a:t>
                      </a:r>
                    </a:p>
                  </a:txBody>
                  <a:tcPr/>
                </a:tc>
                <a:tc>
                  <a:txBody>
                    <a:bodyPr/>
                    <a:lstStyle/>
                    <a:p>
                      <a:pPr algn="ctr"/>
                      <a:r>
                        <a:rPr lang="en-US" sz="1400" b="0" i="0" dirty="0">
                          <a:latin typeface="Open Sans" panose="020B0606030504020204" pitchFamily="34" charset="0"/>
                        </a:rPr>
                        <a:t>$34.6062</a:t>
                      </a:r>
                    </a:p>
                  </a:txBody>
                  <a:tcPr/>
                </a:tc>
                <a:tc>
                  <a:txBody>
                    <a:bodyPr/>
                    <a:lstStyle/>
                    <a:p>
                      <a:pPr algn="ctr"/>
                      <a:r>
                        <a:rPr lang="en-US" sz="1400" b="0" i="0" dirty="0">
                          <a:latin typeface="Open Sans" panose="020B0606030504020204" pitchFamily="34" charset="0"/>
                        </a:rPr>
                        <a:t>-0.82</a:t>
                      </a:r>
                    </a:p>
                  </a:txBody>
                  <a:tcPr/>
                </a:tc>
                <a:extLst>
                  <a:ext uri="{0D108BD9-81ED-4DB2-BD59-A6C34878D82A}">
                    <a16:rowId xmlns:a16="http://schemas.microsoft.com/office/drawing/2014/main" val="1580165148"/>
                  </a:ext>
                </a:extLst>
              </a:tr>
              <a:tr h="424507">
                <a:tc>
                  <a:txBody>
                    <a:bodyPr/>
                    <a:lstStyle/>
                    <a:p>
                      <a:pPr algn="ctr"/>
                      <a:r>
                        <a:rPr lang="en-US" sz="1400" b="0" i="0" dirty="0">
                          <a:latin typeface="Open Sans" panose="020B0606030504020204" pitchFamily="34" charset="0"/>
                        </a:rPr>
                        <a:t>2023</a:t>
                      </a:r>
                    </a:p>
                  </a:txBody>
                  <a:tcPr/>
                </a:tc>
                <a:tc>
                  <a:txBody>
                    <a:bodyPr/>
                    <a:lstStyle/>
                    <a:p>
                      <a:pPr algn="ctr"/>
                      <a:r>
                        <a:rPr lang="en-US" sz="1400" b="0" i="0" dirty="0">
                          <a:latin typeface="Open Sans" panose="020B0606030504020204" pitchFamily="34" charset="0"/>
                        </a:rPr>
                        <a:t>$33.8872</a:t>
                      </a:r>
                    </a:p>
                  </a:txBody>
                  <a:tcPr/>
                </a:tc>
                <a:tc>
                  <a:txBody>
                    <a:bodyPr/>
                    <a:lstStyle/>
                    <a:p>
                      <a:pPr algn="ctr"/>
                      <a:r>
                        <a:rPr lang="en-US" sz="1400" b="0" i="0" dirty="0">
                          <a:latin typeface="Open Sans" panose="020B0606030504020204" pitchFamily="34" charset="0"/>
                        </a:rPr>
                        <a:t>-2.08</a:t>
                      </a:r>
                    </a:p>
                  </a:txBody>
                  <a:tcPr/>
                </a:tc>
                <a:extLst>
                  <a:ext uri="{0D108BD9-81ED-4DB2-BD59-A6C34878D82A}">
                    <a16:rowId xmlns:a16="http://schemas.microsoft.com/office/drawing/2014/main" val="926896420"/>
                  </a:ext>
                </a:extLst>
              </a:tr>
              <a:tr h="424507">
                <a:tc>
                  <a:txBody>
                    <a:bodyPr/>
                    <a:lstStyle/>
                    <a:p>
                      <a:pPr algn="ctr"/>
                      <a:r>
                        <a:rPr lang="en-US" sz="1400" b="0" i="0" dirty="0">
                          <a:latin typeface="Open Sans" panose="020B0606030504020204" pitchFamily="34" charset="0"/>
                        </a:rPr>
                        <a:t>2024 </a:t>
                      </a:r>
                    </a:p>
                  </a:txBody>
                  <a:tcPr/>
                </a:tc>
                <a:tc>
                  <a:txBody>
                    <a:bodyPr/>
                    <a:lstStyle/>
                    <a:p>
                      <a:pPr algn="ctr"/>
                      <a:r>
                        <a:rPr lang="en-US" sz="1400" b="0" i="0" dirty="0">
                          <a:latin typeface="Open Sans" panose="020B0606030504020204" pitchFamily="34" charset="0"/>
                        </a:rPr>
                        <a:t>$33.2875</a:t>
                      </a:r>
                    </a:p>
                  </a:txBody>
                  <a:tcPr/>
                </a:tc>
                <a:tc>
                  <a:txBody>
                    <a:bodyPr/>
                    <a:lstStyle/>
                    <a:p>
                      <a:pPr algn="ctr"/>
                      <a:r>
                        <a:rPr lang="en-US" sz="1400" b="0" i="0" dirty="0">
                          <a:latin typeface="Open Sans" panose="020B0606030504020204" pitchFamily="34" charset="0"/>
                        </a:rPr>
                        <a:t>-1.80</a:t>
                      </a:r>
                    </a:p>
                  </a:txBody>
                  <a:tcPr/>
                </a:tc>
                <a:extLst>
                  <a:ext uri="{0D108BD9-81ED-4DB2-BD59-A6C34878D82A}">
                    <a16:rowId xmlns:a16="http://schemas.microsoft.com/office/drawing/2014/main" val="3803679714"/>
                  </a:ext>
                </a:extLst>
              </a:tr>
              <a:tr h="424507">
                <a:tc>
                  <a:txBody>
                    <a:bodyPr/>
                    <a:lstStyle/>
                    <a:p>
                      <a:pPr algn="ctr"/>
                      <a:r>
                        <a:rPr lang="en-US" sz="1400" b="0" i="0" dirty="0">
                          <a:latin typeface="Open Sans" panose="020B0606030504020204" pitchFamily="34" charset="0"/>
                        </a:rPr>
                        <a:t>2025</a:t>
                      </a:r>
                    </a:p>
                  </a:txBody>
                  <a:tcPr/>
                </a:tc>
                <a:tc>
                  <a:txBody>
                    <a:bodyPr/>
                    <a:lstStyle/>
                    <a:p>
                      <a:pPr algn="ctr"/>
                      <a:r>
                        <a:rPr lang="en-US" sz="1400" b="0" i="0" dirty="0">
                          <a:latin typeface="Open Sans" panose="020B0606030504020204" pitchFamily="34" charset="0"/>
                        </a:rPr>
                        <a:t>$32.3465</a:t>
                      </a:r>
                    </a:p>
                  </a:txBody>
                  <a:tcPr/>
                </a:tc>
                <a:tc>
                  <a:txBody>
                    <a:bodyPr/>
                    <a:lstStyle/>
                    <a:p>
                      <a:pPr algn="ctr"/>
                      <a:r>
                        <a:rPr lang="en-US" sz="1400" b="0" i="0" dirty="0">
                          <a:latin typeface="Open Sans" panose="020B0606030504020204" pitchFamily="34" charset="0"/>
                        </a:rPr>
                        <a:t>- 2.90</a:t>
                      </a:r>
                    </a:p>
                  </a:txBody>
                  <a:tcPr/>
                </a:tc>
                <a:extLst>
                  <a:ext uri="{0D108BD9-81ED-4DB2-BD59-A6C34878D82A}">
                    <a16:rowId xmlns:a16="http://schemas.microsoft.com/office/drawing/2014/main" val="455324046"/>
                  </a:ext>
                </a:extLst>
              </a:tr>
            </a:tbl>
          </a:graphicData>
        </a:graphic>
      </p:graphicFrame>
    </p:spTree>
    <p:extLst>
      <p:ext uri="{BB962C8B-B14F-4D97-AF65-F5344CB8AC3E}">
        <p14:creationId xmlns:p14="http://schemas.microsoft.com/office/powerpoint/2010/main" val="134893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79DB57-A9E9-6089-95BF-E71B0959EA64}"/>
              </a:ext>
            </a:extLst>
          </p:cNvPr>
          <p:cNvSpPr>
            <a:spLocks noGrp="1"/>
          </p:cNvSpPr>
          <p:nvPr>
            <p:ph type="subTitle" idx="1"/>
          </p:nvPr>
        </p:nvSpPr>
        <p:spPr/>
        <p:txBody>
          <a:bodyPr/>
          <a:lstStyle/>
          <a:p>
            <a:r>
              <a:rPr lang="en-US" dirty="0"/>
              <a:t>Specialty Impact</a:t>
            </a:r>
          </a:p>
        </p:txBody>
      </p:sp>
      <p:sp>
        <p:nvSpPr>
          <p:cNvPr id="3" name="Subtitle 2">
            <a:extLst>
              <a:ext uri="{FF2B5EF4-FFF2-40B4-BE49-F238E27FC236}">
                <a16:creationId xmlns:a16="http://schemas.microsoft.com/office/drawing/2014/main" id="{ADEC4838-7869-369C-2F58-4A8E7BACC4E9}"/>
              </a:ext>
            </a:extLst>
          </p:cNvPr>
          <p:cNvSpPr>
            <a:spLocks noGrp="1"/>
          </p:cNvSpPr>
          <p:nvPr>
            <p:ph type="subTitle" idx="2"/>
          </p:nvPr>
        </p:nvSpPr>
        <p:spPr/>
        <p:txBody>
          <a:bodyPr/>
          <a:lstStyle/>
          <a:p>
            <a:pPr marL="0" indent="0"/>
            <a:r>
              <a:rPr lang="en-US" dirty="0"/>
              <a:t>Be aware that this does not factor in the change in CF:</a:t>
            </a:r>
          </a:p>
          <a:p>
            <a:pPr marL="0" indent="0"/>
            <a:endParaRPr lang="en-US" dirty="0"/>
          </a:p>
          <a:p>
            <a:pPr>
              <a:buFont typeface="Arial" panose="020B0604020202020204" pitchFamily="34" charset="0"/>
              <a:buChar char="•"/>
            </a:pPr>
            <a:r>
              <a:rPr lang="en-US" dirty="0"/>
              <a:t>Cardiology 0%</a:t>
            </a:r>
          </a:p>
          <a:p>
            <a:pPr>
              <a:buFont typeface="Arial" panose="020B0604020202020204" pitchFamily="34" charset="0"/>
              <a:buChar char="•"/>
            </a:pPr>
            <a:r>
              <a:rPr lang="en-US" dirty="0"/>
              <a:t>Dermatology 0%</a:t>
            </a:r>
          </a:p>
          <a:p>
            <a:pPr>
              <a:buFont typeface="Arial" panose="020B0604020202020204" pitchFamily="34" charset="0"/>
              <a:buChar char="•"/>
            </a:pPr>
            <a:r>
              <a:rPr lang="en-US" dirty="0"/>
              <a:t>Family Practice 0%</a:t>
            </a:r>
          </a:p>
          <a:p>
            <a:pPr>
              <a:buFont typeface="Arial" panose="020B0604020202020204" pitchFamily="34" charset="0"/>
              <a:buChar char="•"/>
            </a:pPr>
            <a:r>
              <a:rPr lang="en-US" dirty="0"/>
              <a:t>Gastro 0%</a:t>
            </a:r>
          </a:p>
          <a:p>
            <a:pPr>
              <a:buFont typeface="Arial" panose="020B0604020202020204" pitchFamily="34" charset="0"/>
              <a:buChar char="•"/>
            </a:pPr>
            <a:r>
              <a:rPr lang="en-US" dirty="0"/>
              <a:t>Hem-Onc -1%</a:t>
            </a:r>
          </a:p>
          <a:p>
            <a:pPr>
              <a:buFont typeface="Arial" panose="020B0604020202020204" pitchFamily="34" charset="0"/>
              <a:buChar char="•"/>
            </a:pPr>
            <a:r>
              <a:rPr lang="en-US" dirty="0"/>
              <a:t>Neuro 0%</a:t>
            </a:r>
          </a:p>
          <a:p>
            <a:pPr>
              <a:buFont typeface="Arial" panose="020B0604020202020204" pitchFamily="34" charset="0"/>
              <a:buChar char="•"/>
            </a:pPr>
            <a:r>
              <a:rPr lang="en-US" dirty="0"/>
              <a:t>Rad Onc 0%</a:t>
            </a:r>
          </a:p>
        </p:txBody>
      </p:sp>
    </p:spTree>
    <p:extLst>
      <p:ext uri="{BB962C8B-B14F-4D97-AF65-F5344CB8AC3E}">
        <p14:creationId xmlns:p14="http://schemas.microsoft.com/office/powerpoint/2010/main" val="2458273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nPoint_RxV_PresentationTemplate" id="{403E985B-DDBF-E64E-AE36-4D1347865879}" vid="{B285BC1B-6A7B-0A44-88F2-AC7327E7F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{CA214D79-725F-C649-BBD9-7D8302DBD518}tf10001071</Template>
  <TotalTime>60770</TotalTime>
  <Words>5875</Words>
  <Application>Microsoft Macintosh PowerPoint</Application>
  <PresentationFormat>On-screen Show (16:9)</PresentationFormat>
  <Paragraphs>422</Paragraphs>
  <Slides>61</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Arial</vt:lpstr>
      <vt:lpstr>Calibri</vt:lpstr>
      <vt:lpstr>Courier New</vt:lpstr>
      <vt:lpstr>Garamond</vt:lpstr>
      <vt:lpstr>inherit</vt:lpstr>
      <vt:lpstr>Monaco</vt:lpstr>
      <vt:lpstr>Montserrat</vt:lpstr>
      <vt:lpstr>Open Sans</vt:lpstr>
      <vt:lpstr>Open Sans  </vt:lpstr>
      <vt:lpstr>Open Sans Light</vt:lpstr>
      <vt:lpstr>Wingdings</vt:lpstr>
      <vt:lpstr>Office Theme</vt:lpstr>
      <vt:lpstr>PowerPoint Presentation</vt:lpstr>
      <vt:lpstr>Disclaimer</vt:lpstr>
      <vt:lpstr>Agenda</vt:lpstr>
      <vt:lpstr>Physician Fee Schedule Rule for 2025 </vt:lpstr>
      <vt:lpstr>Medicare Physician Payment Basics </vt:lpstr>
      <vt:lpstr>Sequestration</vt:lpstr>
      <vt:lpstr>Conversion Factor Proposed to Final</vt:lpstr>
      <vt:lpstr>PowerPoint Presentation</vt:lpstr>
      <vt:lpstr>PowerPoint Presentation</vt:lpstr>
      <vt:lpstr>What COA Members Are Seeing </vt:lpstr>
      <vt:lpstr>Telehealth Waivers</vt:lpstr>
      <vt:lpstr>PowerPoint Presentation</vt:lpstr>
      <vt:lpstr>Telehealth List Updates </vt:lpstr>
      <vt:lpstr>Virtual Supervision for 2025</vt:lpstr>
      <vt:lpstr>Other Telehealth Flexibilities Proposed</vt:lpstr>
      <vt:lpstr>Proposed Definition of Telecommunications Systems</vt:lpstr>
      <vt:lpstr>New CPT E/M Codes</vt:lpstr>
      <vt:lpstr>Improving Global Services Proposal</vt:lpstr>
      <vt:lpstr>Colorectal Screening 2025</vt:lpstr>
      <vt:lpstr>Hepatitis B Vaccine</vt:lpstr>
      <vt:lpstr>Reporting of Overpayments </vt:lpstr>
      <vt:lpstr>G2211 Again...</vt:lpstr>
      <vt:lpstr>Additional Dental Services</vt:lpstr>
      <vt:lpstr>Advanced Primary Care Management</vt:lpstr>
      <vt:lpstr>Visit Complexity for Infectious Disease</vt:lpstr>
      <vt:lpstr>Cardiovascular Risk Assessment</vt:lpstr>
      <vt:lpstr>Summary of QPP Rule 2025</vt:lpstr>
      <vt:lpstr>Component Proposal for 2025</vt:lpstr>
      <vt:lpstr>New MVPs Proposed for 2025 Reporting</vt:lpstr>
      <vt:lpstr>Major Proposed Updates</vt:lpstr>
      <vt:lpstr>MSSP ACO Quality Changes</vt:lpstr>
      <vt:lpstr>Medicare Hospital Outpatient Final Rule 2025</vt:lpstr>
      <vt:lpstr>OPPS Payment Update Proposal 2025</vt:lpstr>
      <vt:lpstr>PowerPoint Presentation</vt:lpstr>
      <vt:lpstr>Limited Prior Auth Time Frame</vt:lpstr>
      <vt:lpstr>PowerPoint Presentation</vt:lpstr>
      <vt:lpstr>2025 OPPS Drug/Biologic Payments  </vt:lpstr>
      <vt:lpstr>CAR-T Therapy Coding (Part B)</vt:lpstr>
      <vt:lpstr>Gene &amp; CAR-T Packaging (OPPS)</vt:lpstr>
      <vt:lpstr> OPPS Packaging Policy for Diagnostic Radiopharmaceuticals  </vt:lpstr>
      <vt:lpstr>Other Radiopharmaceutical Proposals</vt:lpstr>
      <vt:lpstr>Part B Drug Proposals 2025</vt:lpstr>
      <vt:lpstr>Drugs with Zero or Negative ASP (Proposed)</vt:lpstr>
      <vt:lpstr>Part B Inflation Rebate Proposals</vt:lpstr>
      <vt:lpstr>Part B Inflation Rebate Proposals</vt:lpstr>
      <vt:lpstr>Part D Rebate for Inflation</vt:lpstr>
      <vt:lpstr>Part D Rebate Proposals</vt:lpstr>
      <vt:lpstr>Drug Waste Rebate Proposals</vt:lpstr>
      <vt:lpstr>My Favorite Proposals</vt:lpstr>
      <vt:lpstr>My Favorite Proposals (Cont’d)</vt:lpstr>
      <vt:lpstr>ICD-10-CM Changes 2025 October 1, 2024</vt:lpstr>
      <vt:lpstr>“In Remission” Added </vt:lpstr>
      <vt:lpstr>Added C-Codes 2025</vt:lpstr>
      <vt:lpstr>Added C-Codes 2025</vt:lpstr>
      <vt:lpstr>Added Codes 2025!!!</vt:lpstr>
      <vt:lpstr>Added Codes 2025!!!</vt:lpstr>
      <vt:lpstr>Added Codes: SDoH 2025</vt:lpstr>
      <vt:lpstr>A Little Praise (from focalPoint®)</vt:lpstr>
      <vt:lpstr>Thank you for Taking Care of Cancer Patients!! </vt:lpstr>
      <vt:lpstr>References Regarding Proposals</vt:lpstr>
      <vt:lpstr>References Regarding Proposals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Microsoft Office User</dc:creator>
  <cp:keywords/>
  <dc:description/>
  <cp:lastModifiedBy>Roberta Buell</cp:lastModifiedBy>
  <cp:revision>297</cp:revision>
  <cp:lastPrinted>2023-01-19T23:09:19Z</cp:lastPrinted>
  <dcterms:created xsi:type="dcterms:W3CDTF">2021-03-18T20:50:26Z</dcterms:created>
  <dcterms:modified xsi:type="dcterms:W3CDTF">2024-11-11T23:46:21Z</dcterms:modified>
  <cp:category/>
</cp:coreProperties>
</file>