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70" r:id="rId18"/>
    <p:sldId id="271" r:id="rId19"/>
    <p:sldId id="272" r:id="rId20"/>
    <p:sldId id="273" r:id="rId21"/>
    <p:sldId id="274" r:id="rId22"/>
    <p:sldId id="275" r:id="rId23"/>
    <p:sldId id="276" r:id="rId24"/>
    <p:sldId id="277" r:id="rId25"/>
    <p:sldId id="278"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
      <p:font typeface="Trebuchet MS" panose="020B0603020202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BD5966-9F9E-45E6-BB08-3C65EE4884EE}" v="3" dt="2023-04-27T20:40:18.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02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2e4f07603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2e4f07603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rgbClr val="434343"/>
                </a:solidFill>
                <a:latin typeface="Roboto"/>
                <a:ea typeface="Roboto"/>
                <a:cs typeface="Roboto"/>
                <a:sym typeface="Roboto"/>
              </a:rPr>
              <a:t> </a:t>
            </a:r>
            <a:endParaRPr sz="1800">
              <a:solidFill>
                <a:srgbClr val="434343"/>
              </a:solidFill>
              <a:latin typeface="Roboto"/>
              <a:ea typeface="Roboto"/>
              <a:cs typeface="Roboto"/>
              <a:sym typeface="Roboto"/>
            </a:endParaRPr>
          </a:p>
          <a:p>
            <a:pPr marL="0" lvl="0" indent="0" algn="l" rtl="0">
              <a:spcBef>
                <a:spcPts val="12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2e4f07603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2e4f07603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2e4f076030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2e4f07603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800">
              <a:solidFill>
                <a:srgbClr val="434343"/>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1800">
                <a:solidFill>
                  <a:srgbClr val="434343"/>
                </a:solidFill>
                <a:latin typeface="Roboto"/>
                <a:ea typeface="Roboto"/>
                <a:cs typeface="Roboto"/>
                <a:sym typeface="Roboto"/>
              </a:rPr>
              <a:t>Area Agency on Aging in PA or Office on Aging in NJ</a:t>
            </a:r>
            <a:endParaRPr sz="1800">
              <a:solidFill>
                <a:srgbClr val="434343"/>
              </a:solidFill>
              <a:latin typeface="Roboto"/>
              <a:ea typeface="Roboto"/>
              <a:cs typeface="Roboto"/>
              <a:sym typeface="Roboto"/>
            </a:endParaRPr>
          </a:p>
          <a:p>
            <a:pPr marL="0" lvl="0" indent="0" algn="l" rtl="0">
              <a:spcBef>
                <a:spcPts val="12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2e4f07603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2e4f07603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38e7d655f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38e7d655f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38e7d655f0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38e7d655f0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38e7d655f0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38e7d655f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38e7d655f0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38e7d655f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2e4f076030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2e4f076030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2e4f076030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2e4f076030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e4f0760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e4f0760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00"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38e7d655f0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38e7d655f0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38e7d655f0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38e7d655f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396e8c7986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396e8c798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38e7d655f0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38e7d655f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38e7d655f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38e7d655f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600" b="1">
              <a:solidFill>
                <a:srgbClr val="393D40"/>
              </a:solidFill>
              <a:highlight>
                <a:schemeClr val="lt1"/>
              </a:highlight>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endParaRPr sz="1600" b="1">
              <a:solidFill>
                <a:srgbClr val="393D40"/>
              </a:solidFill>
              <a:highlight>
                <a:schemeClr val="lt1"/>
              </a:highlight>
              <a:latin typeface="Roboto"/>
              <a:ea typeface="Roboto"/>
              <a:cs typeface="Roboto"/>
              <a:sym typeface="Roboto"/>
            </a:endParaRPr>
          </a:p>
          <a:p>
            <a:pPr marL="0" lvl="0" indent="0" algn="l" rtl="0">
              <a:spcBef>
                <a:spcPts val="12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2e4f07603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2e4f07603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120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2e4f07603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2e4f0760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endParaRPr sz="1000" dirty="0">
              <a:solidFill>
                <a:srgbClr val="434343"/>
              </a:solidFill>
              <a:latin typeface="Roboto"/>
              <a:ea typeface="Roboto"/>
              <a:cs typeface="Roboto"/>
              <a:sym typeface="Roboto"/>
            </a:endParaRPr>
          </a:p>
          <a:p>
            <a:pPr marL="0" lvl="0" indent="0" algn="l" rtl="0">
              <a:spcBef>
                <a:spcPts val="120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2e4f07603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2e4f07603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800" b="1">
              <a:solidFill>
                <a:srgbClr val="434343"/>
              </a:solidFill>
              <a:latin typeface="Roboto"/>
              <a:ea typeface="Roboto"/>
              <a:cs typeface="Roboto"/>
              <a:sym typeface="Roboto"/>
            </a:endParaRPr>
          </a:p>
          <a:p>
            <a:pPr marL="0" lvl="0" indent="0" algn="l" rtl="0">
              <a:spcBef>
                <a:spcPts val="12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e4f07603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2e4f07603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2e4f07603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2e4f07603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 sz="2054" i="1">
                <a:solidFill>
                  <a:schemeClr val="dk1"/>
                </a:solidFill>
                <a:latin typeface="Roboto"/>
                <a:ea typeface="Roboto"/>
                <a:cs typeface="Roboto"/>
                <a:sym typeface="Roboto"/>
              </a:rPr>
              <a:t> for full review Advocateof all programs during renewal </a:t>
            </a:r>
            <a:r>
              <a:rPr lang="en" sz="4454" i="1">
                <a:solidFill>
                  <a:schemeClr val="lt1"/>
                </a:solidFill>
                <a:latin typeface="Roboto"/>
                <a:ea typeface="Roboto"/>
                <a:cs typeface="Roboto"/>
                <a:sym typeface="Roboto"/>
              </a:rPr>
              <a:t>during </a:t>
            </a:r>
            <a:endParaRPr sz="4454" i="1">
              <a:solidFill>
                <a:schemeClr val="lt1"/>
              </a:solidFill>
              <a:latin typeface="Roboto"/>
              <a:ea typeface="Roboto"/>
              <a:cs typeface="Roboto"/>
              <a:sym typeface="Roboto"/>
            </a:endParaRPr>
          </a:p>
          <a:p>
            <a:pPr marL="457200" lvl="0" indent="0" algn="l" rtl="0">
              <a:lnSpc>
                <a:spcPct val="115000"/>
              </a:lnSpc>
              <a:spcBef>
                <a:spcPts val="1200"/>
              </a:spcBef>
              <a:spcAft>
                <a:spcPts val="0"/>
              </a:spcAft>
              <a:buClr>
                <a:schemeClr val="dk1"/>
              </a:buClr>
              <a:buSzPts val="1100"/>
              <a:buFont typeface="Arial"/>
              <a:buNone/>
            </a:pPr>
            <a:r>
              <a:rPr lang="en" sz="4454" i="1">
                <a:solidFill>
                  <a:schemeClr val="lt1"/>
                </a:solidFill>
                <a:latin typeface="Roboto"/>
                <a:ea typeface="Roboto"/>
                <a:cs typeface="Roboto"/>
                <a:sym typeface="Roboto"/>
              </a:rPr>
              <a:t>renewal</a:t>
            </a:r>
            <a:endParaRPr sz="900">
              <a:solidFill>
                <a:schemeClr val="lt1"/>
              </a:solidFill>
              <a:latin typeface="Roboto"/>
              <a:ea typeface="Roboto"/>
              <a:cs typeface="Roboto"/>
              <a:sym typeface="Roboto"/>
            </a:endParaRPr>
          </a:p>
          <a:p>
            <a:pPr marL="0" lvl="0" indent="0" algn="l" rtl="0">
              <a:spcBef>
                <a:spcPts val="12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nj.gov/humanservices/dmahs/staycoverednj/toolkit/"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health.maryland.gov/mmcp/Pages/MedicaidCheckIn-Participants.aspx" TargetMode="External"/><Relationship Id="rId5" Type="http://schemas.openxmlformats.org/officeDocument/2006/relationships/hyperlink" Target="https://www.dhss.delaware.gov/dhss/dmma/de_medicaid_eligibility_renewal.html" TargetMode="External"/><Relationship Id="rId4" Type="http://schemas.openxmlformats.org/officeDocument/2006/relationships/hyperlink" Target="https://www.dhs.pa.gov/PHE/Pages/Stakeholder-Resources.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congress.gov/bill/117th-congress/house-bill/2617/text"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s://www.congress.gov/bill/116th-congress/house-bill/620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phlp.org/uploads/attachments/cldizkxt596vr52u851owrf6h-2023-monthly-income-and-resource-limits-for-medicaid-and-other-health-programs-final.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425550"/>
            <a:ext cx="8222100" cy="2294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SzPts val="990"/>
              <a:buNone/>
            </a:pPr>
            <a:r>
              <a:rPr lang="en" sz="3480"/>
              <a:t>Ending of the Public Health Emergency (PHE)  and Medicaid Continuous Coverage: </a:t>
            </a:r>
            <a:r>
              <a:rPr lang="en" sz="2168"/>
              <a:t>Proactively screening, educating, and navigating your patients through the Unwinding.</a:t>
            </a:r>
            <a:endParaRPr sz="2168" dirty="0"/>
          </a:p>
        </p:txBody>
      </p:sp>
      <p:sp>
        <p:nvSpPr>
          <p:cNvPr id="86" name="Google Shape;86;p13"/>
          <p:cNvSpPr txBox="1">
            <a:spLocks noGrp="1"/>
          </p:cNvSpPr>
          <p:nvPr>
            <p:ph type="subTitle" idx="1"/>
          </p:nvPr>
        </p:nvSpPr>
        <p:spPr>
          <a:xfrm>
            <a:off x="598100" y="3567449"/>
            <a:ext cx="8222100" cy="11241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200" dirty="0"/>
              <a:t>Aimee Hoch, MSW, LSW, OSW-C			POHMS April 28, 2023</a:t>
            </a:r>
            <a:endParaRPr sz="7200" dirty="0"/>
          </a:p>
          <a:p>
            <a:pPr marL="0" lvl="0" indent="0" algn="l" rtl="0">
              <a:spcBef>
                <a:spcPts val="0"/>
              </a:spcBef>
              <a:spcAft>
                <a:spcPts val="0"/>
              </a:spcAft>
              <a:buNone/>
            </a:pPr>
            <a:r>
              <a:rPr lang="en" sz="7200" dirty="0"/>
              <a:t>Oncology Financial Navigator</a:t>
            </a:r>
            <a:endParaRPr sz="7200" dirty="0"/>
          </a:p>
          <a:p>
            <a:pPr marL="0" lvl="0" indent="0" algn="l" rtl="0">
              <a:spcBef>
                <a:spcPts val="0"/>
              </a:spcBef>
              <a:spcAft>
                <a:spcPts val="0"/>
              </a:spcAft>
              <a:buNone/>
            </a:pPr>
            <a:r>
              <a:rPr lang="en" sz="7200" dirty="0"/>
              <a:t>											</a:t>
            </a:r>
            <a:endParaRPr sz="7200" dirty="0"/>
          </a:p>
          <a:p>
            <a:pPr marL="0" lvl="0" indent="0" algn="l" rtl="0">
              <a:spcBef>
                <a:spcPts val="0"/>
              </a:spcBef>
              <a:spcAft>
                <a:spcPts val="0"/>
              </a:spcAft>
              <a:buNone/>
            </a:pPr>
            <a:endParaRPr sz="4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If Medicaid is Terminated</a:t>
            </a:r>
            <a:endParaRPr/>
          </a:p>
        </p:txBody>
      </p:sp>
      <p:sp>
        <p:nvSpPr>
          <p:cNvPr id="160" name="Google Shape;160;p2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Appeal within 15 days, coverage continues during appeal otherwise you have 30 days to appeal. </a:t>
            </a:r>
          </a:p>
          <a:p>
            <a:pPr marL="0" lvl="0" indent="0" algn="l" rtl="0">
              <a:spcBef>
                <a:spcPts val="1200"/>
              </a:spcBef>
              <a:spcAft>
                <a:spcPts val="0"/>
              </a:spcAft>
              <a:buNone/>
            </a:pPr>
            <a:r>
              <a:rPr lang="en" dirty="0"/>
              <a:t>Request a reconsideration (Provide requested documents to the CAO ) 90 days </a:t>
            </a:r>
          </a:p>
          <a:p>
            <a:pPr marL="0" lvl="0" indent="0" algn="l" rtl="0">
              <a:spcBef>
                <a:spcPts val="1200"/>
              </a:spcBef>
              <a:spcAft>
                <a:spcPts val="0"/>
              </a:spcAft>
              <a:buNone/>
            </a:pPr>
            <a:r>
              <a:rPr lang="en" dirty="0"/>
              <a:t>Explore other options and programs- Other Medicaid Programs, Marketplace  Unwinding Special Enrollment Period, Commercial Insurance Through Spouse</a:t>
            </a: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Special Enrollment Period</a:t>
            </a:r>
            <a:endParaRPr/>
          </a:p>
        </p:txBody>
      </p:sp>
      <p:sp>
        <p:nvSpPr>
          <p:cNvPr id="166" name="Google Shape;166;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Know your State Health Insurance Place Marketplace Website </a:t>
            </a:r>
            <a:endParaRPr/>
          </a:p>
          <a:p>
            <a:pPr marL="0" lvl="0" indent="0" algn="l" rtl="0">
              <a:spcBef>
                <a:spcPts val="1200"/>
              </a:spcBef>
              <a:spcAft>
                <a:spcPts val="0"/>
              </a:spcAft>
              <a:buNone/>
            </a:pPr>
            <a:r>
              <a:rPr lang="en"/>
              <a:t>Healthcare.gov vs. State specific (Pennie)</a:t>
            </a:r>
            <a:endParaRPr/>
          </a:p>
          <a:p>
            <a:pPr marL="0" lvl="0" indent="0" algn="l" rtl="0">
              <a:spcBef>
                <a:spcPts val="1200"/>
              </a:spcBef>
              <a:spcAft>
                <a:spcPts val="0"/>
              </a:spcAft>
              <a:buNone/>
            </a:pPr>
            <a:r>
              <a:rPr lang="en"/>
              <a:t>Income based subsidized health insurance premiums/some cost sharing reductions</a:t>
            </a:r>
            <a:endParaRPr/>
          </a:p>
          <a:p>
            <a:pPr marL="0" lvl="0" indent="0" algn="l" rtl="0">
              <a:spcBef>
                <a:spcPts val="1200"/>
              </a:spcBef>
              <a:spcAft>
                <a:spcPts val="0"/>
              </a:spcAft>
              <a:buNone/>
            </a:pPr>
            <a:r>
              <a:rPr lang="en"/>
              <a:t>Unwinding Special Enrollment Period- Available through July 2024</a:t>
            </a:r>
            <a:endParaRPr/>
          </a:p>
          <a:p>
            <a:pPr marL="0" lvl="0" indent="0" algn="l" rtl="0">
              <a:spcBef>
                <a:spcPts val="1200"/>
              </a:spcBef>
              <a:spcAft>
                <a:spcPts val="0"/>
              </a:spcAft>
              <a:buNone/>
            </a:pPr>
            <a:r>
              <a:rPr lang="en"/>
              <a:t>Enroll within 120 days of losing Medicaid (60 for retro coverage)</a:t>
            </a:r>
            <a:endParaRPr/>
          </a:p>
          <a:p>
            <a:pPr marL="0" lvl="0" indent="0" algn="l" rtl="0">
              <a:spcBef>
                <a:spcPts val="1200"/>
              </a:spcBef>
              <a:spcAft>
                <a:spcPts val="0"/>
              </a:spcAft>
              <a:buNone/>
            </a:pPr>
            <a:r>
              <a:rPr lang="en"/>
              <a:t>Plan will start the first day of the next month</a:t>
            </a:r>
            <a:endParaRPr/>
          </a:p>
          <a:p>
            <a:pPr marL="0" lvl="0" indent="0" algn="l" rtl="0">
              <a:spcBef>
                <a:spcPts val="1200"/>
              </a:spcBef>
              <a:spcAft>
                <a:spcPts val="0"/>
              </a:spcAft>
              <a:buNone/>
            </a:pPr>
            <a:r>
              <a:rPr lang="en">
                <a:solidFill>
                  <a:schemeClr val="accent1"/>
                </a:solidFill>
              </a:rPr>
              <a:t>Considerations: New deductible, New MOOP, Copays, Premiums, Co-pay Assistance, PAP, Premium Assistance</a:t>
            </a:r>
            <a:endParaRPr>
              <a:solidFill>
                <a:schemeClr val="accent1"/>
              </a:solidFill>
            </a:endParaRPr>
          </a:p>
          <a:p>
            <a:pPr marL="0" lvl="0" indent="0" algn="l" rtl="0">
              <a:spcBef>
                <a:spcPts val="1200"/>
              </a:spcBef>
              <a:spcAft>
                <a:spcPts val="1200"/>
              </a:spcAft>
              <a:buNone/>
            </a:pPr>
            <a:endParaRPr/>
          </a:p>
        </p:txBody>
      </p:sp>
      <p:pic>
        <p:nvPicPr>
          <p:cNvPr id="167" name="Google Shape;167;p23"/>
          <p:cNvPicPr preferRelativeResize="0"/>
          <p:nvPr/>
        </p:nvPicPr>
        <p:blipFill>
          <a:blip r:embed="rId3">
            <a:alphaModFix/>
          </a:blip>
          <a:stretch>
            <a:fillRect/>
          </a:stretch>
        </p:blipFill>
        <p:spPr>
          <a:xfrm>
            <a:off x="5625900" y="200025"/>
            <a:ext cx="3143350" cy="1027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Medicare/Medicaid- Dual Eligible</a:t>
            </a:r>
            <a:endParaRPr/>
          </a:p>
        </p:txBody>
      </p:sp>
      <p:sp>
        <p:nvSpPr>
          <p:cNvPr id="173" name="Google Shape;173;p24"/>
          <p:cNvSpPr txBox="1">
            <a:spLocks noGrp="1"/>
          </p:cNvSpPr>
          <p:nvPr>
            <p:ph type="body" idx="1"/>
          </p:nvPr>
        </p:nvSpPr>
        <p:spPr>
          <a:xfrm>
            <a:off x="311700" y="1017800"/>
            <a:ext cx="8520600" cy="36996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Proactive assessment is key</a:t>
            </a:r>
            <a:endParaRPr/>
          </a:p>
          <a:p>
            <a:pPr marL="0" lvl="0" indent="0" algn="l" rtl="0">
              <a:spcBef>
                <a:spcPts val="1200"/>
              </a:spcBef>
              <a:spcAft>
                <a:spcPts val="0"/>
              </a:spcAft>
              <a:buNone/>
            </a:pPr>
            <a:r>
              <a:rPr lang="en"/>
              <a:t>Identify those turning 65/recently turned 65</a:t>
            </a:r>
            <a:endParaRPr/>
          </a:p>
          <a:p>
            <a:pPr marL="0" lvl="0" indent="0" algn="l" rtl="0">
              <a:spcBef>
                <a:spcPts val="1200"/>
              </a:spcBef>
              <a:spcAft>
                <a:spcPts val="0"/>
              </a:spcAft>
              <a:buNone/>
            </a:pPr>
            <a:r>
              <a:rPr lang="en"/>
              <a:t>New to Medicare and will lose Medicaid- Only 6 months to enroll in a Medigap or Supplemental plan</a:t>
            </a:r>
            <a:endParaRPr/>
          </a:p>
          <a:p>
            <a:pPr marL="0" lvl="0" indent="0" algn="l" rtl="0">
              <a:spcBef>
                <a:spcPts val="1200"/>
              </a:spcBef>
              <a:spcAft>
                <a:spcPts val="0"/>
              </a:spcAft>
              <a:buNone/>
            </a:pPr>
            <a:r>
              <a:rPr lang="en"/>
              <a:t>Eligible for Medicare or only on partial Medicare but did not sign up?  New 6 month enrollment period to join A or B with out late enrollment penalty</a:t>
            </a:r>
            <a:endParaRPr/>
          </a:p>
          <a:p>
            <a:pPr marL="0" lvl="0" indent="0" algn="l" rtl="0">
              <a:spcBef>
                <a:spcPts val="1200"/>
              </a:spcBef>
              <a:spcAft>
                <a:spcPts val="0"/>
              </a:spcAft>
              <a:buNone/>
            </a:pPr>
            <a:r>
              <a:rPr lang="en"/>
              <a:t>Need Part D Plan</a:t>
            </a:r>
            <a:endParaRPr/>
          </a:p>
          <a:p>
            <a:pPr marL="0" lvl="0" indent="0" algn="l" rtl="0">
              <a:spcBef>
                <a:spcPts val="1200"/>
              </a:spcBef>
              <a:spcAft>
                <a:spcPts val="0"/>
              </a:spcAft>
              <a:buNone/>
            </a:pPr>
            <a:r>
              <a:rPr lang="en"/>
              <a:t>Losing Medicaid and missed 6 month Medigap/Supplemental window?  They will be left with Medicare Only 80% coverage and unlimited 20% to pay</a:t>
            </a:r>
            <a:endParaRPr/>
          </a:p>
          <a:p>
            <a:pPr marL="0" lvl="0" indent="0" algn="l" rtl="0">
              <a:spcBef>
                <a:spcPts val="1200"/>
              </a:spcBef>
              <a:spcAft>
                <a:spcPts val="0"/>
              </a:spcAft>
              <a:buNone/>
            </a:pPr>
            <a:r>
              <a:rPr lang="en"/>
              <a:t>SHIP Counselors</a:t>
            </a:r>
            <a:endParaRPr/>
          </a:p>
          <a:p>
            <a:pPr marL="0" lvl="0" indent="0" algn="l" rtl="0">
              <a:spcBef>
                <a:spcPts val="1200"/>
              </a:spcBef>
              <a:spcAft>
                <a:spcPts val="0"/>
              </a:spcAft>
              <a:buNone/>
            </a:pPr>
            <a:r>
              <a:rPr lang="en"/>
              <a:t>(PA Medi (formerly Apprise) Medicare Education Decision Insight) </a:t>
            </a:r>
            <a:endParaRPr/>
          </a:p>
          <a:p>
            <a:pPr marL="0" lvl="0" indent="0" algn="l" rtl="0">
              <a:spcBef>
                <a:spcPts val="120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311700" y="170375"/>
            <a:ext cx="8520600" cy="628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Navigation </a:t>
            </a:r>
            <a:endParaRPr/>
          </a:p>
        </p:txBody>
      </p:sp>
      <p:sp>
        <p:nvSpPr>
          <p:cNvPr id="186" name="Google Shape;186;p26"/>
          <p:cNvSpPr txBox="1">
            <a:spLocks noGrp="1"/>
          </p:cNvSpPr>
          <p:nvPr>
            <p:ph type="body" idx="1"/>
          </p:nvPr>
        </p:nvSpPr>
        <p:spPr>
          <a:xfrm>
            <a:off x="311700" y="862575"/>
            <a:ext cx="8520600" cy="37062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dirty="0"/>
              <a:t>Proactive screening- Begin with current treatment, new treatment starts, follow up</a:t>
            </a:r>
            <a:endParaRPr dirty="0"/>
          </a:p>
          <a:p>
            <a:pPr marL="0" lvl="0" indent="0" algn="l" rtl="0">
              <a:spcBef>
                <a:spcPts val="1200"/>
              </a:spcBef>
              <a:spcAft>
                <a:spcPts val="0"/>
              </a:spcAft>
              <a:buNone/>
            </a:pPr>
            <a:r>
              <a:rPr lang="en" dirty="0"/>
              <a:t>Medicaid Primary and Secondary</a:t>
            </a:r>
            <a:endParaRPr dirty="0"/>
          </a:p>
          <a:p>
            <a:pPr marL="0" lvl="0" indent="0" algn="l" rtl="0">
              <a:spcBef>
                <a:spcPts val="1200"/>
              </a:spcBef>
              <a:spcAft>
                <a:spcPts val="0"/>
              </a:spcAft>
              <a:buNone/>
            </a:pPr>
            <a:r>
              <a:rPr lang="en" dirty="0"/>
              <a:t>Proactive interventions and navigation for continued coverage or new coverage</a:t>
            </a:r>
            <a:endParaRPr dirty="0"/>
          </a:p>
          <a:p>
            <a:pPr marL="0" lvl="0" indent="0" algn="l" rtl="0">
              <a:spcBef>
                <a:spcPts val="1200"/>
              </a:spcBef>
              <a:spcAft>
                <a:spcPts val="0"/>
              </a:spcAft>
              <a:buNone/>
            </a:pPr>
            <a:r>
              <a:rPr lang="en" dirty="0"/>
              <a:t>Insurance Optimization</a:t>
            </a:r>
            <a:endParaRPr dirty="0"/>
          </a:p>
          <a:p>
            <a:pPr marL="0" lvl="0" indent="0" algn="l" rtl="0">
              <a:spcBef>
                <a:spcPts val="1200"/>
              </a:spcBef>
              <a:spcAft>
                <a:spcPts val="0"/>
              </a:spcAft>
              <a:buNone/>
            </a:pPr>
            <a:r>
              <a:rPr lang="en" dirty="0"/>
              <a:t>Avoiding interruptions in treatment or delays</a:t>
            </a:r>
            <a:endParaRPr dirty="0"/>
          </a:p>
          <a:p>
            <a:pPr marL="0" lvl="0" indent="0" algn="l" rtl="0">
              <a:spcBef>
                <a:spcPts val="1200"/>
              </a:spcBef>
              <a:spcAft>
                <a:spcPts val="0"/>
              </a:spcAft>
              <a:buNone/>
            </a:pPr>
            <a:r>
              <a:rPr lang="en" dirty="0"/>
              <a:t>Educate patients and staff </a:t>
            </a:r>
            <a:endParaRPr dirty="0"/>
          </a:p>
          <a:p>
            <a:pPr marL="0" lvl="0" indent="0" algn="l" rtl="0">
              <a:spcBef>
                <a:spcPts val="1200"/>
              </a:spcBef>
              <a:spcAft>
                <a:spcPts val="0"/>
              </a:spcAft>
              <a:buNone/>
            </a:pPr>
            <a:r>
              <a:rPr lang="en" dirty="0"/>
              <a:t>Compass Community Partner- check enrollment dates</a:t>
            </a:r>
            <a:endParaRPr dirty="0"/>
          </a:p>
          <a:p>
            <a:pPr marL="0" lvl="0" indent="0" algn="l" rtl="0">
              <a:spcBef>
                <a:spcPts val="1200"/>
              </a:spcBef>
              <a:spcAft>
                <a:spcPts val="0"/>
              </a:spcAft>
              <a:buNone/>
            </a:pPr>
            <a:r>
              <a:rPr lang="en" dirty="0"/>
              <a:t>Become a PA Helper- receive email updates and newsletters</a:t>
            </a:r>
            <a:endParaRPr dirty="0"/>
          </a:p>
          <a:p>
            <a:pPr marL="0" lvl="0" indent="0" algn="l" rtl="0">
              <a:spcBef>
                <a:spcPts val="1200"/>
              </a:spcBef>
              <a:spcAft>
                <a:spcPts val="1200"/>
              </a:spcAft>
              <a:buNone/>
            </a:pPr>
            <a:r>
              <a:rPr lang="en" dirty="0"/>
              <a:t>Connect with CAO and Utilize toolkit to provide information and education</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Navigating Patients </a:t>
            </a:r>
            <a:endParaRPr/>
          </a:p>
        </p:txBody>
      </p:sp>
      <p:sp>
        <p:nvSpPr>
          <p:cNvPr id="192" name="Google Shape;192;p2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dirty="0"/>
              <a:t>Patient diagnosed with Lung cancer receiving chemotherapy. Married HH2.  In January 2022 became eligible for Medicaid. </a:t>
            </a:r>
            <a:endParaRPr dirty="0"/>
          </a:p>
          <a:p>
            <a:pPr marL="457200" lvl="0" indent="-342900" algn="l" rtl="0">
              <a:spcBef>
                <a:spcPts val="1200"/>
              </a:spcBef>
              <a:spcAft>
                <a:spcPts val="0"/>
              </a:spcAft>
              <a:buSzPts val="1800"/>
              <a:buChar char="●"/>
            </a:pPr>
            <a:r>
              <a:rPr lang="en" dirty="0"/>
              <a:t>June, 2022 awarded disability which makes them ineligible for Medicaid</a:t>
            </a:r>
            <a:endParaRPr dirty="0"/>
          </a:p>
          <a:p>
            <a:pPr marL="457200" lvl="0" indent="-342900" algn="l" rtl="0">
              <a:spcBef>
                <a:spcPts val="0"/>
              </a:spcBef>
              <a:spcAft>
                <a:spcPts val="0"/>
              </a:spcAft>
              <a:buSzPts val="1800"/>
              <a:buChar char="●"/>
            </a:pPr>
            <a:r>
              <a:rPr lang="en" dirty="0"/>
              <a:t>Maintains Medicaid continuous coverage due to PHE</a:t>
            </a:r>
            <a:endParaRPr dirty="0"/>
          </a:p>
          <a:p>
            <a:pPr marL="457200" lvl="0" indent="-342900" algn="l" rtl="0">
              <a:spcBef>
                <a:spcPts val="0"/>
              </a:spcBef>
              <a:spcAft>
                <a:spcPts val="0"/>
              </a:spcAft>
              <a:buSzPts val="1800"/>
              <a:buChar char="●"/>
            </a:pPr>
            <a:r>
              <a:rPr lang="en" dirty="0"/>
              <a:t>Monitor PHE</a:t>
            </a:r>
            <a:endParaRPr dirty="0"/>
          </a:p>
          <a:p>
            <a:r>
              <a:rPr lang="en" dirty="0"/>
              <a:t>Medicare eligible January 2023</a:t>
            </a:r>
            <a:endParaRPr dirty="0"/>
          </a:p>
          <a:p>
            <a:pPr marL="457200" lvl="0" indent="-342900" algn="l" rtl="0">
              <a:spcBef>
                <a:spcPts val="0"/>
              </a:spcBef>
              <a:spcAft>
                <a:spcPts val="0"/>
              </a:spcAft>
              <a:buSzPts val="1800"/>
              <a:buChar char="●"/>
            </a:pPr>
            <a:r>
              <a:rPr lang="en" dirty="0"/>
              <a:t>Proactive navigation and planning</a:t>
            </a:r>
            <a:endParaRPr dirty="0"/>
          </a:p>
          <a:p>
            <a:pPr marL="457200" lvl="0" indent="-342900" algn="l" rtl="0">
              <a:spcBef>
                <a:spcPts val="0"/>
              </a:spcBef>
              <a:spcAft>
                <a:spcPts val="0"/>
              </a:spcAft>
              <a:buSzPts val="1800"/>
              <a:buChar char="●"/>
            </a:pPr>
            <a:r>
              <a:rPr lang="en" dirty="0"/>
              <a:t>Anticipate Medicaid ineligibility/Balance Medigap 6 month window</a:t>
            </a:r>
            <a:endParaRPr dirty="0"/>
          </a:p>
          <a:p>
            <a:pPr marL="457200" lvl="0" indent="-342900" algn="l" rtl="0">
              <a:spcBef>
                <a:spcPts val="0"/>
              </a:spcBef>
              <a:spcAft>
                <a:spcPts val="0"/>
              </a:spcAft>
              <a:buSzPts val="1800"/>
              <a:buChar char="●"/>
            </a:pPr>
            <a:r>
              <a:rPr lang="en" dirty="0"/>
              <a:t>Enroll in Medicare, Medigap or Supplement, and Part D</a:t>
            </a:r>
            <a:endParaRPr dirty="0"/>
          </a:p>
          <a:p>
            <a:pPr marL="457200" lvl="0" indent="-342900" algn="l" rtl="0">
              <a:spcBef>
                <a:spcPts val="0"/>
              </a:spcBef>
              <a:spcAft>
                <a:spcPts val="0"/>
              </a:spcAft>
              <a:buSzPts val="1800"/>
              <a:buChar char="●"/>
            </a:pPr>
            <a:r>
              <a:rPr lang="en" dirty="0"/>
              <a:t>Monitor foundations for premium assistance</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Navigating Patients</a:t>
            </a:r>
            <a:endParaRPr/>
          </a:p>
        </p:txBody>
      </p:sp>
      <p:sp>
        <p:nvSpPr>
          <p:cNvPr id="198" name="Google Shape;198;p2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Patient diagnosed with Breast Cancer in follow up and on oral therapy.  Assisted patient with Medicaid enrollment when initially diagnosed.  Now turning 65 and is eligible for Medicare. HH1</a:t>
            </a:r>
            <a:endParaRPr dirty="0"/>
          </a:p>
          <a:p>
            <a:pPr marL="457200" lvl="0" indent="-342900" algn="l" rtl="0">
              <a:spcBef>
                <a:spcPts val="1200"/>
              </a:spcBef>
              <a:spcAft>
                <a:spcPts val="0"/>
              </a:spcAft>
              <a:buSzPts val="1800"/>
              <a:buChar char="●"/>
            </a:pPr>
            <a:r>
              <a:rPr lang="en" dirty="0"/>
              <a:t>Proactive assessment and planning.  Will lose Medicaid once re-enrollment completed.</a:t>
            </a:r>
            <a:endParaRPr dirty="0"/>
          </a:p>
          <a:p>
            <a:pPr marL="457200" lvl="0" indent="-342900" algn="l" rtl="0">
              <a:spcBef>
                <a:spcPts val="0"/>
              </a:spcBef>
              <a:spcAft>
                <a:spcPts val="0"/>
              </a:spcAft>
              <a:buSzPts val="1800"/>
              <a:buChar char="●"/>
            </a:pPr>
            <a:r>
              <a:rPr lang="en" dirty="0"/>
              <a:t>Enrolled in Medicare A, B, and D</a:t>
            </a:r>
            <a:endParaRPr dirty="0"/>
          </a:p>
          <a:p>
            <a:pPr marL="457200" lvl="0" indent="-342900" algn="l" rtl="0">
              <a:spcBef>
                <a:spcPts val="0"/>
              </a:spcBef>
              <a:spcAft>
                <a:spcPts val="0"/>
              </a:spcAft>
              <a:buSzPts val="1800"/>
              <a:buChar char="●"/>
            </a:pPr>
            <a:r>
              <a:rPr lang="en" dirty="0"/>
              <a:t>Medicaid continues for now as a secondary</a:t>
            </a:r>
            <a:endParaRPr dirty="0"/>
          </a:p>
          <a:p>
            <a:pPr marL="457200" lvl="0" indent="-342900" algn="l" rtl="0">
              <a:spcBef>
                <a:spcPts val="0"/>
              </a:spcBef>
              <a:spcAft>
                <a:spcPts val="0"/>
              </a:spcAft>
              <a:buSzPts val="1800"/>
              <a:buChar char="●"/>
            </a:pPr>
            <a:r>
              <a:rPr lang="en" dirty="0"/>
              <a:t>Balancing Medigap six month window </a:t>
            </a:r>
            <a:endParaRPr dirty="0"/>
          </a:p>
          <a:p>
            <a:pPr marL="457200" lvl="0" indent="-342900" algn="l" rtl="0">
              <a:spcBef>
                <a:spcPts val="0"/>
              </a:spcBef>
              <a:spcAft>
                <a:spcPts val="0"/>
              </a:spcAft>
              <a:buSzPts val="1800"/>
              <a:buChar char="●"/>
            </a:pPr>
            <a:r>
              <a:rPr lang="en" dirty="0"/>
              <a:t>Monitor foundations for premium assistance</a:t>
            </a:r>
            <a:endParaRPr dirty="0"/>
          </a:p>
          <a:p>
            <a:pPr marL="457200" lvl="0" indent="0" algn="l" rtl="0">
              <a:spcBef>
                <a:spcPts val="1200"/>
              </a:spcBef>
              <a:spcAft>
                <a:spcPts val="120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Navigating Patient</a:t>
            </a:r>
            <a:endParaRPr/>
          </a:p>
        </p:txBody>
      </p:sp>
      <p:sp>
        <p:nvSpPr>
          <p:cNvPr id="204" name="Google Shape;204;p2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Patient diagnosed with Breast Cancer. HH1. Recent loss of employer based  coverage and STD income. Approved for Medicaid during PHE.  Applied for SSDI</a:t>
            </a:r>
            <a:endParaRPr dirty="0"/>
          </a:p>
          <a:p>
            <a:pPr marL="457200" lvl="0" indent="-342900" algn="l" rtl="0">
              <a:spcBef>
                <a:spcPts val="1200"/>
              </a:spcBef>
              <a:spcAft>
                <a:spcPts val="0"/>
              </a:spcAft>
              <a:buSzPts val="1800"/>
              <a:buChar char="●"/>
            </a:pPr>
            <a:r>
              <a:rPr lang="en" dirty="0"/>
              <a:t>Proactive Navigation and Planning</a:t>
            </a:r>
            <a:endParaRPr dirty="0"/>
          </a:p>
          <a:p>
            <a:pPr marL="457200" lvl="0" indent="-342900" algn="l" rtl="0">
              <a:spcBef>
                <a:spcPts val="0"/>
              </a:spcBef>
              <a:spcAft>
                <a:spcPts val="0"/>
              </a:spcAft>
              <a:buSzPts val="1800"/>
              <a:buChar char="●"/>
            </a:pPr>
            <a:r>
              <a:rPr lang="en" dirty="0"/>
              <a:t>SSDI will be approved (Compassionate Allowance List) </a:t>
            </a:r>
            <a:endParaRPr dirty="0"/>
          </a:p>
          <a:p>
            <a:pPr marL="457200" lvl="0" indent="-342900" algn="l" rtl="0">
              <a:spcBef>
                <a:spcPts val="0"/>
              </a:spcBef>
              <a:spcAft>
                <a:spcPts val="0"/>
              </a:spcAft>
              <a:buSzPts val="1800"/>
              <a:buChar char="●"/>
            </a:pPr>
            <a:r>
              <a:rPr lang="en" dirty="0"/>
              <a:t>Contacted CAO- re-enrollment date is August 2023. Anticipate packet</a:t>
            </a:r>
            <a:endParaRPr dirty="0"/>
          </a:p>
          <a:p>
            <a:pPr marL="457200" lvl="0" indent="-342900" algn="l" rtl="0">
              <a:spcBef>
                <a:spcPts val="0"/>
              </a:spcBef>
              <a:spcAft>
                <a:spcPts val="0"/>
              </a:spcAft>
              <a:buSzPts val="1800"/>
              <a:buChar char="●"/>
            </a:pPr>
            <a:r>
              <a:rPr lang="en" dirty="0"/>
              <a:t>May be ineligible for Medicaid based upon SSDI award amount</a:t>
            </a:r>
            <a:endParaRPr dirty="0"/>
          </a:p>
          <a:p>
            <a:pPr marL="457200" lvl="0" indent="-342900" algn="l" rtl="0">
              <a:spcBef>
                <a:spcPts val="0"/>
              </a:spcBef>
              <a:spcAft>
                <a:spcPts val="0"/>
              </a:spcAft>
              <a:buSzPts val="1800"/>
              <a:buChar char="●"/>
            </a:pPr>
            <a:r>
              <a:rPr lang="en" dirty="0"/>
              <a:t>Health Insurance Marketplace vs. BCCPT</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Helping Patients Prepare- Education is Key </a:t>
            </a:r>
            <a:endParaRPr sz="2333" b="1"/>
          </a:p>
        </p:txBody>
      </p:sp>
      <p:sp>
        <p:nvSpPr>
          <p:cNvPr id="210" name="Google Shape;210;p3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dirty="0"/>
              <a:t>Update Address/ Report Language Needs</a:t>
            </a:r>
            <a:endParaRPr dirty="0"/>
          </a:p>
          <a:p>
            <a:pPr marL="0" lvl="0" indent="0" algn="l" rtl="0">
              <a:spcBef>
                <a:spcPts val="1200"/>
              </a:spcBef>
              <a:spcAft>
                <a:spcPts val="0"/>
              </a:spcAft>
              <a:buNone/>
            </a:pPr>
            <a:r>
              <a:rPr lang="en" dirty="0"/>
              <a:t>Create Compass Account or your state Medicaid portal</a:t>
            </a:r>
            <a:endParaRPr dirty="0"/>
          </a:p>
          <a:p>
            <a:pPr marL="0" lvl="0" indent="0" algn="l" rtl="0">
              <a:spcBef>
                <a:spcPts val="1200"/>
              </a:spcBef>
              <a:spcAft>
                <a:spcPts val="0"/>
              </a:spcAft>
              <a:buNone/>
            </a:pPr>
            <a:r>
              <a:rPr lang="en" dirty="0"/>
              <a:t>Download Compass App or your state app</a:t>
            </a:r>
            <a:endParaRPr dirty="0"/>
          </a:p>
          <a:p>
            <a:pPr marL="0" lvl="0" indent="0" algn="l" rtl="0">
              <a:spcBef>
                <a:spcPts val="1200"/>
              </a:spcBef>
              <a:spcAft>
                <a:spcPts val="0"/>
              </a:spcAft>
              <a:buNone/>
            </a:pPr>
            <a:r>
              <a:rPr lang="en" dirty="0"/>
              <a:t>Sign up for texting/emails</a:t>
            </a:r>
            <a:endParaRPr dirty="0"/>
          </a:p>
          <a:p>
            <a:pPr marL="0" lvl="0" indent="0" algn="l" rtl="0">
              <a:spcBef>
                <a:spcPts val="1200"/>
              </a:spcBef>
              <a:spcAft>
                <a:spcPts val="0"/>
              </a:spcAft>
              <a:buNone/>
            </a:pPr>
            <a:r>
              <a:rPr lang="en" dirty="0"/>
              <a:t>Be aware of DHS communication timeline/Confirm Renewal Date/Gather documents</a:t>
            </a:r>
            <a:endParaRPr dirty="0"/>
          </a:p>
          <a:p>
            <a:pPr marL="0" lvl="0" indent="0" algn="l" rtl="0">
              <a:spcBef>
                <a:spcPts val="1200"/>
              </a:spcBef>
              <a:spcAft>
                <a:spcPts val="0"/>
              </a:spcAft>
              <a:buNone/>
            </a:pPr>
            <a:r>
              <a:rPr lang="en" dirty="0"/>
              <a:t>Receive letter- If terminated but eligible —&gt; Appeal/Reconsideration</a:t>
            </a:r>
            <a:endParaRPr dirty="0"/>
          </a:p>
          <a:p>
            <a:pPr marL="0" lvl="0" indent="0" algn="l" rtl="0">
              <a:spcBef>
                <a:spcPts val="1200"/>
              </a:spcBef>
              <a:spcAft>
                <a:spcPts val="0"/>
              </a:spcAft>
              <a:buNone/>
            </a:pPr>
            <a:r>
              <a:rPr lang="en" dirty="0"/>
              <a:t>PA DHS Customer Service 1-877-395-8930 or Philadelphia 215-560-7226 </a:t>
            </a:r>
            <a:endParaRPr dirty="0"/>
          </a:p>
          <a:p>
            <a:pPr marL="0" lvl="0" indent="0" algn="l" rtl="0">
              <a:spcBef>
                <a:spcPts val="1200"/>
              </a:spcBef>
              <a:spcAft>
                <a:spcPts val="1200"/>
              </a:spcAft>
              <a:buNone/>
            </a:pPr>
            <a:r>
              <a:rPr lang="en" dirty="0"/>
              <a:t>Use Compass or Visit CAO</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Patient Handouts</a:t>
            </a:r>
            <a:endParaRPr/>
          </a:p>
        </p:txBody>
      </p:sp>
      <p:sp>
        <p:nvSpPr>
          <p:cNvPr id="216" name="Google Shape;216;p31"/>
          <p:cNvSpPr txBox="1"/>
          <p:nvPr/>
        </p:nvSpPr>
        <p:spPr>
          <a:xfrm>
            <a:off x="439000" y="1229875"/>
            <a:ext cx="3993900" cy="337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For the past three years Medicaid (Medical Assistance) did not require renewals due to the public health emergency.  The county has started to send out renewals again which will need to be completed by a deadline. This will be a gradual process over the next 12 months.</a:t>
            </a:r>
            <a:endParaRPr>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Grand View Health Oncology Financial Navigator is available to assist with this process and is available to answer questions.  When you receive your renewal letter, please reach out to Aimee Hoch at 215-453-3212 or ahoch@gvh.org</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a:p>
        </p:txBody>
      </p:sp>
      <p:pic>
        <p:nvPicPr>
          <p:cNvPr id="217" name="Google Shape;217;p31"/>
          <p:cNvPicPr preferRelativeResize="0"/>
          <p:nvPr/>
        </p:nvPicPr>
        <p:blipFill>
          <a:blip r:embed="rId3">
            <a:alphaModFix/>
          </a:blip>
          <a:stretch>
            <a:fillRect/>
          </a:stretch>
        </p:blipFill>
        <p:spPr>
          <a:xfrm>
            <a:off x="4775550" y="1216725"/>
            <a:ext cx="3892800" cy="3339000"/>
          </a:xfrm>
          <a:prstGeom prst="rect">
            <a:avLst/>
          </a:prstGeom>
          <a:noFill/>
          <a:ln>
            <a:noFill/>
          </a:ln>
        </p:spPr>
      </p:pic>
      <p:sp>
        <p:nvSpPr>
          <p:cNvPr id="218" name="Google Shape;218;p31"/>
          <p:cNvSpPr txBox="1"/>
          <p:nvPr/>
        </p:nvSpPr>
        <p:spPr>
          <a:xfrm>
            <a:off x="536550" y="4273925"/>
            <a:ext cx="4190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Roboto"/>
                <a:ea typeface="Roboto"/>
                <a:cs typeface="Roboto"/>
                <a:sym typeface="Roboto"/>
              </a:rPr>
              <a:t>https://www.dhs.pa.gov/PHE/Pages/Stakeholder-Resources.aspx</a:t>
            </a:r>
            <a:endParaRPr sz="10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State Toolkits</a:t>
            </a:r>
            <a:endParaRPr/>
          </a:p>
        </p:txBody>
      </p:sp>
      <p:sp>
        <p:nvSpPr>
          <p:cNvPr id="224" name="Google Shape;224;p3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500">
                <a:solidFill>
                  <a:schemeClr val="dk1"/>
                </a:solidFill>
              </a:rPr>
              <a:t>NJ Toolkit</a:t>
            </a:r>
            <a:endParaRPr sz="1500">
              <a:solidFill>
                <a:schemeClr val="dk1"/>
              </a:solidFill>
            </a:endParaRPr>
          </a:p>
          <a:p>
            <a:pPr marL="0" lvl="0" indent="0" algn="l" rtl="0">
              <a:spcBef>
                <a:spcPts val="0"/>
              </a:spcBef>
              <a:spcAft>
                <a:spcPts val="0"/>
              </a:spcAft>
              <a:buClr>
                <a:schemeClr val="dk1"/>
              </a:buClr>
              <a:buSzPts val="1100"/>
              <a:buFont typeface="Arial"/>
              <a:buNone/>
            </a:pPr>
            <a:r>
              <a:rPr lang="en" sz="1500" u="sng">
                <a:solidFill>
                  <a:srgbClr val="1155CC"/>
                </a:solidFill>
                <a:hlinkClick r:id="rId3">
                  <a:extLst>
                    <a:ext uri="{A12FA001-AC4F-418D-AE19-62706E023703}">
                      <ahyp:hlinkClr xmlns:ahyp="http://schemas.microsoft.com/office/drawing/2018/hyperlinkcolor" val="tx"/>
                    </a:ext>
                  </a:extLst>
                </a:hlinkClick>
              </a:rPr>
              <a:t>https://nj.gov/humanservices/dmahs/staycoverednj/toolkit/</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r>
              <a:rPr lang="en" sz="1500">
                <a:solidFill>
                  <a:schemeClr val="dk1"/>
                </a:solidFill>
              </a:rPr>
              <a:t>PA Toolkit</a:t>
            </a:r>
            <a:endParaRPr sz="1500">
              <a:solidFill>
                <a:schemeClr val="dk1"/>
              </a:solidFill>
            </a:endParaRPr>
          </a:p>
          <a:p>
            <a:pPr marL="0" lvl="0" indent="0" algn="l" rtl="0">
              <a:spcBef>
                <a:spcPts val="0"/>
              </a:spcBef>
              <a:spcAft>
                <a:spcPts val="0"/>
              </a:spcAft>
              <a:buClr>
                <a:schemeClr val="dk1"/>
              </a:buClr>
              <a:buSzPts val="1100"/>
              <a:buFont typeface="Arial"/>
              <a:buNone/>
            </a:pPr>
            <a:r>
              <a:rPr lang="en" sz="1500" u="sng">
                <a:solidFill>
                  <a:srgbClr val="1155CC"/>
                </a:solidFill>
                <a:hlinkClick r:id="rId4">
                  <a:extLst>
                    <a:ext uri="{A12FA001-AC4F-418D-AE19-62706E023703}">
                      <ahyp:hlinkClr xmlns:ahyp="http://schemas.microsoft.com/office/drawing/2018/hyperlinkcolor" val="tx"/>
                    </a:ext>
                  </a:extLst>
                </a:hlinkClick>
              </a:rPr>
              <a:t>https://www.dhs.pa.gov/PHE/Pages/Stakeholder-Resources.aspx</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r>
              <a:rPr lang="en" sz="1500">
                <a:solidFill>
                  <a:schemeClr val="dk1"/>
                </a:solidFill>
              </a:rPr>
              <a:t>Delaware Toolkit</a:t>
            </a:r>
            <a:endParaRPr sz="1500">
              <a:solidFill>
                <a:schemeClr val="dk1"/>
              </a:solidFill>
            </a:endParaRPr>
          </a:p>
          <a:p>
            <a:pPr marL="0" lvl="0" indent="0" algn="l" rtl="0">
              <a:spcBef>
                <a:spcPts val="0"/>
              </a:spcBef>
              <a:spcAft>
                <a:spcPts val="0"/>
              </a:spcAft>
              <a:buClr>
                <a:schemeClr val="dk1"/>
              </a:buClr>
              <a:buSzPts val="1100"/>
              <a:buFont typeface="Arial"/>
              <a:buNone/>
            </a:pPr>
            <a:r>
              <a:rPr lang="en" sz="1500" u="sng">
                <a:solidFill>
                  <a:srgbClr val="1155CC"/>
                </a:solidFill>
                <a:hlinkClick r:id="rId5">
                  <a:extLst>
                    <a:ext uri="{A12FA001-AC4F-418D-AE19-62706E023703}">
                      <ahyp:hlinkClr xmlns:ahyp="http://schemas.microsoft.com/office/drawing/2018/hyperlinkcolor" val="tx"/>
                    </a:ext>
                  </a:extLst>
                </a:hlinkClick>
              </a:rPr>
              <a:t>https://www.dhss.delaware.gov/dhss/dmma/de_medicaid_eligibility_renewal.html</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r>
              <a:rPr lang="en" sz="1500">
                <a:solidFill>
                  <a:schemeClr val="dk1"/>
                </a:solidFill>
              </a:rPr>
              <a:t>Maryland Toolkit</a:t>
            </a:r>
            <a:endParaRPr sz="1500">
              <a:solidFill>
                <a:schemeClr val="dk1"/>
              </a:solidFill>
            </a:endParaRPr>
          </a:p>
          <a:p>
            <a:pPr marL="0" lvl="0" indent="0" algn="l" rtl="0">
              <a:spcBef>
                <a:spcPts val="0"/>
              </a:spcBef>
              <a:spcAft>
                <a:spcPts val="0"/>
              </a:spcAft>
              <a:buClr>
                <a:schemeClr val="dk1"/>
              </a:buClr>
              <a:buSzPts val="1100"/>
              <a:buFont typeface="Arial"/>
              <a:buNone/>
            </a:pPr>
            <a:r>
              <a:rPr lang="en" sz="1500" u="sng">
                <a:solidFill>
                  <a:srgbClr val="1155CC"/>
                </a:solidFill>
                <a:hlinkClick r:id="rId6">
                  <a:extLst>
                    <a:ext uri="{A12FA001-AC4F-418D-AE19-62706E023703}">
                      <ahyp:hlinkClr xmlns:ahyp="http://schemas.microsoft.com/office/drawing/2018/hyperlinkcolor" val="tx"/>
                    </a:ext>
                  </a:extLst>
                </a:hlinkClick>
              </a:rPr>
              <a:t>https://health.maryland.gov/mmcp/Pages/MedicaidCheckIn-Participants.aspx</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1200"/>
              </a:spcAft>
              <a:buNone/>
            </a:pP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 Timeline</a:t>
            </a:r>
            <a:endParaRPr dirty="0"/>
          </a:p>
        </p:txBody>
      </p:sp>
      <p:sp>
        <p:nvSpPr>
          <p:cNvPr id="92" name="Google Shape;92;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      </a:t>
            </a:r>
            <a:r>
              <a:rPr lang="en" sz="1400" dirty="0"/>
              <a:t>    </a:t>
            </a:r>
            <a:r>
              <a:rPr lang="en" sz="1100" b="1" dirty="0">
                <a:solidFill>
                  <a:srgbClr val="000000"/>
                </a:solidFill>
              </a:rPr>
              <a:t>1/20  </a:t>
            </a:r>
            <a:r>
              <a:rPr lang="en" sz="1100" dirty="0"/>
              <a:t>                     </a:t>
            </a:r>
            <a:r>
              <a:rPr lang="en" sz="1100" b="1" dirty="0">
                <a:solidFill>
                  <a:srgbClr val="000000"/>
                </a:solidFill>
              </a:rPr>
              <a:t>3/ 11/20  </a:t>
            </a:r>
            <a:r>
              <a:rPr lang="en" sz="1100" dirty="0"/>
              <a:t>           </a:t>
            </a:r>
            <a:r>
              <a:rPr lang="en" sz="1100" b="1" dirty="0">
                <a:solidFill>
                  <a:schemeClr val="tx1">
                    <a:lumMod val="50000"/>
                  </a:schemeClr>
                </a:solidFill>
              </a:rPr>
              <a:t>11/20  </a:t>
            </a:r>
            <a:r>
              <a:rPr lang="en" sz="1100" dirty="0"/>
              <a:t>       </a:t>
            </a:r>
            <a:r>
              <a:rPr lang="en" sz="1100" b="1" dirty="0">
                <a:solidFill>
                  <a:srgbClr val="000000"/>
                </a:solidFill>
              </a:rPr>
              <a:t>12/22 </a:t>
            </a:r>
            <a:r>
              <a:rPr lang="en" sz="1100" dirty="0">
                <a:solidFill>
                  <a:srgbClr val="000000"/>
                </a:solidFill>
              </a:rPr>
              <a:t>  </a:t>
            </a:r>
            <a:r>
              <a:rPr lang="en" sz="1100" dirty="0"/>
              <a:t>       </a:t>
            </a:r>
            <a:r>
              <a:rPr lang="en" sz="1100" b="1" dirty="0">
                <a:solidFill>
                  <a:srgbClr val="000000"/>
                </a:solidFill>
              </a:rPr>
              <a:t>1/23   </a:t>
            </a:r>
            <a:r>
              <a:rPr lang="en" sz="1100" dirty="0">
                <a:solidFill>
                  <a:srgbClr val="000000"/>
                </a:solidFill>
              </a:rPr>
              <a:t>    </a:t>
            </a:r>
            <a:r>
              <a:rPr lang="en" sz="1100" dirty="0"/>
              <a:t>         </a:t>
            </a:r>
            <a:r>
              <a:rPr lang="en" sz="1100" b="1" dirty="0">
                <a:solidFill>
                  <a:srgbClr val="000000"/>
                </a:solidFill>
              </a:rPr>
              <a:t>1/31/23 </a:t>
            </a:r>
            <a:r>
              <a:rPr lang="en" sz="1100" b="1" dirty="0"/>
              <a:t> </a:t>
            </a:r>
            <a:r>
              <a:rPr lang="en" sz="1100" dirty="0"/>
              <a:t>                </a:t>
            </a:r>
            <a:r>
              <a:rPr lang="en" sz="1100" b="1" dirty="0">
                <a:solidFill>
                  <a:srgbClr val="000000"/>
                </a:solidFill>
              </a:rPr>
              <a:t>3/31/23    </a:t>
            </a:r>
            <a:r>
              <a:rPr lang="en" sz="1100" b="1" dirty="0"/>
              <a:t>   </a:t>
            </a:r>
            <a:r>
              <a:rPr lang="en" sz="1100" dirty="0"/>
              <a:t>           </a:t>
            </a:r>
            <a:r>
              <a:rPr lang="en" sz="1100" b="1" dirty="0">
                <a:solidFill>
                  <a:srgbClr val="000000"/>
                </a:solidFill>
              </a:rPr>
              <a:t>5/11/23</a:t>
            </a:r>
            <a:endParaRPr sz="1100" b="1" dirty="0">
              <a:solidFill>
                <a:srgbClr val="000000"/>
              </a:solidFill>
            </a:endParaRPr>
          </a:p>
        </p:txBody>
      </p:sp>
      <p:cxnSp>
        <p:nvCxnSpPr>
          <p:cNvPr id="93" name="Google Shape;93;p14"/>
          <p:cNvCxnSpPr/>
          <p:nvPr/>
        </p:nvCxnSpPr>
        <p:spPr>
          <a:xfrm rot="10800000" flipH="1">
            <a:off x="805100" y="1691850"/>
            <a:ext cx="8094600" cy="21300"/>
          </a:xfrm>
          <a:prstGeom prst="straightConnector1">
            <a:avLst/>
          </a:prstGeom>
          <a:noFill/>
          <a:ln w="9525" cap="flat" cmpd="sng">
            <a:solidFill>
              <a:schemeClr val="accent4"/>
            </a:solidFill>
            <a:prstDash val="solid"/>
            <a:round/>
            <a:headEnd type="none" w="med" len="med"/>
            <a:tailEnd type="none" w="med" len="med"/>
          </a:ln>
        </p:spPr>
      </p:cxnSp>
      <p:cxnSp>
        <p:nvCxnSpPr>
          <p:cNvPr id="94" name="Google Shape;94;p14"/>
          <p:cNvCxnSpPr/>
          <p:nvPr/>
        </p:nvCxnSpPr>
        <p:spPr>
          <a:xfrm>
            <a:off x="1027900" y="1627500"/>
            <a:ext cx="0" cy="257100"/>
          </a:xfrm>
          <a:prstGeom prst="straightConnector1">
            <a:avLst/>
          </a:prstGeom>
          <a:noFill/>
          <a:ln w="9525" cap="flat" cmpd="sng">
            <a:solidFill>
              <a:schemeClr val="accent4"/>
            </a:solidFill>
            <a:prstDash val="solid"/>
            <a:round/>
            <a:headEnd type="none" w="med" len="med"/>
            <a:tailEnd type="none" w="med" len="med"/>
          </a:ln>
        </p:spPr>
      </p:cxnSp>
      <p:sp>
        <p:nvSpPr>
          <p:cNvPr id="95" name="Google Shape;95;p14"/>
          <p:cNvSpPr txBox="1"/>
          <p:nvPr/>
        </p:nvSpPr>
        <p:spPr>
          <a:xfrm>
            <a:off x="546075" y="2259225"/>
            <a:ext cx="1221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Covid-19</a:t>
            </a:r>
            <a:endParaRPr b="1"/>
          </a:p>
          <a:p>
            <a:pPr marL="0" lvl="0" indent="0" algn="l" rtl="0">
              <a:spcBef>
                <a:spcPts val="0"/>
              </a:spcBef>
              <a:spcAft>
                <a:spcPts val="0"/>
              </a:spcAft>
              <a:buNone/>
            </a:pPr>
            <a:r>
              <a:rPr lang="en" b="1"/>
              <a:t>PHE </a:t>
            </a:r>
            <a:endParaRPr b="1"/>
          </a:p>
          <a:p>
            <a:pPr marL="0" lvl="0" indent="0" algn="l" rtl="0">
              <a:spcBef>
                <a:spcPts val="0"/>
              </a:spcBef>
              <a:spcAft>
                <a:spcPts val="0"/>
              </a:spcAft>
              <a:buNone/>
            </a:pPr>
            <a:r>
              <a:rPr lang="en" b="1"/>
              <a:t>Announced</a:t>
            </a:r>
            <a:endParaRPr b="1"/>
          </a:p>
        </p:txBody>
      </p:sp>
      <p:cxnSp>
        <p:nvCxnSpPr>
          <p:cNvPr id="96" name="Google Shape;96;p14"/>
          <p:cNvCxnSpPr/>
          <p:nvPr/>
        </p:nvCxnSpPr>
        <p:spPr>
          <a:xfrm>
            <a:off x="2208200" y="1573950"/>
            <a:ext cx="0" cy="257100"/>
          </a:xfrm>
          <a:prstGeom prst="straightConnector1">
            <a:avLst/>
          </a:prstGeom>
          <a:noFill/>
          <a:ln w="9525" cap="flat" cmpd="sng">
            <a:solidFill>
              <a:schemeClr val="accent4"/>
            </a:solidFill>
            <a:prstDash val="solid"/>
            <a:round/>
            <a:headEnd type="none" w="med" len="med"/>
            <a:tailEnd type="none" w="med" len="med"/>
          </a:ln>
        </p:spPr>
      </p:cxnSp>
      <p:sp>
        <p:nvSpPr>
          <p:cNvPr id="97" name="Google Shape;97;p14"/>
          <p:cNvSpPr txBox="1"/>
          <p:nvPr/>
        </p:nvSpPr>
        <p:spPr>
          <a:xfrm>
            <a:off x="1850175" y="2355600"/>
            <a:ext cx="795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FFCRA</a:t>
            </a:r>
            <a:endParaRPr b="1"/>
          </a:p>
          <a:p>
            <a:pPr marL="0" lvl="0" indent="0" algn="l" rtl="0">
              <a:spcBef>
                <a:spcPts val="0"/>
              </a:spcBef>
              <a:spcAft>
                <a:spcPts val="0"/>
              </a:spcAft>
              <a:buNone/>
            </a:pPr>
            <a:endParaRPr b="1"/>
          </a:p>
        </p:txBody>
      </p:sp>
      <p:cxnSp>
        <p:nvCxnSpPr>
          <p:cNvPr id="98" name="Google Shape;98;p14"/>
          <p:cNvCxnSpPr/>
          <p:nvPr/>
        </p:nvCxnSpPr>
        <p:spPr>
          <a:xfrm>
            <a:off x="3173050" y="1573938"/>
            <a:ext cx="0" cy="257100"/>
          </a:xfrm>
          <a:prstGeom prst="straightConnector1">
            <a:avLst/>
          </a:prstGeom>
          <a:noFill/>
          <a:ln w="9525" cap="flat" cmpd="sng">
            <a:solidFill>
              <a:schemeClr val="accent4"/>
            </a:solidFill>
            <a:prstDash val="solid"/>
            <a:round/>
            <a:headEnd type="none" w="med" len="med"/>
            <a:tailEnd type="none" w="med" len="med"/>
          </a:ln>
        </p:spPr>
      </p:cxnSp>
      <p:sp>
        <p:nvSpPr>
          <p:cNvPr id="99" name="Google Shape;99;p14"/>
          <p:cNvSpPr txBox="1"/>
          <p:nvPr/>
        </p:nvSpPr>
        <p:spPr>
          <a:xfrm>
            <a:off x="2951025" y="2387200"/>
            <a:ext cx="61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IFR</a:t>
            </a:r>
            <a:endParaRPr b="1">
              <a:latin typeface="Roboto"/>
              <a:ea typeface="Roboto"/>
              <a:cs typeface="Roboto"/>
              <a:sym typeface="Roboto"/>
            </a:endParaRPr>
          </a:p>
        </p:txBody>
      </p:sp>
      <p:sp>
        <p:nvSpPr>
          <p:cNvPr id="100" name="Google Shape;100;p14"/>
          <p:cNvSpPr txBox="1"/>
          <p:nvPr/>
        </p:nvSpPr>
        <p:spPr>
          <a:xfrm>
            <a:off x="4014897" y="2463300"/>
            <a:ext cx="1221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End of PHE Announced</a:t>
            </a:r>
            <a:endParaRPr b="1">
              <a:latin typeface="Roboto"/>
              <a:ea typeface="Roboto"/>
              <a:cs typeface="Roboto"/>
              <a:sym typeface="Roboto"/>
            </a:endParaRPr>
          </a:p>
        </p:txBody>
      </p:sp>
      <p:cxnSp>
        <p:nvCxnSpPr>
          <p:cNvPr id="101" name="Google Shape;101;p14"/>
          <p:cNvCxnSpPr/>
          <p:nvPr/>
        </p:nvCxnSpPr>
        <p:spPr>
          <a:xfrm>
            <a:off x="4501975" y="1612000"/>
            <a:ext cx="0" cy="257100"/>
          </a:xfrm>
          <a:prstGeom prst="straightConnector1">
            <a:avLst/>
          </a:prstGeom>
          <a:noFill/>
          <a:ln w="9525" cap="flat" cmpd="sng">
            <a:solidFill>
              <a:schemeClr val="accent4"/>
            </a:solidFill>
            <a:prstDash val="solid"/>
            <a:round/>
            <a:headEnd type="none" w="med" len="med"/>
            <a:tailEnd type="none" w="med" len="med"/>
          </a:ln>
        </p:spPr>
      </p:cxnSp>
      <p:cxnSp>
        <p:nvCxnSpPr>
          <p:cNvPr id="102" name="Google Shape;102;p14"/>
          <p:cNvCxnSpPr/>
          <p:nvPr/>
        </p:nvCxnSpPr>
        <p:spPr>
          <a:xfrm>
            <a:off x="5440675" y="1573950"/>
            <a:ext cx="0" cy="257100"/>
          </a:xfrm>
          <a:prstGeom prst="straightConnector1">
            <a:avLst/>
          </a:prstGeom>
          <a:noFill/>
          <a:ln w="9525" cap="flat" cmpd="sng">
            <a:solidFill>
              <a:schemeClr val="accent4"/>
            </a:solidFill>
            <a:prstDash val="solid"/>
            <a:round/>
            <a:headEnd type="none" w="med" len="med"/>
            <a:tailEnd type="none" w="med" len="med"/>
          </a:ln>
        </p:spPr>
      </p:cxnSp>
      <p:cxnSp>
        <p:nvCxnSpPr>
          <p:cNvPr id="103" name="Google Shape;103;p14"/>
          <p:cNvCxnSpPr/>
          <p:nvPr/>
        </p:nvCxnSpPr>
        <p:spPr>
          <a:xfrm>
            <a:off x="6573675" y="1573950"/>
            <a:ext cx="0" cy="257100"/>
          </a:xfrm>
          <a:prstGeom prst="straightConnector1">
            <a:avLst/>
          </a:prstGeom>
          <a:noFill/>
          <a:ln w="9525" cap="flat" cmpd="sng">
            <a:solidFill>
              <a:schemeClr val="accent4"/>
            </a:solidFill>
            <a:prstDash val="solid"/>
            <a:round/>
            <a:headEnd type="none" w="med" len="med"/>
            <a:tailEnd type="none" w="med" len="med"/>
          </a:ln>
        </p:spPr>
      </p:cxnSp>
      <p:cxnSp>
        <p:nvCxnSpPr>
          <p:cNvPr id="104" name="Google Shape;104;p14"/>
          <p:cNvCxnSpPr/>
          <p:nvPr/>
        </p:nvCxnSpPr>
        <p:spPr>
          <a:xfrm>
            <a:off x="7641900" y="1573950"/>
            <a:ext cx="0" cy="257100"/>
          </a:xfrm>
          <a:prstGeom prst="straightConnector1">
            <a:avLst/>
          </a:prstGeom>
          <a:noFill/>
          <a:ln w="9525" cap="flat" cmpd="sng">
            <a:solidFill>
              <a:schemeClr val="accent4"/>
            </a:solidFill>
            <a:prstDash val="solid"/>
            <a:round/>
            <a:headEnd type="none" w="med" len="med"/>
            <a:tailEnd type="none" w="med" len="med"/>
          </a:ln>
        </p:spPr>
      </p:cxnSp>
      <p:sp>
        <p:nvSpPr>
          <p:cNvPr id="105" name="Google Shape;105;p14"/>
          <p:cNvSpPr txBox="1"/>
          <p:nvPr/>
        </p:nvSpPr>
        <p:spPr>
          <a:xfrm>
            <a:off x="6128950" y="2463300"/>
            <a:ext cx="1221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End of Continuous</a:t>
            </a:r>
            <a:endParaRPr b="1">
              <a:latin typeface="Roboto"/>
              <a:ea typeface="Roboto"/>
              <a:cs typeface="Roboto"/>
              <a:sym typeface="Roboto"/>
            </a:endParaRPr>
          </a:p>
          <a:p>
            <a:pPr marL="0" lvl="0" indent="0" algn="l" rtl="0">
              <a:spcBef>
                <a:spcPts val="0"/>
              </a:spcBef>
              <a:spcAft>
                <a:spcPts val="0"/>
              </a:spcAft>
              <a:buNone/>
            </a:pPr>
            <a:r>
              <a:rPr lang="en" b="1">
                <a:latin typeface="Roboto"/>
                <a:ea typeface="Roboto"/>
                <a:cs typeface="Roboto"/>
                <a:sym typeface="Roboto"/>
              </a:rPr>
              <a:t>Coverage</a:t>
            </a:r>
            <a:endParaRPr b="1">
              <a:latin typeface="Roboto"/>
              <a:ea typeface="Roboto"/>
              <a:cs typeface="Roboto"/>
              <a:sym typeface="Roboto"/>
            </a:endParaRPr>
          </a:p>
        </p:txBody>
      </p:sp>
      <p:sp>
        <p:nvSpPr>
          <p:cNvPr id="106" name="Google Shape;106;p14"/>
          <p:cNvSpPr txBox="1"/>
          <p:nvPr/>
        </p:nvSpPr>
        <p:spPr>
          <a:xfrm>
            <a:off x="4787300" y="1970450"/>
            <a:ext cx="160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Carr vs. Becerra</a:t>
            </a:r>
            <a:endParaRPr b="1">
              <a:latin typeface="Roboto"/>
              <a:ea typeface="Roboto"/>
              <a:cs typeface="Roboto"/>
              <a:sym typeface="Roboto"/>
            </a:endParaRPr>
          </a:p>
        </p:txBody>
      </p:sp>
      <p:sp>
        <p:nvSpPr>
          <p:cNvPr id="107" name="Google Shape;107;p14"/>
          <p:cNvSpPr txBox="1"/>
          <p:nvPr/>
        </p:nvSpPr>
        <p:spPr>
          <a:xfrm>
            <a:off x="7363675" y="1970450"/>
            <a:ext cx="140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End of PHE</a:t>
            </a:r>
            <a:endParaRPr b="1">
              <a:latin typeface="Roboto"/>
              <a:ea typeface="Roboto"/>
              <a:cs typeface="Roboto"/>
              <a:sym typeface="Roboto"/>
            </a:endParaRPr>
          </a:p>
        </p:txBody>
      </p:sp>
      <p:cxnSp>
        <p:nvCxnSpPr>
          <p:cNvPr id="108" name="Google Shape;108;p14"/>
          <p:cNvCxnSpPr/>
          <p:nvPr/>
        </p:nvCxnSpPr>
        <p:spPr>
          <a:xfrm>
            <a:off x="3873675" y="1573950"/>
            <a:ext cx="0" cy="257100"/>
          </a:xfrm>
          <a:prstGeom prst="straightConnector1">
            <a:avLst/>
          </a:prstGeom>
          <a:noFill/>
          <a:ln w="9525" cap="flat" cmpd="sng">
            <a:solidFill>
              <a:schemeClr val="accent4"/>
            </a:solidFill>
            <a:prstDash val="solid"/>
            <a:round/>
            <a:headEnd type="none" w="med" len="med"/>
            <a:tailEnd type="none" w="med" len="med"/>
          </a:ln>
        </p:spPr>
      </p:cxnSp>
      <p:cxnSp>
        <p:nvCxnSpPr>
          <p:cNvPr id="109" name="Google Shape;109;p14"/>
          <p:cNvCxnSpPr/>
          <p:nvPr/>
        </p:nvCxnSpPr>
        <p:spPr>
          <a:xfrm flipH="1">
            <a:off x="3866775" y="1918313"/>
            <a:ext cx="13800" cy="1435200"/>
          </a:xfrm>
          <a:prstGeom prst="straightConnector1">
            <a:avLst/>
          </a:prstGeom>
          <a:noFill/>
          <a:ln w="9525" cap="flat" cmpd="sng">
            <a:solidFill>
              <a:schemeClr val="dk1"/>
            </a:solidFill>
            <a:prstDash val="solid"/>
            <a:round/>
            <a:headEnd type="none" w="med" len="med"/>
            <a:tailEnd type="none" w="med" len="med"/>
          </a:ln>
        </p:spPr>
      </p:cxnSp>
      <p:sp>
        <p:nvSpPr>
          <p:cNvPr id="110" name="Google Shape;110;p14"/>
          <p:cNvSpPr txBox="1"/>
          <p:nvPr/>
        </p:nvSpPr>
        <p:spPr>
          <a:xfrm>
            <a:off x="2951025" y="3558675"/>
            <a:ext cx="2275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CAA signed into law (MCC will end 3/31/23)</a:t>
            </a:r>
            <a:endParaRPr b="1">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265500" y="907075"/>
            <a:ext cx="4045200" cy="1808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Financial Toxicity</a:t>
            </a:r>
            <a:endParaRPr dirty="0"/>
          </a:p>
        </p:txBody>
      </p:sp>
      <p:sp>
        <p:nvSpPr>
          <p:cNvPr id="230" name="Google Shape;230;p3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SNAP benefits decreased in March</a:t>
            </a:r>
            <a:endParaRPr dirty="0"/>
          </a:p>
          <a:p>
            <a:pPr marL="0" lvl="0" indent="0" algn="l" rtl="0">
              <a:spcBef>
                <a:spcPts val="1200"/>
              </a:spcBef>
              <a:spcAft>
                <a:spcPts val="0"/>
              </a:spcAft>
              <a:buNone/>
            </a:pPr>
            <a:endParaRPr lang="en" dirty="0"/>
          </a:p>
          <a:p>
            <a:pPr marL="0" lvl="0" indent="0" algn="l" rtl="0">
              <a:spcBef>
                <a:spcPts val="1200"/>
              </a:spcBef>
              <a:spcAft>
                <a:spcPts val="0"/>
              </a:spcAft>
              <a:buNone/>
            </a:pPr>
            <a:r>
              <a:rPr lang="en" dirty="0"/>
              <a:t>Oncology patients are at risk for FT </a:t>
            </a:r>
            <a:endParaRPr dirty="0"/>
          </a:p>
          <a:p>
            <a:pPr marL="0" lvl="0" indent="0" algn="l" rtl="0">
              <a:spcBef>
                <a:spcPts val="1200"/>
              </a:spcBef>
              <a:spcAft>
                <a:spcPts val="0"/>
              </a:spcAft>
              <a:buNone/>
            </a:pPr>
            <a:endParaRPr lang="en" dirty="0"/>
          </a:p>
          <a:p>
            <a:pPr marL="0" lvl="0" indent="0" algn="l" rtl="0">
              <a:spcBef>
                <a:spcPts val="1200"/>
              </a:spcBef>
              <a:spcAft>
                <a:spcPts val="0"/>
              </a:spcAft>
              <a:buNone/>
            </a:pPr>
            <a:r>
              <a:rPr lang="en" dirty="0"/>
              <a:t>The Unwinding adds to an already high level of financial distress</a:t>
            </a:r>
            <a:endParaRPr dirty="0"/>
          </a:p>
          <a:p>
            <a:pPr marL="0" lvl="0" indent="0" algn="l" rtl="0">
              <a:spcBef>
                <a:spcPts val="1200"/>
              </a:spcBef>
              <a:spcAft>
                <a:spcPts val="1200"/>
              </a:spcAft>
              <a:buNone/>
            </a:pPr>
            <a:endParaRPr dirty="0"/>
          </a:p>
        </p:txBody>
      </p:sp>
      <p:sp>
        <p:nvSpPr>
          <p:cNvPr id="231" name="Google Shape;231;p33"/>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fontScale="47500" lnSpcReduction="20000"/>
          </a:bodyPr>
          <a:lstStyle/>
          <a:p>
            <a:pPr marL="0" lvl="0" indent="0" algn="l" rtl="0">
              <a:lnSpc>
                <a:spcPct val="115000"/>
              </a:lnSpc>
              <a:spcBef>
                <a:spcPts val="600"/>
              </a:spcBef>
              <a:spcAft>
                <a:spcPts val="0"/>
              </a:spcAft>
              <a:buNone/>
            </a:pPr>
            <a:r>
              <a:rPr lang="en" sz="2500" dirty="0">
                <a:solidFill>
                  <a:schemeClr val="dk1"/>
                </a:solidFill>
                <a:latin typeface="Calibri"/>
                <a:ea typeface="Calibri"/>
                <a:cs typeface="Calibri"/>
                <a:sym typeface="Calibri"/>
              </a:rPr>
              <a:t>“Financial Toxicity is the patient level impact of the cost of cancer care.</a:t>
            </a:r>
            <a:endParaRPr sz="2500" dirty="0">
              <a:solidFill>
                <a:schemeClr val="dk1"/>
              </a:solidFill>
              <a:latin typeface="Calibri"/>
              <a:ea typeface="Calibri"/>
              <a:cs typeface="Calibri"/>
              <a:sym typeface="Calibri"/>
            </a:endParaRPr>
          </a:p>
          <a:p>
            <a:pPr marL="0" lvl="0" indent="0" algn="l" rtl="0">
              <a:lnSpc>
                <a:spcPct val="115000"/>
              </a:lnSpc>
              <a:spcBef>
                <a:spcPts val="600"/>
              </a:spcBef>
              <a:spcAft>
                <a:spcPts val="0"/>
              </a:spcAft>
              <a:buNone/>
            </a:pPr>
            <a:r>
              <a:rPr lang="en" sz="2500" dirty="0">
                <a:solidFill>
                  <a:schemeClr val="dk1"/>
                </a:solidFill>
                <a:latin typeface="Calibri"/>
                <a:ea typeface="Calibri"/>
                <a:cs typeface="Calibri"/>
                <a:sym typeface="Calibri"/>
              </a:rPr>
              <a:t> It is the measure of objective out of pocket expenses as well as the subjective emotional distress associated with the high cost of cancer care and treatment” (Zafar).</a:t>
            </a:r>
            <a:endParaRPr sz="2500" dirty="0">
              <a:solidFill>
                <a:schemeClr val="dk1"/>
              </a:solidFill>
              <a:latin typeface="Calibri"/>
              <a:ea typeface="Calibri"/>
              <a:cs typeface="Calibri"/>
              <a:sym typeface="Calibri"/>
            </a:endParaRPr>
          </a:p>
          <a:p>
            <a:pPr marL="0" lvl="0" indent="0" algn="ctr" rtl="0">
              <a:spcBef>
                <a:spcPts val="0"/>
              </a:spcBef>
              <a:spcAft>
                <a:spcPts val="0"/>
              </a:spcAft>
              <a:buNone/>
            </a:pPr>
            <a:endParaRPr sz="900" dirty="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237" name="Google Shape;237;p34"/>
          <p:cNvSpPr txBox="1">
            <a:spLocks noGrp="1"/>
          </p:cNvSpPr>
          <p:nvPr>
            <p:ph type="body" idx="4294967295"/>
          </p:nvPr>
        </p:nvSpPr>
        <p:spPr>
          <a:xfrm>
            <a:off x="311700" y="901125"/>
            <a:ext cx="8520600" cy="3667800"/>
          </a:xfrm>
          <a:prstGeom prst="rect">
            <a:avLst/>
          </a:prstGeom>
        </p:spPr>
        <p:txBody>
          <a:bodyPr spcFirstLastPara="1" wrap="square" lIns="91425" tIns="91425" rIns="91425" bIns="91425" anchor="t" anchorCtr="0">
            <a:noAutofit/>
          </a:bodyPr>
          <a:lstStyle/>
          <a:p>
            <a:pPr marL="0" lvl="0" indent="0" algn="l" rtl="0">
              <a:spcBef>
                <a:spcPts val="200"/>
              </a:spcBef>
              <a:spcAft>
                <a:spcPts val="0"/>
              </a:spcAft>
              <a:buNone/>
            </a:pPr>
            <a:r>
              <a:rPr lang="en" sz="1000" dirty="0">
                <a:solidFill>
                  <a:srgbClr val="000000"/>
                </a:solidFill>
              </a:rPr>
              <a:t>Zafar, SY, Peppercorn, JM, Schrag, D, Taylor, DH, Goetzinger, AM, Zhong,X, and Abernathy, A. The financial toxicity of cancer treatment: a pilot study assessing out of pocket expenses and the insured cancer patient’s experience. Oncologist. 2013 Apr; 18(4): 381-390.</a:t>
            </a:r>
            <a:endParaRPr sz="1000" dirty="0">
              <a:solidFill>
                <a:srgbClr val="000000"/>
              </a:solidFill>
            </a:endParaRPr>
          </a:p>
          <a:p>
            <a:pPr marL="0" lvl="0" indent="0" algn="l" rtl="0">
              <a:spcBef>
                <a:spcPts val="200"/>
              </a:spcBef>
              <a:spcAft>
                <a:spcPts val="0"/>
              </a:spcAft>
              <a:buNone/>
            </a:pPr>
            <a:endParaRPr sz="1000" dirty="0">
              <a:solidFill>
                <a:srgbClr val="000000"/>
              </a:solidFill>
            </a:endParaRPr>
          </a:p>
          <a:p>
            <a:pPr marL="0" lvl="0" indent="0" algn="l" rtl="0">
              <a:spcBef>
                <a:spcPts val="200"/>
              </a:spcBef>
              <a:spcAft>
                <a:spcPts val="0"/>
              </a:spcAft>
              <a:buNone/>
            </a:pPr>
            <a:r>
              <a:rPr lang="en" sz="1000" dirty="0">
                <a:solidFill>
                  <a:srgbClr val="000000"/>
                </a:solidFill>
              </a:rPr>
              <a:t>Chi, Maria. The Hidden Cost of Cancer: Helping Clients Cope with Financial Toxicity. Clinical Social Work Journal. Vol 43, N. 1 March, 201</a:t>
            </a:r>
            <a:endParaRPr sz="1000" dirty="0">
              <a:solidFill>
                <a:srgbClr val="000000"/>
              </a:solidFill>
            </a:endParaRPr>
          </a:p>
          <a:p>
            <a:pPr marL="0" lvl="0" indent="0" algn="l" rtl="0">
              <a:spcBef>
                <a:spcPts val="200"/>
              </a:spcBef>
              <a:spcAft>
                <a:spcPts val="0"/>
              </a:spcAft>
              <a:buNone/>
            </a:pPr>
            <a:endParaRPr sz="1000" dirty="0">
              <a:solidFill>
                <a:srgbClr val="000000"/>
              </a:solidFill>
            </a:endParaRPr>
          </a:p>
          <a:p>
            <a:pPr marL="0" lvl="0" indent="0" algn="l" rtl="0">
              <a:spcBef>
                <a:spcPts val="200"/>
              </a:spcBef>
              <a:spcAft>
                <a:spcPts val="0"/>
              </a:spcAft>
              <a:buNone/>
            </a:pPr>
            <a:r>
              <a:rPr lang="en" sz="1000" dirty="0">
                <a:solidFill>
                  <a:srgbClr val="000000"/>
                </a:solidFill>
              </a:rPr>
              <a:t>Meyer, Katie. “1000s In PA Could Lose Medicaid as State Lacks Workers.” </a:t>
            </a:r>
            <a:r>
              <a:rPr lang="en" sz="1000" i="1" dirty="0">
                <a:solidFill>
                  <a:srgbClr val="000000"/>
                </a:solidFill>
              </a:rPr>
              <a:t>Spotlight PA</a:t>
            </a:r>
            <a:r>
              <a:rPr lang="en" sz="1000" dirty="0">
                <a:solidFill>
                  <a:srgbClr val="000000"/>
                </a:solidFill>
              </a:rPr>
              <a:t>, Spotlight PA, 3 Apr. 2023, https://www.spotlightpa.org/news/2023/04/pa-medicaid-snap-food-stamps-rollbacks-staffing/. </a:t>
            </a:r>
            <a:endParaRPr sz="1000" dirty="0">
              <a:solidFill>
                <a:srgbClr val="000000"/>
              </a:solidFill>
            </a:endParaRPr>
          </a:p>
          <a:p>
            <a:pPr marL="0" lvl="0" indent="0" algn="l" rtl="0">
              <a:spcBef>
                <a:spcPts val="200"/>
              </a:spcBef>
              <a:spcAft>
                <a:spcPts val="0"/>
              </a:spcAft>
              <a:buNone/>
            </a:pPr>
            <a:endParaRPr sz="1000" dirty="0">
              <a:solidFill>
                <a:srgbClr val="000000"/>
              </a:solidFill>
            </a:endParaRPr>
          </a:p>
          <a:p>
            <a:pPr marL="0" lvl="0" indent="0" algn="l" rtl="0">
              <a:spcBef>
                <a:spcPts val="200"/>
              </a:spcBef>
              <a:spcAft>
                <a:spcPts val="0"/>
              </a:spcAft>
              <a:buNone/>
            </a:pPr>
            <a:r>
              <a:rPr lang="en" sz="1000" dirty="0">
                <a:solidFill>
                  <a:srgbClr val="000000"/>
                </a:solidFill>
              </a:rPr>
              <a:t>Meinert, Janice. “Medicaid Continuous Coverage Related to the Pandemic Ends on April 1st.” </a:t>
            </a:r>
            <a:r>
              <a:rPr lang="en" sz="1000" i="1" dirty="0">
                <a:solidFill>
                  <a:srgbClr val="000000"/>
                </a:solidFill>
              </a:rPr>
              <a:t>Pennsylvania Health Law Project</a:t>
            </a:r>
            <a:r>
              <a:rPr lang="en" sz="1000" dirty="0">
                <a:solidFill>
                  <a:srgbClr val="000000"/>
                </a:solidFill>
              </a:rPr>
              <a:t>, https://www.phlp.org/en/news/medicaid-continuous-coverage-related-to-the-pandemic-ends-on-april-1st. </a:t>
            </a:r>
            <a:endParaRPr sz="1000" dirty="0">
              <a:solidFill>
                <a:srgbClr val="000000"/>
              </a:solidFill>
            </a:endParaRPr>
          </a:p>
          <a:p>
            <a:pPr marL="0" lvl="0" indent="0" algn="l" rtl="0">
              <a:spcBef>
                <a:spcPts val="200"/>
              </a:spcBef>
              <a:spcAft>
                <a:spcPts val="0"/>
              </a:spcAft>
              <a:buNone/>
            </a:pPr>
            <a:endParaRPr sz="1000" dirty="0">
              <a:solidFill>
                <a:srgbClr val="000000"/>
              </a:solidFill>
            </a:endParaRPr>
          </a:p>
          <a:p>
            <a:pPr marL="0" lvl="0" indent="0" algn="l" rtl="0">
              <a:spcBef>
                <a:spcPts val="200"/>
              </a:spcBef>
              <a:spcAft>
                <a:spcPts val="0"/>
              </a:spcAft>
              <a:buNone/>
            </a:pPr>
            <a:r>
              <a:rPr lang="en" sz="1000" dirty="0">
                <a:solidFill>
                  <a:srgbClr val="000000"/>
                </a:solidFill>
              </a:rPr>
              <a:t>Lowenstein, Amy. “Federal Court Order Stops Covid-Era Medicaid Reductions for Medicare Recipients.” </a:t>
            </a:r>
            <a:r>
              <a:rPr lang="en" sz="1000" i="1" dirty="0">
                <a:solidFill>
                  <a:srgbClr val="000000"/>
                </a:solidFill>
              </a:rPr>
              <a:t>Pennsylvania Health Law Project</a:t>
            </a:r>
            <a:r>
              <a:rPr lang="en" sz="1000" dirty="0">
                <a:solidFill>
                  <a:srgbClr val="000000"/>
                </a:solidFill>
              </a:rPr>
              <a:t>, https://www.phlp.org/en/news/federal-court-order-stops-covid-era-medicaid-reductions-for-medicare-recipients. </a:t>
            </a:r>
            <a:endParaRPr sz="1000" dirty="0">
              <a:solidFill>
                <a:srgbClr val="000000"/>
              </a:solidFill>
            </a:endParaRPr>
          </a:p>
          <a:p>
            <a:pPr marL="0" lvl="0" indent="0" algn="l" rtl="0">
              <a:spcBef>
                <a:spcPts val="1200"/>
              </a:spcBef>
              <a:spcAft>
                <a:spcPts val="0"/>
              </a:spcAft>
              <a:buNone/>
            </a:pPr>
            <a:r>
              <a:rPr lang="en" sz="1000" dirty="0">
                <a:solidFill>
                  <a:srgbClr val="000000"/>
                </a:solidFill>
              </a:rPr>
              <a:t>Jennifer Tolbert and Meghana Ammula Published: Apr 05, 2023. “10 Things to Know about the Unwinding of the Medicaid Continuous Enrollment Provision.” </a:t>
            </a:r>
            <a:r>
              <a:rPr lang="en" sz="1000" i="1" dirty="0">
                <a:solidFill>
                  <a:srgbClr val="000000"/>
                </a:solidFill>
              </a:rPr>
              <a:t>KFF</a:t>
            </a:r>
            <a:r>
              <a:rPr lang="en" sz="1000" dirty="0">
                <a:solidFill>
                  <a:srgbClr val="000000"/>
                </a:solidFill>
              </a:rPr>
              <a:t>, 18 Apr. 2023 https://www.kff.org/medicaid/issue-brief/10-things-to-know-about-the-unwinding-of-the-medicaid-continuous-enrollment-provision/#:~:text=As%20part%20of%20the%20Consolidated,matching%20funds%20through%20December%202023. </a:t>
            </a:r>
            <a:endParaRPr sz="900" dirty="0">
              <a:solidFill>
                <a:srgbClr val="000000"/>
              </a:solidFill>
            </a:endParaRPr>
          </a:p>
          <a:p>
            <a:pPr marL="0" lvl="0" indent="0" algn="l" rtl="0">
              <a:spcBef>
                <a:spcPts val="1200"/>
              </a:spcBef>
              <a:spcAft>
                <a:spcPts val="0"/>
              </a:spcAft>
              <a:buNone/>
            </a:pPr>
            <a:endParaRPr sz="900" dirty="0">
              <a:solidFill>
                <a:srgbClr val="000000"/>
              </a:solidFill>
            </a:endParaRPr>
          </a:p>
          <a:p>
            <a:pPr marL="0" lvl="0" indent="0" algn="l" rtl="0">
              <a:spcBef>
                <a:spcPts val="1200"/>
              </a:spcBef>
              <a:spcAft>
                <a:spcPts val="1200"/>
              </a:spcAft>
              <a:buNone/>
            </a:pPr>
            <a:endParaRPr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243" name="Google Shape;243;p35"/>
          <p:cNvSpPr txBox="1">
            <a:spLocks noGrp="1"/>
          </p:cNvSpPr>
          <p:nvPr>
            <p:ph type="body" idx="4294967295"/>
          </p:nvPr>
        </p:nvSpPr>
        <p:spPr>
          <a:xfrm>
            <a:off x="311700" y="915825"/>
            <a:ext cx="8520600" cy="4035900"/>
          </a:xfrm>
          <a:prstGeom prst="rect">
            <a:avLst/>
          </a:prstGeom>
        </p:spPr>
        <p:txBody>
          <a:bodyPr spcFirstLastPara="1" wrap="square" lIns="91425" tIns="91425" rIns="91425" bIns="91425" anchor="t" anchorCtr="0">
            <a:normAutofit fontScale="25000" lnSpcReduction="20000"/>
          </a:bodyPr>
          <a:lstStyle/>
          <a:p>
            <a:pPr marL="0" lvl="0" indent="0" algn="l" rtl="0">
              <a:spcBef>
                <a:spcPts val="1200"/>
              </a:spcBef>
              <a:spcAft>
                <a:spcPts val="0"/>
              </a:spcAft>
              <a:buNone/>
            </a:pPr>
            <a:r>
              <a:rPr lang="en" sz="4000">
                <a:solidFill>
                  <a:srgbClr val="000000"/>
                </a:solidFill>
                <a:latin typeface="Arial"/>
                <a:ea typeface="Arial"/>
                <a:cs typeface="Arial"/>
                <a:sym typeface="Arial"/>
              </a:rPr>
              <a:t>“</a:t>
            </a:r>
            <a:r>
              <a:rPr lang="en" sz="4000">
                <a:solidFill>
                  <a:srgbClr val="000000"/>
                </a:solidFill>
              </a:rPr>
              <a:t>Individual Communications.” </a:t>
            </a:r>
            <a:r>
              <a:rPr lang="en" sz="4000" i="1">
                <a:solidFill>
                  <a:srgbClr val="000000"/>
                </a:solidFill>
              </a:rPr>
              <a:t>Department of Human Services</a:t>
            </a:r>
            <a:r>
              <a:rPr lang="en" sz="4000">
                <a:solidFill>
                  <a:srgbClr val="000000"/>
                </a:solidFill>
              </a:rPr>
              <a:t>, https://www.dhs.pa.gov/PHE/Pages/PHE-Individual-Communications.aspx. </a:t>
            </a:r>
            <a:endParaRPr sz="4000">
              <a:solidFill>
                <a:srgbClr val="000000"/>
              </a:solidFill>
            </a:endParaRPr>
          </a:p>
          <a:p>
            <a:pPr marL="0" lvl="0" indent="0" algn="l" rtl="0">
              <a:spcBef>
                <a:spcPts val="1200"/>
              </a:spcBef>
              <a:spcAft>
                <a:spcPts val="0"/>
              </a:spcAft>
              <a:buNone/>
            </a:pPr>
            <a:r>
              <a:rPr lang="en" sz="4000" i="1">
                <a:solidFill>
                  <a:srgbClr val="000000"/>
                </a:solidFill>
              </a:rPr>
              <a:t>CMS' 2020 Rule on Medicaid 'Continuous Coverage' Is Blocked as to Additional Dual-Eligible Enrollees</a:t>
            </a:r>
            <a:r>
              <a:rPr lang="en" sz="4000">
                <a:solidFill>
                  <a:srgbClr val="000000"/>
                </a:solidFill>
              </a:rPr>
              <a:t>, https://www.shvs.org/cmss-2020-rule-on-medicaid-continuous-coverage-is-blocked-as-to-additional-dual-eligible-enrollees/. </a:t>
            </a:r>
            <a:endParaRPr sz="4000">
              <a:solidFill>
                <a:srgbClr val="000000"/>
              </a:solidFill>
            </a:endParaRPr>
          </a:p>
          <a:p>
            <a:pPr marL="0" lvl="0" indent="0" algn="l" rtl="0">
              <a:spcBef>
                <a:spcPts val="1200"/>
              </a:spcBef>
              <a:spcAft>
                <a:spcPts val="0"/>
              </a:spcAft>
              <a:buNone/>
            </a:pPr>
            <a:r>
              <a:rPr lang="en" sz="4000" i="1">
                <a:solidFill>
                  <a:srgbClr val="000000"/>
                </a:solidFill>
              </a:rPr>
              <a:t>HP-2022-20 Unwinding the Medicaid Continuous Enrollment ... - Aspe</a:t>
            </a:r>
            <a:r>
              <a:rPr lang="en" sz="4000">
                <a:solidFill>
                  <a:srgbClr val="000000"/>
                </a:solidFill>
              </a:rPr>
              <a:t>. https://aspe.hhs.gov/sites/default/files/documents/404a7572048090ec1259d216f3fd617e/aspe-end-mcaid-continuous-coverage_IB.pdf. </a:t>
            </a:r>
            <a:endParaRPr sz="4000">
              <a:solidFill>
                <a:srgbClr val="000000"/>
              </a:solidFill>
            </a:endParaRPr>
          </a:p>
          <a:p>
            <a:pPr marL="0" lvl="0" indent="0" algn="l" rtl="0">
              <a:spcBef>
                <a:spcPts val="1200"/>
              </a:spcBef>
              <a:spcAft>
                <a:spcPts val="0"/>
              </a:spcAft>
              <a:buNone/>
            </a:pPr>
            <a:r>
              <a:rPr lang="en" sz="4000">
                <a:solidFill>
                  <a:srgbClr val="000000"/>
                </a:solidFill>
              </a:rPr>
              <a:t>Elizabeth Williams and Robin Rudowitz  “Fiscal and Enrollment Implications of Medicaid Continuous Coverage Requirement during and after the Phe Ends.” </a:t>
            </a:r>
            <a:r>
              <a:rPr lang="en" sz="4000" i="1">
                <a:solidFill>
                  <a:srgbClr val="000000"/>
                </a:solidFill>
              </a:rPr>
              <a:t>KFF</a:t>
            </a:r>
            <a:r>
              <a:rPr lang="en" sz="4000">
                <a:solidFill>
                  <a:srgbClr val="000000"/>
                </a:solidFill>
              </a:rPr>
              <a:t>, 11 Aug. 2022, https://www.kff.org/medicaid/issue-brief/fiscal-and-enrollment-implications-of-medicaid-continuous-coverage-requirement-during-and-after-the-phe-ends/. </a:t>
            </a:r>
            <a:endParaRPr sz="4000">
              <a:solidFill>
                <a:srgbClr val="000000"/>
              </a:solidFill>
            </a:endParaRPr>
          </a:p>
          <a:p>
            <a:pPr marL="0" lvl="0" indent="0" algn="l" rtl="0">
              <a:spcBef>
                <a:spcPts val="1200"/>
              </a:spcBef>
              <a:spcAft>
                <a:spcPts val="0"/>
              </a:spcAft>
              <a:buNone/>
            </a:pPr>
            <a:r>
              <a:rPr lang="en" sz="4000" i="1">
                <a:solidFill>
                  <a:srgbClr val="000000"/>
                </a:solidFill>
              </a:rPr>
              <a:t>2023 Income and Resource Limits for Medicaid and Other Health Programs</a:t>
            </a:r>
            <a:r>
              <a:rPr lang="en" sz="4000">
                <a:solidFill>
                  <a:srgbClr val="000000"/>
                </a:solidFill>
              </a:rPr>
              <a:t>. https://www.phlp.org/uploads/attachments/cldizkxt596vr52u851owrf6h-2023-monthly-income-and-resource-limits-for-medicaid-and-other-health-programs-final.pdf. </a:t>
            </a:r>
            <a:endParaRPr sz="4000">
              <a:solidFill>
                <a:srgbClr val="000000"/>
              </a:solidFill>
            </a:endParaRPr>
          </a:p>
          <a:p>
            <a:pPr marL="0" lvl="0" indent="0" algn="l" rtl="0">
              <a:spcBef>
                <a:spcPts val="1200"/>
              </a:spcBef>
              <a:spcAft>
                <a:spcPts val="0"/>
              </a:spcAft>
              <a:buNone/>
            </a:pPr>
            <a:r>
              <a:rPr lang="en" sz="4000" i="1">
                <a:solidFill>
                  <a:srgbClr val="000000"/>
                </a:solidFill>
              </a:rPr>
              <a:t>H.R.2617 - 117th Congress (2021-2022): Consolidated Appropriations Act ...</a:t>
            </a:r>
            <a:r>
              <a:rPr lang="en" sz="4000">
                <a:solidFill>
                  <a:srgbClr val="000000"/>
                </a:solidFill>
              </a:rPr>
              <a:t> https://www.congress.gov/bill/117th-congress/house-bill/2617. </a:t>
            </a:r>
            <a:r>
              <a:rPr lang="en" sz="4000" u="sng">
                <a:solidFill>
                  <a:srgbClr val="000000"/>
                </a:solidFill>
                <a:hlinkClick r:id="rId3">
                  <a:extLst>
                    <a:ext uri="{A12FA001-AC4F-418D-AE19-62706E023703}">
                      <ahyp:hlinkClr xmlns:ahyp="http://schemas.microsoft.com/office/drawing/2018/hyperlinkcolor" val="tx"/>
                    </a:ext>
                  </a:extLst>
                </a:hlinkClick>
              </a:rPr>
              <a:t>https://www.congress.gov/bill/117th-congress/house-bill/2617/text</a:t>
            </a:r>
            <a:endParaRPr sz="4000" i="1">
              <a:solidFill>
                <a:srgbClr val="000000"/>
              </a:solidFill>
            </a:endParaRPr>
          </a:p>
          <a:p>
            <a:pPr marL="0" lvl="0" indent="0" algn="l" rtl="0">
              <a:spcBef>
                <a:spcPts val="1200"/>
              </a:spcBef>
              <a:spcAft>
                <a:spcPts val="0"/>
              </a:spcAft>
              <a:buNone/>
            </a:pPr>
            <a:r>
              <a:rPr lang="en" sz="4000" i="1">
                <a:solidFill>
                  <a:srgbClr val="000000"/>
                </a:solidFill>
              </a:rPr>
              <a:t>H.R.6201 - Families First Coronavirus Response Act 116th ... - Congress</a:t>
            </a:r>
            <a:r>
              <a:rPr lang="en" sz="4000">
                <a:solidFill>
                  <a:srgbClr val="000000"/>
                </a:solidFill>
              </a:rPr>
              <a:t>. https://www.congress.gov/bill/116th-congress/house-bill/6201. </a:t>
            </a:r>
            <a:r>
              <a:rPr lang="en" sz="4000" u="sng">
                <a:solidFill>
                  <a:srgbClr val="000000"/>
                </a:solidFill>
                <a:hlinkClick r:id="rId4">
                  <a:extLst>
                    <a:ext uri="{A12FA001-AC4F-418D-AE19-62706E023703}">
                      <ahyp:hlinkClr xmlns:ahyp="http://schemas.microsoft.com/office/drawing/2018/hyperlinkcolor" val="tx"/>
                    </a:ext>
                  </a:extLst>
                </a:hlinkClick>
              </a:rPr>
              <a:t>https://www.congress.gov/bill/116th-congress/house-bill/6201</a:t>
            </a:r>
            <a:endParaRPr sz="4000">
              <a:solidFill>
                <a:srgbClr val="000000"/>
              </a:solidFill>
            </a:endParaRPr>
          </a:p>
          <a:p>
            <a:pPr marL="0" lvl="0" indent="0" algn="l" rtl="0">
              <a:spcBef>
                <a:spcPts val="1200"/>
              </a:spcBef>
              <a:spcAft>
                <a:spcPts val="0"/>
              </a:spcAft>
              <a:buNone/>
            </a:pPr>
            <a:endParaRPr sz="900">
              <a:solidFill>
                <a:srgbClr val="000000"/>
              </a:solidFill>
            </a:endParaRPr>
          </a:p>
          <a:p>
            <a:pPr marL="0" lvl="0" indent="0" algn="l" rtl="0">
              <a:spcBef>
                <a:spcPts val="1200"/>
              </a:spcBef>
              <a:spcAft>
                <a:spcPts val="0"/>
              </a:spcAft>
              <a:buNone/>
            </a:pPr>
            <a:endParaRPr sz="1200"/>
          </a:p>
          <a:p>
            <a:pPr marL="0" lvl="0" indent="0" algn="l" rtl="0">
              <a:spcBef>
                <a:spcPts val="1200"/>
              </a:spcBef>
              <a:spcAft>
                <a:spcPts val="0"/>
              </a:spcAft>
              <a:buNone/>
            </a:pPr>
            <a:endParaRPr sz="900">
              <a:solidFill>
                <a:schemeClr val="dk1"/>
              </a:solidFill>
            </a:endParaRPr>
          </a:p>
          <a:p>
            <a:pPr marL="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311700" y="191675"/>
            <a:ext cx="8520600" cy="511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a:t>
            </a:r>
            <a:endParaRPr/>
          </a:p>
        </p:txBody>
      </p:sp>
      <p:sp>
        <p:nvSpPr>
          <p:cNvPr id="116" name="Google Shape;116;p15"/>
          <p:cNvSpPr txBox="1">
            <a:spLocks noGrp="1"/>
          </p:cNvSpPr>
          <p:nvPr>
            <p:ph type="body" idx="1"/>
          </p:nvPr>
        </p:nvSpPr>
        <p:spPr>
          <a:xfrm>
            <a:off x="311700" y="702875"/>
            <a:ext cx="8520600" cy="38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Families First Coronavirus Response Act:</a:t>
            </a:r>
            <a:endParaRPr sz="1400"/>
          </a:p>
          <a:p>
            <a:pPr marL="0" lvl="0" indent="0" algn="l" rtl="0">
              <a:spcBef>
                <a:spcPts val="1200"/>
              </a:spcBef>
              <a:spcAft>
                <a:spcPts val="0"/>
              </a:spcAft>
              <a:buSzPts val="275"/>
              <a:buNone/>
            </a:pPr>
            <a:r>
              <a:rPr lang="en" sz="1200">
                <a:solidFill>
                  <a:srgbClr val="393D40"/>
                </a:solidFill>
                <a:highlight>
                  <a:srgbClr val="FFFFFF"/>
                </a:highlight>
              </a:rPr>
              <a:t>“</a:t>
            </a:r>
            <a:r>
              <a:rPr lang="en" sz="1200" i="1">
                <a:solidFill>
                  <a:srgbClr val="393D40"/>
                </a:solidFill>
                <a:highlight>
                  <a:srgbClr val="FFFFFF"/>
                </a:highlight>
              </a:rPr>
              <a:t>Required states to provide continuous coverage for Medicaid enrollees in order to receive enhanced federal funding. By preventing states from disenrolling people from coverage, the continuous enrollment provision has helped to preserve coverage during the pandemic”. </a:t>
            </a:r>
            <a:endParaRPr sz="1200" i="1"/>
          </a:p>
          <a:p>
            <a:pPr marL="0" lvl="0" indent="0" algn="l" rtl="0">
              <a:spcBef>
                <a:spcPts val="1200"/>
              </a:spcBef>
              <a:spcAft>
                <a:spcPts val="0"/>
              </a:spcAft>
              <a:buNone/>
            </a:pPr>
            <a:r>
              <a:rPr lang="en" sz="1400"/>
              <a:t>Anyone receiving Medicaid from 3/18/20 or after were maintained on Medicaid even if the recipient became ineligible. No required re-enrollments during this time.</a:t>
            </a:r>
            <a:endParaRPr sz="1400"/>
          </a:p>
          <a:p>
            <a:pPr marL="0" lvl="0" indent="0" algn="l" rtl="0">
              <a:spcBef>
                <a:spcPts val="1200"/>
              </a:spcBef>
              <a:spcAft>
                <a:spcPts val="0"/>
              </a:spcAft>
              <a:buNone/>
            </a:pPr>
            <a:r>
              <a:rPr lang="en" sz="1400"/>
              <a:t>FFCRA authorized FMAP 6.2% increase to maintain Medicaid recipients</a:t>
            </a:r>
            <a:endParaRPr sz="1400"/>
          </a:p>
          <a:p>
            <a:pPr marL="0" lvl="0" indent="0" algn="l" rtl="0">
              <a:spcBef>
                <a:spcPts val="1200"/>
              </a:spcBef>
              <a:spcAft>
                <a:spcPts val="0"/>
              </a:spcAft>
              <a:buNone/>
            </a:pPr>
            <a:r>
              <a:rPr lang="en" sz="1400"/>
              <a:t>During the Unwinding the federal government will continue to pay increased FMAP and decrease slowly</a:t>
            </a:r>
            <a:endParaRPr sz="1400"/>
          </a:p>
          <a:p>
            <a:pPr marL="457200" lvl="0" indent="-317500" algn="l" rtl="0">
              <a:spcBef>
                <a:spcPts val="1200"/>
              </a:spcBef>
              <a:spcAft>
                <a:spcPts val="0"/>
              </a:spcAft>
              <a:buSzPts val="1400"/>
              <a:buChar char="●"/>
            </a:pPr>
            <a:r>
              <a:rPr lang="en" sz="1400"/>
              <a:t>Gradual process</a:t>
            </a:r>
            <a:endParaRPr sz="1400"/>
          </a:p>
          <a:p>
            <a:pPr marL="457200" lvl="0" indent="-317500" algn="l" rtl="0">
              <a:spcBef>
                <a:spcPts val="0"/>
              </a:spcBef>
              <a:spcAft>
                <a:spcPts val="0"/>
              </a:spcAft>
              <a:buSzPts val="1400"/>
              <a:buChar char="●"/>
            </a:pPr>
            <a:r>
              <a:rPr lang="en" sz="1400"/>
              <a:t>Reporting requirements</a:t>
            </a:r>
            <a:endParaRPr sz="1400"/>
          </a:p>
          <a:p>
            <a:pPr marL="0" lvl="0" indent="0" algn="l" rtl="0">
              <a:spcBef>
                <a:spcPts val="1200"/>
              </a:spcBef>
              <a:spcAft>
                <a:spcPts val="0"/>
              </a:spcAft>
              <a:buSzPts val="275"/>
              <a:buNone/>
            </a:pPr>
            <a:endParaRPr/>
          </a:p>
          <a:p>
            <a:pPr marL="0" lvl="0" indent="0" algn="l" rtl="0">
              <a:spcBef>
                <a:spcPts val="1200"/>
              </a:spcBef>
              <a:spcAft>
                <a:spcPts val="1200"/>
              </a:spcAft>
              <a:buSzPts val="275"/>
              <a:buNone/>
            </a:pPr>
            <a:endParaRPr sz="75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Who will this impact?</a:t>
            </a:r>
            <a:endParaRPr/>
          </a:p>
        </p:txBody>
      </p:sp>
      <p:sp>
        <p:nvSpPr>
          <p:cNvPr id="122" name="Google Shape;122;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600" dirty="0">
              <a:solidFill>
                <a:srgbClr val="393D40"/>
              </a:solidFill>
              <a:highlight>
                <a:srgbClr val="FFFFFF"/>
              </a:highlight>
            </a:endParaRPr>
          </a:p>
          <a:p>
            <a:pPr marL="0" lvl="0" indent="0" algn="l" rtl="0">
              <a:spcBef>
                <a:spcPts val="1200"/>
              </a:spcBef>
              <a:spcAft>
                <a:spcPts val="0"/>
              </a:spcAft>
              <a:buNone/>
            </a:pPr>
            <a:r>
              <a:rPr lang="en" sz="1500" dirty="0">
                <a:solidFill>
                  <a:srgbClr val="393D40"/>
                </a:solidFill>
                <a:highlight>
                  <a:srgbClr val="FFFFFF"/>
                </a:highlight>
              </a:rPr>
              <a:t>The Kaiser Family Foundation estimates that between 5.3 million and 14.2 million people will lose Medicaid coverage during the 12-month unwinding period with a 5% and 13% decline in enrollment. </a:t>
            </a:r>
            <a:endParaRPr sz="1500" dirty="0">
              <a:solidFill>
                <a:srgbClr val="393D40"/>
              </a:solidFill>
              <a:highlight>
                <a:srgbClr val="FFFFFF"/>
              </a:highlight>
            </a:endParaRPr>
          </a:p>
          <a:p>
            <a:pPr marL="0" lvl="0" indent="0" algn="l" rtl="0">
              <a:spcBef>
                <a:spcPts val="1200"/>
              </a:spcBef>
              <a:spcAft>
                <a:spcPts val="0"/>
              </a:spcAft>
              <a:buNone/>
            </a:pPr>
            <a:r>
              <a:rPr lang="en" sz="1500" dirty="0">
                <a:solidFill>
                  <a:srgbClr val="393D40"/>
                </a:solidFill>
                <a:highlight>
                  <a:srgbClr val="FFFFFF"/>
                </a:highlight>
              </a:rPr>
              <a:t>The Department of Health and Human Services (HHS) predicts that as many as 15 million people will be disenrolled, including 6.8 million who will likely still meet eligibility.</a:t>
            </a:r>
            <a:endParaRPr sz="1500" dirty="0">
              <a:solidFill>
                <a:srgbClr val="393D40"/>
              </a:solidFill>
              <a:highlight>
                <a:srgbClr val="FFFFFF"/>
              </a:highlight>
            </a:endParaRPr>
          </a:p>
          <a:p>
            <a:pPr marL="0" lvl="0" indent="0" algn="l" rtl="0">
              <a:spcBef>
                <a:spcPts val="1200"/>
              </a:spcBef>
              <a:spcAft>
                <a:spcPts val="0"/>
              </a:spcAft>
              <a:buNone/>
            </a:pPr>
            <a:r>
              <a:rPr lang="en" sz="1500" dirty="0">
                <a:solidFill>
                  <a:srgbClr val="393D40"/>
                </a:solidFill>
                <a:highlight>
                  <a:srgbClr val="FFFFFF"/>
                </a:highlight>
              </a:rPr>
              <a:t>In Pennsylvania there has been an almost 30% increase in those receiving Medicaid currently compared to pre-pandemic numbers.  From 2.8 million to 3.7 million recipients.</a:t>
            </a:r>
            <a:endParaRPr sz="1500" dirty="0">
              <a:solidFill>
                <a:srgbClr val="393D40"/>
              </a:solidFill>
              <a:highlight>
                <a:srgbClr val="FFFFFF"/>
              </a:highlight>
            </a:endParaRPr>
          </a:p>
          <a:p>
            <a:pPr marL="0" lvl="0" indent="0" algn="l" rtl="0">
              <a:spcBef>
                <a:spcPts val="1200"/>
              </a:spcBef>
              <a:spcAft>
                <a:spcPts val="1200"/>
              </a:spcAft>
              <a:buNone/>
            </a:pPr>
            <a:r>
              <a:rPr lang="en" sz="1500" dirty="0">
                <a:solidFill>
                  <a:srgbClr val="393D40"/>
                </a:solidFill>
                <a:highlight>
                  <a:srgbClr val="FFFFFF"/>
                </a:highlight>
              </a:rPr>
              <a:t>It is estimated that hundreds of thousands will lose their Medicaid in PA</a:t>
            </a:r>
            <a:endParaRPr sz="1500" dirty="0">
              <a:solidFill>
                <a:srgbClr val="393D40"/>
              </a:solidFill>
              <a:highlight>
                <a:srgbClr val="FFFFFF"/>
              </a:highlight>
            </a:endParaRPr>
          </a:p>
        </p:txBody>
      </p:sp>
      <p:pic>
        <p:nvPicPr>
          <p:cNvPr id="123" name="Google Shape;123;p16"/>
          <p:cNvPicPr preferRelativeResize="0"/>
          <p:nvPr/>
        </p:nvPicPr>
        <p:blipFill>
          <a:blip r:embed="rId3">
            <a:alphaModFix/>
          </a:blip>
          <a:stretch>
            <a:fillRect/>
          </a:stretch>
        </p:blipFill>
        <p:spPr>
          <a:xfrm>
            <a:off x="6235100" y="0"/>
            <a:ext cx="2284976" cy="1840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Know Your State Unwinding Plan</a:t>
            </a:r>
            <a:endParaRPr/>
          </a:p>
        </p:txBody>
      </p:sp>
      <p:sp>
        <p:nvSpPr>
          <p:cNvPr id="129" name="Google Shape;129;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dirty="0"/>
              <a:t>Phase I - Updating contact information</a:t>
            </a:r>
            <a:endParaRPr sz="2200" dirty="0"/>
          </a:p>
          <a:p>
            <a:pPr marL="0" lvl="0" indent="0" algn="l" rtl="0">
              <a:spcBef>
                <a:spcPts val="1200"/>
              </a:spcBef>
              <a:spcAft>
                <a:spcPts val="0"/>
              </a:spcAft>
              <a:buNone/>
            </a:pPr>
            <a:r>
              <a:rPr lang="en" sz="2200" dirty="0"/>
              <a:t>Phase II- Re-enrollment packets</a:t>
            </a:r>
            <a:endParaRPr sz="2200" dirty="0"/>
          </a:p>
          <a:p>
            <a:pPr marL="457200" lvl="0" indent="-342900" algn="l" rtl="0">
              <a:spcBef>
                <a:spcPts val="1200"/>
              </a:spcBef>
              <a:spcAft>
                <a:spcPts val="0"/>
              </a:spcAft>
              <a:buSzPts val="1800"/>
              <a:buChar char="●"/>
            </a:pPr>
            <a:r>
              <a:rPr lang="en" dirty="0"/>
              <a:t>Pennsylvania will take 12 months to complete beginning March </a:t>
            </a:r>
            <a:endParaRPr dirty="0"/>
          </a:p>
          <a:p>
            <a:pPr marL="457200" lvl="0" indent="-342900" algn="l" rtl="0">
              <a:spcBef>
                <a:spcPts val="0"/>
              </a:spcBef>
              <a:spcAft>
                <a:spcPts val="0"/>
              </a:spcAft>
              <a:buSzPts val="1800"/>
              <a:buChar char="●"/>
            </a:pPr>
            <a:r>
              <a:rPr lang="en" dirty="0"/>
              <a:t>In general PA is following original renewal date </a:t>
            </a:r>
            <a:endParaRPr dirty="0"/>
          </a:p>
          <a:p>
            <a:pPr marL="457200" lvl="0" indent="-342900" algn="l" rtl="0">
              <a:spcBef>
                <a:spcPts val="0"/>
              </a:spcBef>
              <a:spcAft>
                <a:spcPts val="0"/>
              </a:spcAft>
              <a:buSzPts val="1800"/>
              <a:buChar char="●"/>
            </a:pPr>
            <a:r>
              <a:rPr lang="en" dirty="0"/>
              <a:t>Existing electronic systems</a:t>
            </a:r>
            <a:endParaRPr dirty="0"/>
          </a:p>
          <a:p>
            <a:pPr marL="457200" lvl="0" indent="0" algn="l" rtl="0">
              <a:spcBef>
                <a:spcPts val="1200"/>
              </a:spcBef>
              <a:spcAft>
                <a:spcPts val="0"/>
              </a:spcAft>
              <a:buNone/>
            </a:pPr>
            <a:endParaRPr dirty="0"/>
          </a:p>
          <a:p>
            <a:pPr marL="457200" lvl="0" indent="0" algn="l" rtl="0">
              <a:spcBef>
                <a:spcPts val="1200"/>
              </a:spcBef>
              <a:spcAft>
                <a:spcPts val="12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311700" y="160600"/>
            <a:ext cx="8520600" cy="857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Understand State DHS communication schedule</a:t>
            </a:r>
            <a:endParaRPr/>
          </a:p>
          <a:p>
            <a:pPr marL="0" lvl="0" indent="0" algn="l" rtl="0">
              <a:spcBef>
                <a:spcPts val="0"/>
              </a:spcBef>
              <a:spcAft>
                <a:spcPts val="0"/>
              </a:spcAft>
              <a:buNone/>
            </a:pPr>
            <a:r>
              <a:rPr lang="en" sz="2111"/>
              <a:t>Medicaid Recipient Communication from PA DHS</a:t>
            </a:r>
            <a:endParaRPr sz="2111"/>
          </a:p>
        </p:txBody>
      </p:sp>
      <p:sp>
        <p:nvSpPr>
          <p:cNvPr id="135" name="Google Shape;135;p18"/>
          <p:cNvSpPr txBox="1">
            <a:spLocks noGrp="1"/>
          </p:cNvSpPr>
          <p:nvPr>
            <p:ph type="body" idx="1"/>
          </p:nvPr>
        </p:nvSpPr>
        <p:spPr>
          <a:xfrm>
            <a:off x="311700" y="958425"/>
            <a:ext cx="8520600" cy="3610500"/>
          </a:xfrm>
          <a:prstGeom prst="rect">
            <a:avLst/>
          </a:prstGeom>
        </p:spPr>
        <p:txBody>
          <a:bodyPr spcFirstLastPara="1" wrap="square" lIns="91425" tIns="91425" rIns="91425" bIns="91425" anchor="t" anchorCtr="0">
            <a:normAutofit fontScale="25000" lnSpcReduction="10000"/>
          </a:bodyPr>
          <a:lstStyle/>
          <a:p>
            <a:pPr marL="457200" lvl="0" indent="-402050" algn="l" rtl="0">
              <a:spcBef>
                <a:spcPts val="0"/>
              </a:spcBef>
              <a:spcAft>
                <a:spcPts val="0"/>
              </a:spcAft>
              <a:buSzPct val="100000"/>
              <a:buChar char="●"/>
            </a:pPr>
            <a:r>
              <a:rPr lang="en" sz="10926"/>
              <a:t>90 Days Prior </a:t>
            </a:r>
            <a:r>
              <a:rPr lang="en" sz="7326"/>
              <a:t>(CM537 flyer,email, call, text)</a:t>
            </a:r>
            <a:endParaRPr sz="7326"/>
          </a:p>
          <a:p>
            <a:pPr marL="457200" lvl="0" indent="-402050" algn="l" rtl="0">
              <a:spcBef>
                <a:spcPts val="0"/>
              </a:spcBef>
              <a:spcAft>
                <a:spcPts val="0"/>
              </a:spcAft>
              <a:buSzPct val="100000"/>
              <a:buChar char="●"/>
            </a:pPr>
            <a:r>
              <a:rPr lang="en" sz="10926"/>
              <a:t>60-30 Days Prior </a:t>
            </a:r>
            <a:r>
              <a:rPr lang="en" sz="7326"/>
              <a:t>(Targeted Mailing, email,call, text) *can renew </a:t>
            </a:r>
            <a:endParaRPr sz="7326"/>
          </a:p>
          <a:p>
            <a:pPr marL="457200" lvl="0" indent="-402050" algn="l" rtl="0">
              <a:spcBef>
                <a:spcPts val="0"/>
              </a:spcBef>
              <a:spcAft>
                <a:spcPts val="0"/>
              </a:spcAft>
              <a:buSzPct val="100000"/>
              <a:buChar char="●"/>
            </a:pPr>
            <a:r>
              <a:rPr lang="en" sz="10926"/>
              <a:t>30 Days Prior </a:t>
            </a:r>
            <a:r>
              <a:rPr lang="en" sz="7326"/>
              <a:t>(Renewal packet and two texts)- must be a full renewal/all categories</a:t>
            </a:r>
            <a:endParaRPr sz="7326"/>
          </a:p>
          <a:p>
            <a:pPr marL="457200" lvl="0" indent="-402050" algn="l" rtl="0">
              <a:spcBef>
                <a:spcPts val="0"/>
              </a:spcBef>
              <a:spcAft>
                <a:spcPts val="0"/>
              </a:spcAft>
              <a:buSzPct val="100000"/>
              <a:buChar char="●"/>
            </a:pPr>
            <a:r>
              <a:rPr lang="en" sz="10926"/>
              <a:t>After renewals </a:t>
            </a:r>
            <a:r>
              <a:rPr lang="en" sz="7326"/>
              <a:t>(Benefit letter and/or Letter for those with packets not returned or without proper verification documents)  Reconsideration period</a:t>
            </a:r>
            <a:endParaRPr sz="7326"/>
          </a:p>
          <a:p>
            <a:pPr marL="457200" lvl="0" indent="0" algn="l" rtl="0">
              <a:spcBef>
                <a:spcPts val="1200"/>
              </a:spcBef>
              <a:spcAft>
                <a:spcPts val="0"/>
              </a:spcAft>
              <a:buNone/>
            </a:pPr>
            <a:endParaRPr sz="5000"/>
          </a:p>
          <a:p>
            <a:pPr marL="457200" lvl="0" indent="0" algn="l" rtl="0">
              <a:spcBef>
                <a:spcPts val="1200"/>
              </a:spcBef>
              <a:spcAft>
                <a:spcPts val="1200"/>
              </a:spcAft>
              <a:buNone/>
            </a:pPr>
            <a:r>
              <a:rPr lang="en" sz="5000"/>
              <a:t>https://www.dhs.pa.gov/PHE/Pages/PHE-Individual-Communications.aspx</a:t>
            </a:r>
            <a:endParaRPr sz="5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Administrative Disenrollments</a:t>
            </a:r>
            <a:endParaRPr/>
          </a:p>
        </p:txBody>
      </p:sp>
      <p:sp>
        <p:nvSpPr>
          <p:cNvPr id="141" name="Google Shape;141;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dirty="0"/>
              <a:t>Staffing and managing a large amount of re-enrollments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Patient didn’t receive renewal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Patient sent in but the CAO did not receive</a:t>
            </a:r>
            <a:endParaRPr dirty="0"/>
          </a:p>
          <a:p>
            <a:pPr marL="0" lvl="0" indent="0" algn="l" rtl="0">
              <a:spcBef>
                <a:spcPts val="1200"/>
              </a:spcBef>
              <a:spcAft>
                <a:spcPts val="0"/>
              </a:spcAft>
              <a:buNone/>
            </a:pPr>
            <a:r>
              <a:rPr lang="en" dirty="0"/>
              <a:t>First time re-enrolling/New process</a:t>
            </a:r>
            <a:endParaRPr dirty="0"/>
          </a:p>
          <a:p>
            <a:pPr marL="0" lvl="0" indent="0" algn="l" rtl="0">
              <a:spcBef>
                <a:spcPts val="1200"/>
              </a:spcBef>
              <a:spcAft>
                <a:spcPts val="0"/>
              </a:spcAft>
              <a:buNone/>
            </a:pPr>
            <a:r>
              <a:rPr lang="en" dirty="0"/>
              <a:t>Patient didn’t submit or submitted late</a:t>
            </a:r>
            <a:endParaRPr dirty="0"/>
          </a:p>
          <a:p>
            <a:pPr marL="0" lvl="0" indent="0" algn="l" rtl="0">
              <a:spcBef>
                <a:spcPts val="1200"/>
              </a:spcBef>
              <a:spcAft>
                <a:spcPts val="0"/>
              </a:spcAft>
              <a:buNone/>
            </a:pPr>
            <a:r>
              <a:rPr lang="en" dirty="0"/>
              <a:t>Patient sent in incomplete</a:t>
            </a:r>
            <a:endParaRPr dirty="0"/>
          </a:p>
          <a:p>
            <a:pPr marL="0" lvl="0" indent="0" algn="l" rtl="0">
              <a:spcBef>
                <a:spcPts val="1200"/>
              </a:spcBef>
              <a:spcAft>
                <a:spcPts val="1200"/>
              </a:spcAft>
              <a:buNone/>
            </a:pPr>
            <a:r>
              <a:rPr lang="en" dirty="0"/>
              <a:t>Language barrier/Access to information in primary language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0"/>
          <p:cNvSpPr txBox="1">
            <a:spLocks noGrp="1"/>
          </p:cNvSpPr>
          <p:nvPr>
            <p:ph type="title"/>
          </p:nvPr>
        </p:nvSpPr>
        <p:spPr>
          <a:xfrm>
            <a:off x="311700" y="266225"/>
            <a:ext cx="8520600" cy="553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Creating a Practice Process</a:t>
            </a:r>
            <a:endParaRPr/>
          </a:p>
        </p:txBody>
      </p:sp>
      <p:sp>
        <p:nvSpPr>
          <p:cNvPr id="147" name="Google Shape;147;p20"/>
          <p:cNvSpPr txBox="1">
            <a:spLocks noGrp="1"/>
          </p:cNvSpPr>
          <p:nvPr>
            <p:ph type="body" idx="1"/>
          </p:nvPr>
        </p:nvSpPr>
        <p:spPr>
          <a:xfrm>
            <a:off x="311700" y="926475"/>
            <a:ext cx="8520600" cy="3642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Know timeline of state communications and plan (see CMS handout)</a:t>
            </a:r>
            <a:endParaRPr sz="1300"/>
          </a:p>
          <a:p>
            <a:pPr marL="457200" lvl="0" indent="-342900" algn="l" rtl="0">
              <a:spcBef>
                <a:spcPts val="0"/>
              </a:spcBef>
              <a:spcAft>
                <a:spcPts val="0"/>
              </a:spcAft>
              <a:buSzPts val="1800"/>
              <a:buChar char="●"/>
            </a:pPr>
            <a:r>
              <a:rPr lang="en"/>
              <a:t>Provide education to both patients and staff </a:t>
            </a:r>
            <a:endParaRPr/>
          </a:p>
          <a:p>
            <a:pPr marL="457200" lvl="0" indent="-342900" algn="l" rtl="0">
              <a:spcBef>
                <a:spcPts val="0"/>
              </a:spcBef>
              <a:spcAft>
                <a:spcPts val="0"/>
              </a:spcAft>
              <a:buSzPts val="1800"/>
              <a:buChar char="●"/>
            </a:pPr>
            <a:r>
              <a:rPr lang="en"/>
              <a:t>Consider options for patient messages</a:t>
            </a:r>
            <a:endParaRPr sz="1600"/>
          </a:p>
          <a:p>
            <a:pPr marL="457200" lvl="0" indent="-342900" algn="l" rtl="0">
              <a:spcBef>
                <a:spcPts val="0"/>
              </a:spcBef>
              <a:spcAft>
                <a:spcPts val="0"/>
              </a:spcAft>
              <a:buSzPts val="1800"/>
              <a:buChar char="●"/>
            </a:pPr>
            <a:r>
              <a:rPr lang="en"/>
              <a:t>Handouts/toolkits</a:t>
            </a:r>
            <a:endParaRPr/>
          </a:p>
          <a:p>
            <a:pPr marL="457200" lvl="0" indent="-342900" algn="l" rtl="0">
              <a:spcBef>
                <a:spcPts val="0"/>
              </a:spcBef>
              <a:spcAft>
                <a:spcPts val="0"/>
              </a:spcAft>
              <a:buSzPts val="1800"/>
              <a:buChar char="●"/>
            </a:pPr>
            <a:r>
              <a:rPr lang="en"/>
              <a:t>Proactive screening (Medicaid primary and secondary)</a:t>
            </a:r>
            <a:endParaRPr/>
          </a:p>
          <a:p>
            <a:pPr marL="457200" lvl="0" indent="-342900" algn="l" rtl="0">
              <a:spcBef>
                <a:spcPts val="0"/>
              </a:spcBef>
              <a:spcAft>
                <a:spcPts val="0"/>
              </a:spcAft>
              <a:buSzPts val="1800"/>
              <a:buChar char="●"/>
            </a:pPr>
            <a:r>
              <a:rPr lang="en"/>
              <a:t>Assessment </a:t>
            </a:r>
            <a:endParaRPr/>
          </a:p>
          <a:p>
            <a:pPr marL="457200" lvl="0" indent="-342900" algn="l" rtl="0">
              <a:spcBef>
                <a:spcPts val="0"/>
              </a:spcBef>
              <a:spcAft>
                <a:spcPts val="0"/>
              </a:spcAft>
              <a:buSzPts val="1800"/>
              <a:buChar char="●"/>
            </a:pPr>
            <a:r>
              <a:rPr lang="en"/>
              <a:t>Navigation</a:t>
            </a:r>
            <a:endParaRPr/>
          </a:p>
          <a:p>
            <a:pPr marL="457200" lvl="0" indent="-342900" algn="l" rtl="0">
              <a:spcBef>
                <a:spcPts val="0"/>
              </a:spcBef>
              <a:spcAft>
                <a:spcPts val="0"/>
              </a:spcAft>
              <a:buSzPts val="1800"/>
              <a:buChar char="●"/>
            </a:pPr>
            <a:r>
              <a:rPr lang="en"/>
              <a:t>Identifying staff at your practice</a:t>
            </a:r>
            <a:endParaRPr/>
          </a:p>
          <a:p>
            <a:pPr marL="457200" lvl="0" indent="-342900" algn="l" rtl="0">
              <a:spcBef>
                <a:spcPts val="0"/>
              </a:spcBef>
              <a:spcAft>
                <a:spcPts val="0"/>
              </a:spcAft>
              <a:buSzPts val="1800"/>
              <a:buChar char="●"/>
            </a:pPr>
            <a:r>
              <a:rPr lang="en"/>
              <a:t>If referring out </a:t>
            </a:r>
            <a:endParaRPr/>
          </a:p>
          <a:p>
            <a:pPr marL="0" lvl="0" indent="0" algn="l" rtl="0">
              <a:spcBef>
                <a:spcPts val="1200"/>
              </a:spcBef>
              <a:spcAft>
                <a:spcPts val="0"/>
              </a:spcAft>
              <a:buNone/>
            </a:pPr>
            <a:r>
              <a:rPr lang="en" sz="1172">
                <a:solidFill>
                  <a:schemeClr val="dk1"/>
                </a:solidFill>
              </a:rPr>
              <a:t>Very important to have an advocate that can help patients look at plans and chose from plans that providers take. As well as an advocate that will work closely with you to understand your patient’s treatment needs.  </a:t>
            </a:r>
            <a:endParaRPr sz="1172">
              <a:solidFill>
                <a:schemeClr val="dk1"/>
              </a:solidFill>
            </a:endParaRPr>
          </a:p>
          <a:p>
            <a:pPr marL="457200" lvl="0" indent="-239571" algn="l" rtl="0">
              <a:spcBef>
                <a:spcPts val="1200"/>
              </a:spcBef>
              <a:spcAft>
                <a:spcPts val="0"/>
              </a:spcAft>
              <a:buSzPts val="173"/>
              <a:buChar char="●"/>
            </a:pPr>
            <a:endParaRPr sz="172"/>
          </a:p>
          <a:p>
            <a:pPr marL="457200" lvl="0" indent="-239571" algn="l" rtl="0">
              <a:spcBef>
                <a:spcPts val="0"/>
              </a:spcBef>
              <a:spcAft>
                <a:spcPts val="0"/>
              </a:spcAft>
              <a:buSzPts val="173"/>
              <a:buChar char="●"/>
            </a:pPr>
            <a:endParaRPr sz="172"/>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265500" y="277525"/>
            <a:ext cx="4045200" cy="3681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Medicaid Eligibility</a:t>
            </a:r>
            <a:endParaRPr/>
          </a:p>
          <a:p>
            <a:pPr marL="0" lvl="0" indent="0" algn="ctr" rtl="0">
              <a:spcBef>
                <a:spcPts val="0"/>
              </a:spcBef>
              <a:spcAft>
                <a:spcPts val="0"/>
              </a:spcAft>
              <a:buNone/>
            </a:pPr>
            <a:endParaRPr sz="2255">
              <a:solidFill>
                <a:schemeClr val="dk2"/>
              </a:solidFill>
            </a:endParaRPr>
          </a:p>
          <a:p>
            <a:pPr marL="0" lvl="0" indent="0" algn="ctr" rtl="0">
              <a:spcBef>
                <a:spcPts val="0"/>
              </a:spcBef>
              <a:spcAft>
                <a:spcPts val="0"/>
              </a:spcAft>
              <a:buNone/>
            </a:pPr>
            <a:r>
              <a:rPr lang="en" sz="2255">
                <a:solidFill>
                  <a:schemeClr val="dk2"/>
                </a:solidFill>
              </a:rPr>
              <a:t>Know the eligibility guidelines in your state</a:t>
            </a:r>
            <a:endParaRPr sz="2255">
              <a:solidFill>
                <a:schemeClr val="dk2"/>
              </a:solidFill>
            </a:endParaRPr>
          </a:p>
          <a:p>
            <a:pPr marL="0" lvl="0" indent="0" algn="ctr" rtl="0">
              <a:spcBef>
                <a:spcPts val="0"/>
              </a:spcBef>
              <a:spcAft>
                <a:spcPts val="0"/>
              </a:spcAft>
              <a:buNone/>
            </a:pPr>
            <a:endParaRPr sz="2255">
              <a:solidFill>
                <a:schemeClr val="dk2"/>
              </a:solidFill>
            </a:endParaRPr>
          </a:p>
          <a:p>
            <a:pPr marL="0" lvl="0" indent="0" algn="ctr" rtl="0">
              <a:spcBef>
                <a:spcPts val="0"/>
              </a:spcBef>
              <a:spcAft>
                <a:spcPts val="0"/>
              </a:spcAft>
              <a:buNone/>
            </a:pPr>
            <a:r>
              <a:rPr lang="en" sz="1144">
                <a:solidFill>
                  <a:schemeClr val="dk2"/>
                </a:solidFill>
              </a:rPr>
              <a:t>Note: The CAO still needs to complete re-enrollment. Proactive assessment helps to plan interventions and help keep those in active treatment or follow up covered</a:t>
            </a:r>
            <a:endParaRPr sz="1144">
              <a:solidFill>
                <a:schemeClr val="dk2"/>
              </a:solidFill>
            </a:endParaRPr>
          </a:p>
          <a:p>
            <a:pPr marL="0" lvl="0" indent="0" algn="ctr" rtl="0">
              <a:spcBef>
                <a:spcPts val="0"/>
              </a:spcBef>
              <a:spcAft>
                <a:spcPts val="0"/>
              </a:spcAft>
              <a:buNone/>
            </a:pPr>
            <a:endParaRPr sz="4500"/>
          </a:p>
        </p:txBody>
      </p:sp>
      <p:sp>
        <p:nvSpPr>
          <p:cNvPr id="153" name="Google Shape;153;p21"/>
          <p:cNvSpPr txBox="1">
            <a:spLocks noGrp="1"/>
          </p:cNvSpPr>
          <p:nvPr>
            <p:ph type="body" idx="2"/>
          </p:nvPr>
        </p:nvSpPr>
        <p:spPr>
          <a:xfrm>
            <a:off x="4939500" y="203525"/>
            <a:ext cx="3837000" cy="4215600"/>
          </a:xfrm>
          <a:prstGeom prst="rect">
            <a:avLst/>
          </a:prstGeom>
        </p:spPr>
        <p:txBody>
          <a:bodyPr spcFirstLastPara="1" wrap="square" lIns="91425" tIns="91425" rIns="91425" bIns="91425" anchor="ctr" anchorCtr="0">
            <a:normAutofit fontScale="32500" lnSpcReduction="10000"/>
          </a:bodyPr>
          <a:lstStyle/>
          <a:p>
            <a:pPr marL="0" lvl="0" indent="0" algn="l" rtl="0">
              <a:spcBef>
                <a:spcPts val="0"/>
              </a:spcBef>
              <a:spcAft>
                <a:spcPts val="0"/>
              </a:spcAft>
              <a:buNone/>
            </a:pPr>
            <a:endParaRPr sz="5254"/>
          </a:p>
          <a:p>
            <a:pPr marL="457200" lvl="0" indent="-312007" algn="l" rtl="0">
              <a:spcBef>
                <a:spcPts val="1200"/>
              </a:spcBef>
              <a:spcAft>
                <a:spcPts val="0"/>
              </a:spcAft>
              <a:buSzPct val="100000"/>
              <a:buChar char="●"/>
            </a:pPr>
            <a:r>
              <a:rPr lang="en" sz="5254"/>
              <a:t>Medicaid for Adults Age 18-64</a:t>
            </a:r>
            <a:endParaRPr sz="5254"/>
          </a:p>
          <a:p>
            <a:pPr marL="457200" lvl="0" indent="0" algn="l" rtl="0">
              <a:spcBef>
                <a:spcPts val="1200"/>
              </a:spcBef>
              <a:spcAft>
                <a:spcPts val="0"/>
              </a:spcAft>
              <a:buNone/>
            </a:pPr>
            <a:r>
              <a:rPr lang="en" sz="4454" i="1"/>
              <a:t>HH1 $1677 (No resources counted)</a:t>
            </a:r>
            <a:endParaRPr sz="4454" i="1"/>
          </a:p>
          <a:p>
            <a:pPr marL="457200" lvl="0" indent="0" algn="l" rtl="0">
              <a:spcBef>
                <a:spcPts val="1200"/>
              </a:spcBef>
              <a:spcAft>
                <a:spcPts val="0"/>
              </a:spcAft>
              <a:buNone/>
            </a:pPr>
            <a:endParaRPr sz="4454" i="1"/>
          </a:p>
          <a:p>
            <a:pPr marL="457200" lvl="0" indent="-312007" algn="l" rtl="0">
              <a:spcBef>
                <a:spcPts val="1200"/>
              </a:spcBef>
              <a:spcAft>
                <a:spcPts val="0"/>
              </a:spcAft>
              <a:buSzPct val="100000"/>
              <a:buChar char="●"/>
            </a:pPr>
            <a:r>
              <a:rPr lang="en" sz="5254"/>
              <a:t>Medicaid for those with Medicare</a:t>
            </a:r>
            <a:endParaRPr sz="5254"/>
          </a:p>
          <a:p>
            <a:pPr marL="457200" lvl="0" indent="0" algn="l" rtl="0">
              <a:spcBef>
                <a:spcPts val="1200"/>
              </a:spcBef>
              <a:spcAft>
                <a:spcPts val="0"/>
              </a:spcAft>
              <a:buNone/>
            </a:pPr>
            <a:r>
              <a:rPr lang="en" sz="4454" i="1"/>
              <a:t>HH1 $1215 (Resources counted)</a:t>
            </a:r>
            <a:endParaRPr sz="4454" i="1"/>
          </a:p>
          <a:p>
            <a:pPr marL="457200" lvl="0" indent="0" algn="l" rtl="0">
              <a:spcBef>
                <a:spcPts val="1200"/>
              </a:spcBef>
              <a:spcAft>
                <a:spcPts val="0"/>
              </a:spcAft>
              <a:buNone/>
            </a:pPr>
            <a:endParaRPr sz="4454" i="1"/>
          </a:p>
          <a:p>
            <a:pPr marL="457200" lvl="0" indent="-312007" algn="l" rtl="0">
              <a:spcBef>
                <a:spcPts val="1200"/>
              </a:spcBef>
              <a:spcAft>
                <a:spcPts val="0"/>
              </a:spcAft>
              <a:buSzPct val="100000"/>
              <a:buChar char="●"/>
            </a:pPr>
            <a:r>
              <a:rPr lang="en" sz="5254"/>
              <a:t>Know other programs for transition to other coverage</a:t>
            </a:r>
            <a:endParaRPr sz="5254"/>
          </a:p>
          <a:p>
            <a:pPr marL="457200" lvl="0" indent="0" algn="l" rtl="0">
              <a:spcBef>
                <a:spcPts val="1200"/>
              </a:spcBef>
              <a:spcAft>
                <a:spcPts val="0"/>
              </a:spcAft>
              <a:buNone/>
            </a:pPr>
            <a:r>
              <a:rPr lang="en" sz="5254" i="1"/>
              <a:t>BCCPT, MAWD, HCBS, WWJS, SSI=M</a:t>
            </a:r>
            <a:endParaRPr sz="5254" i="1"/>
          </a:p>
          <a:p>
            <a:pPr marL="0" lvl="0" indent="0" algn="l" rtl="0">
              <a:spcBef>
                <a:spcPts val="1200"/>
              </a:spcBef>
              <a:spcAft>
                <a:spcPts val="1200"/>
              </a:spcAft>
              <a:buNone/>
            </a:pPr>
            <a:endParaRPr sz="900"/>
          </a:p>
        </p:txBody>
      </p:sp>
      <p:sp>
        <p:nvSpPr>
          <p:cNvPr id="154" name="Google Shape;154;p21"/>
          <p:cNvSpPr txBox="1">
            <a:spLocks noGrp="1"/>
          </p:cNvSpPr>
          <p:nvPr>
            <p:ph type="subTitle" idx="1"/>
          </p:nvPr>
        </p:nvSpPr>
        <p:spPr>
          <a:xfrm>
            <a:off x="265500" y="3352800"/>
            <a:ext cx="4045200" cy="199500"/>
          </a:xfrm>
          <a:prstGeom prst="rect">
            <a:avLst/>
          </a:prstGeom>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None/>
            </a:pPr>
            <a:endParaRPr sz="1200">
              <a:solidFill>
                <a:schemeClr val="lt1"/>
              </a:solidFill>
            </a:endParaRPr>
          </a:p>
          <a:p>
            <a:pPr marL="0" lvl="0" indent="0" algn="l" rtl="0">
              <a:lnSpc>
                <a:spcPct val="115000"/>
              </a:lnSpc>
              <a:spcBef>
                <a:spcPts val="1200"/>
              </a:spcBef>
              <a:spcAft>
                <a:spcPts val="0"/>
              </a:spcAft>
              <a:buNone/>
            </a:pPr>
            <a:endParaRPr sz="1200">
              <a:solidFill>
                <a:schemeClr val="lt1"/>
              </a:solidFill>
            </a:endParaRPr>
          </a:p>
          <a:p>
            <a:pPr marL="0" lvl="0" indent="0" algn="l" rtl="0">
              <a:lnSpc>
                <a:spcPct val="115000"/>
              </a:lnSpc>
              <a:spcBef>
                <a:spcPts val="1200"/>
              </a:spcBef>
              <a:spcAft>
                <a:spcPts val="0"/>
              </a:spcAft>
              <a:buNone/>
            </a:pPr>
            <a:endParaRPr sz="3600">
              <a:solidFill>
                <a:schemeClr val="dk1"/>
              </a:solidFill>
            </a:endParaRPr>
          </a:p>
          <a:p>
            <a:pPr marL="0" lvl="0" indent="0" algn="l" rtl="0">
              <a:lnSpc>
                <a:spcPct val="115000"/>
              </a:lnSpc>
              <a:spcBef>
                <a:spcPts val="1200"/>
              </a:spcBef>
              <a:spcAft>
                <a:spcPts val="0"/>
              </a:spcAft>
              <a:buNone/>
            </a:pPr>
            <a:r>
              <a:rPr lang="en" sz="4400" u="sng">
                <a:solidFill>
                  <a:schemeClr val="hlink"/>
                </a:solidFill>
                <a:hlinkClick r:id="rId3"/>
              </a:rPr>
              <a:t>https://www.phlp.org/uploads/attachments/cldizkxt596vr52u851owrf6h-2023-monthly-income-and-resource-limits-for-medicaid-and-other-health-programs-final.pdf</a:t>
            </a:r>
            <a:endParaRPr sz="4400">
              <a:solidFill>
                <a:schemeClr val="dk1"/>
              </a:solidFill>
            </a:endParaRPr>
          </a:p>
          <a:p>
            <a:pPr marL="0" lvl="0" indent="0" algn="l" rtl="0">
              <a:lnSpc>
                <a:spcPct val="115000"/>
              </a:lnSpc>
              <a:spcBef>
                <a:spcPts val="1200"/>
              </a:spcBef>
              <a:spcAft>
                <a:spcPts val="0"/>
              </a:spcAft>
              <a:buNone/>
            </a:pPr>
            <a:endParaRPr sz="3600">
              <a:solidFill>
                <a:schemeClr val="dk1"/>
              </a:solidFill>
            </a:endParaRPr>
          </a:p>
          <a:p>
            <a:pPr marL="0" lvl="0" indent="0" algn="l" rtl="0">
              <a:lnSpc>
                <a:spcPct val="115000"/>
              </a:lnSpc>
              <a:spcBef>
                <a:spcPts val="1200"/>
              </a:spcBef>
              <a:spcAft>
                <a:spcPts val="0"/>
              </a:spcAft>
              <a:buNone/>
            </a:pPr>
            <a:r>
              <a:rPr lang="en" sz="3600">
                <a:solidFill>
                  <a:schemeClr val="lt1"/>
                </a:solidFill>
              </a:rPr>
              <a:t>alth-programs-final.pdf</a:t>
            </a:r>
            <a:endParaRPr sz="3600">
              <a:solidFill>
                <a:schemeClr val="lt1"/>
              </a:solidFill>
            </a:endParaRPr>
          </a:p>
          <a:p>
            <a:pPr marL="0" lvl="0" indent="0" algn="ctr" rtl="0">
              <a:spcBef>
                <a:spcPts val="1200"/>
              </a:spcBef>
              <a:spcAft>
                <a:spcPts val="0"/>
              </a:spcAft>
              <a:buNone/>
            </a:pPr>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65A2E68DCF3047A91D9F32A6667F5E" ma:contentTypeVersion="3" ma:contentTypeDescription="Create a new document." ma:contentTypeScope="" ma:versionID="44c9dc88234234ae13839648efc6b729">
  <xsd:schema xmlns:xsd="http://www.w3.org/2001/XMLSchema" xmlns:xs="http://www.w3.org/2001/XMLSchema" xmlns:p="http://schemas.microsoft.com/office/2006/metadata/properties" xmlns:ns3="bf12d6f9-1380-4068-8e7d-6ff92c9850b0" targetNamespace="http://schemas.microsoft.com/office/2006/metadata/properties" ma:root="true" ma:fieldsID="db083033272494f68f784f09b30998bc" ns3:_="">
    <xsd:import namespace="bf12d6f9-1380-4068-8e7d-6ff92c9850b0"/>
    <xsd:element name="properties">
      <xsd:complexType>
        <xsd:sequence>
          <xsd:element name="documentManagement">
            <xsd:complexType>
              <xsd:all>
                <xsd:element ref="ns3:MediaServiceMetadata" minOccurs="0"/>
                <xsd:element ref="ns3:MediaServiceFastMetadata"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12d6f9-1380-4068-8e7d-6ff92c9850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f12d6f9-1380-4068-8e7d-6ff92c9850b0" xsi:nil="true"/>
  </documentManagement>
</p:properties>
</file>

<file path=customXml/itemProps1.xml><?xml version="1.0" encoding="utf-8"?>
<ds:datastoreItem xmlns:ds="http://schemas.openxmlformats.org/officeDocument/2006/customXml" ds:itemID="{2BAAF340-FA27-4C12-B232-9BE1C529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12d6f9-1380-4068-8e7d-6ff92c9850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D6D019-A364-4DDB-80DE-13988896F1FE}">
  <ds:schemaRefs>
    <ds:schemaRef ds:uri="http://schemas.microsoft.com/sharepoint/v3/contenttype/forms"/>
  </ds:schemaRefs>
</ds:datastoreItem>
</file>

<file path=customXml/itemProps3.xml><?xml version="1.0" encoding="utf-8"?>
<ds:datastoreItem xmlns:ds="http://schemas.openxmlformats.org/officeDocument/2006/customXml" ds:itemID="{09A9A470-C5BE-4E5F-A9FF-0031D0CBED8A}">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dcmitype/"/>
    <ds:schemaRef ds:uri="bf12d6f9-1380-4068-8e7d-6ff92c9850b0"/>
  </ds:schemaRefs>
</ds:datastoreItem>
</file>

<file path=docProps/app.xml><?xml version="1.0" encoding="utf-8"?>
<Properties xmlns="http://schemas.openxmlformats.org/officeDocument/2006/extended-properties" xmlns:vt="http://schemas.openxmlformats.org/officeDocument/2006/docPropsVTypes">
  <TotalTime>47</TotalTime>
  <Words>2088</Words>
  <Application>Microsoft Office PowerPoint</Application>
  <PresentationFormat>On-screen Show (16:9)</PresentationFormat>
  <Paragraphs>202</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Trebuchet MS</vt:lpstr>
      <vt:lpstr>Arial</vt:lpstr>
      <vt:lpstr>Roboto</vt:lpstr>
      <vt:lpstr>Calibri</vt:lpstr>
      <vt:lpstr>Geometric</vt:lpstr>
      <vt:lpstr>Ending of the Public Health Emergency (PHE)  and Medicaid Continuous Coverage: Proactively screening, educating, and navigating your patients through the Unwinding.</vt:lpstr>
      <vt:lpstr> Timeline</vt:lpstr>
      <vt:lpstr>Background</vt:lpstr>
      <vt:lpstr>Who will this impact?</vt:lpstr>
      <vt:lpstr>Know Your State Unwinding Plan</vt:lpstr>
      <vt:lpstr>Understand State DHS communication schedule Medicaid Recipient Communication from PA DHS</vt:lpstr>
      <vt:lpstr> Administrative Disenrollments</vt:lpstr>
      <vt:lpstr>Creating a Practice Process</vt:lpstr>
      <vt:lpstr>Medicaid Eligibility  Know the eligibility guidelines in your state  Note: The CAO still needs to complete re-enrollment. Proactive assessment helps to plan interventions and help keep those in active treatment or follow up covered </vt:lpstr>
      <vt:lpstr>If Medicaid is Terminated</vt:lpstr>
      <vt:lpstr>Special Enrollment Period</vt:lpstr>
      <vt:lpstr>Medicare/Medicaid- Dual Eligible</vt:lpstr>
      <vt:lpstr>Navigation </vt:lpstr>
      <vt:lpstr>Navigating Patients </vt:lpstr>
      <vt:lpstr>Navigating Patients</vt:lpstr>
      <vt:lpstr>Navigating Patient</vt:lpstr>
      <vt:lpstr>Helping Patients Prepare- Education is Key </vt:lpstr>
      <vt:lpstr>Patient Handouts</vt:lpstr>
      <vt:lpstr>State Toolkits</vt:lpstr>
      <vt:lpstr>Financial Toxicity</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Ending of the Public Health Emergency (PHE)  and Medicaid Continuous Coverage: Proactive screening, educating, and navigating your patients through the Unwinding.</dc:title>
  <dc:creator>Hoch, Aimee</dc:creator>
  <cp:lastModifiedBy>Hoch, Aimee</cp:lastModifiedBy>
  <cp:revision>6</cp:revision>
  <dcterms:modified xsi:type="dcterms:W3CDTF">2023-04-27T20:40:26Z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0x010100E365A2E68DCF3047A91D9F32A6667F5E</vt:lpwstr>
  </property>
</Properties>
</file>