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8" r:id="rId2"/>
  </p:sldMasterIdLst>
  <p:notesMasterIdLst>
    <p:notesMasterId r:id="rId62"/>
  </p:notesMasterIdLst>
  <p:handoutMasterIdLst>
    <p:handoutMasterId r:id="rId63"/>
  </p:handoutMasterIdLst>
  <p:sldIdLst>
    <p:sldId id="282" r:id="rId3"/>
    <p:sldId id="286" r:id="rId4"/>
    <p:sldId id="287" r:id="rId5"/>
    <p:sldId id="297" r:id="rId6"/>
    <p:sldId id="259" r:id="rId7"/>
    <p:sldId id="292" r:id="rId8"/>
    <p:sldId id="351" r:id="rId9"/>
    <p:sldId id="293" r:id="rId10"/>
    <p:sldId id="294" r:id="rId11"/>
    <p:sldId id="295" r:id="rId12"/>
    <p:sldId id="346" r:id="rId13"/>
    <p:sldId id="368" r:id="rId14"/>
    <p:sldId id="348" r:id="rId15"/>
    <p:sldId id="381" r:id="rId16"/>
    <p:sldId id="296" r:id="rId17"/>
    <p:sldId id="298" r:id="rId18"/>
    <p:sldId id="299" r:id="rId19"/>
    <p:sldId id="261" r:id="rId20"/>
    <p:sldId id="300" r:id="rId21"/>
    <p:sldId id="362" r:id="rId22"/>
    <p:sldId id="302" r:id="rId23"/>
    <p:sldId id="263" r:id="rId24"/>
    <p:sldId id="304" r:id="rId25"/>
    <p:sldId id="291" r:id="rId26"/>
    <p:sldId id="305" r:id="rId27"/>
    <p:sldId id="264" r:id="rId28"/>
    <p:sldId id="313" r:id="rId29"/>
    <p:sldId id="314" r:id="rId30"/>
    <p:sldId id="336" r:id="rId31"/>
    <p:sldId id="318" r:id="rId32"/>
    <p:sldId id="323" r:id="rId33"/>
    <p:sldId id="340" r:id="rId34"/>
    <p:sldId id="341" r:id="rId35"/>
    <p:sldId id="342" r:id="rId36"/>
    <p:sldId id="311" r:id="rId37"/>
    <p:sldId id="344" r:id="rId38"/>
    <p:sldId id="345" r:id="rId39"/>
    <p:sldId id="349" r:id="rId40"/>
    <p:sldId id="363" r:id="rId41"/>
    <p:sldId id="364" r:id="rId42"/>
    <p:sldId id="365" r:id="rId43"/>
    <p:sldId id="366" r:id="rId44"/>
    <p:sldId id="350" r:id="rId45"/>
    <p:sldId id="369" r:id="rId46"/>
    <p:sldId id="371" r:id="rId47"/>
    <p:sldId id="372" r:id="rId48"/>
    <p:sldId id="376" r:id="rId49"/>
    <p:sldId id="379" r:id="rId50"/>
    <p:sldId id="378" r:id="rId51"/>
    <p:sldId id="374" r:id="rId52"/>
    <p:sldId id="380" r:id="rId53"/>
    <p:sldId id="373" r:id="rId54"/>
    <p:sldId id="319" r:id="rId55"/>
    <p:sldId id="367" r:id="rId56"/>
    <p:sldId id="320" r:id="rId57"/>
    <p:sldId id="321" r:id="rId58"/>
    <p:sldId id="339" r:id="rId59"/>
    <p:sldId id="370" r:id="rId60"/>
    <p:sldId id="28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8040"/>
    <a:srgbClr val="008000"/>
    <a:srgbClr val="20DD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731" autoAdjust="0"/>
  </p:normalViewPr>
  <p:slideViewPr>
    <p:cSldViewPr snapToGrid="0" snapToObjects="1">
      <p:cViewPr varScale="1">
        <p:scale>
          <a:sx n="111" d="100"/>
          <a:sy n="111" d="100"/>
        </p:scale>
        <p:origin x="1614"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2D6079-0E06-2D4B-BE0E-E011F9DB1A2A}" type="datetimeFigureOut">
              <a:rPr lang="en-US" smtClean="0"/>
              <a:t>10/31/2022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FD0037-04A2-AA4F-B5DB-3FEDA04305F2}" type="slidenum">
              <a:rPr lang="en-US" smtClean="0"/>
              <a:t>‹#›</a:t>
            </a:fld>
            <a:endParaRPr lang="en-US" dirty="0"/>
          </a:p>
        </p:txBody>
      </p:sp>
    </p:spTree>
    <p:extLst>
      <p:ext uri="{BB962C8B-B14F-4D97-AF65-F5344CB8AC3E}">
        <p14:creationId xmlns:p14="http://schemas.microsoft.com/office/powerpoint/2010/main" val="38841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F2ADD5-DBD4-C242-BC21-FB8B3D76BE9A}" type="datetimeFigureOut">
              <a:rPr lang="en-US" smtClean="0"/>
              <a:t>10/31/2022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6C9838-4B55-C54E-983E-03BE3E2B1413}" type="slidenum">
              <a:rPr lang="en-US" smtClean="0"/>
              <a:t>‹#›</a:t>
            </a:fld>
            <a:endParaRPr lang="en-US" dirty="0"/>
          </a:p>
        </p:txBody>
      </p:sp>
    </p:spTree>
    <p:extLst>
      <p:ext uri="{BB962C8B-B14F-4D97-AF65-F5344CB8AC3E}">
        <p14:creationId xmlns:p14="http://schemas.microsoft.com/office/powerpoint/2010/main" val="4335040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1144588" y="685800"/>
            <a:ext cx="4568825" cy="3427413"/>
          </a:xfrm>
          <a:ln/>
        </p:spPr>
      </p:sp>
      <p:sp>
        <p:nvSpPr>
          <p:cNvPr id="368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Verdana" charset="0"/>
                <a:ea typeface="ＭＳ Ｐゴシック" charset="0"/>
                <a:cs typeface="ＭＳ Ｐゴシック" charset="0"/>
              </a:defRPr>
            </a:lvl1pPr>
            <a:lvl2pPr marL="745773" indent="-286836" defTabSz="914688" eaLnBrk="0" hangingPunct="0">
              <a:defRPr sz="2400">
                <a:solidFill>
                  <a:schemeClr val="tx1"/>
                </a:solidFill>
                <a:latin typeface="Verdana" charset="0"/>
                <a:ea typeface="ＭＳ Ｐゴシック" charset="0"/>
              </a:defRPr>
            </a:lvl2pPr>
            <a:lvl3pPr marL="1147343" indent="-229469" defTabSz="914688" eaLnBrk="0" hangingPunct="0">
              <a:defRPr sz="2400">
                <a:solidFill>
                  <a:schemeClr val="tx1"/>
                </a:solidFill>
                <a:latin typeface="Verdana" charset="0"/>
                <a:ea typeface="ＭＳ Ｐゴシック" charset="0"/>
              </a:defRPr>
            </a:lvl3pPr>
            <a:lvl4pPr marL="1606281" indent="-229469" defTabSz="914688" eaLnBrk="0" hangingPunct="0">
              <a:defRPr sz="2400">
                <a:solidFill>
                  <a:schemeClr val="tx1"/>
                </a:solidFill>
                <a:latin typeface="Verdana" charset="0"/>
                <a:ea typeface="ＭＳ Ｐゴシック" charset="0"/>
              </a:defRPr>
            </a:lvl4pPr>
            <a:lvl5pPr marL="2065218" indent="-229469" defTabSz="914688" eaLnBrk="0" hangingPunct="0">
              <a:defRPr sz="2400">
                <a:solidFill>
                  <a:schemeClr val="tx1"/>
                </a:solidFill>
                <a:latin typeface="Verdana" charset="0"/>
                <a:ea typeface="ＭＳ Ｐゴシック" charset="0"/>
              </a:defRPr>
            </a:lvl5pPr>
            <a:lvl6pPr marL="2524155" indent="-229469" defTabSz="914688" eaLnBrk="0" fontAlgn="base" hangingPunct="0">
              <a:spcBef>
                <a:spcPct val="0"/>
              </a:spcBef>
              <a:spcAft>
                <a:spcPct val="0"/>
              </a:spcAft>
              <a:defRPr sz="2400">
                <a:solidFill>
                  <a:schemeClr val="tx1"/>
                </a:solidFill>
                <a:latin typeface="Verdana" charset="0"/>
                <a:ea typeface="ＭＳ Ｐゴシック" charset="0"/>
              </a:defRPr>
            </a:lvl6pPr>
            <a:lvl7pPr marL="2983093" indent="-229469" defTabSz="914688" eaLnBrk="0" fontAlgn="base" hangingPunct="0">
              <a:spcBef>
                <a:spcPct val="0"/>
              </a:spcBef>
              <a:spcAft>
                <a:spcPct val="0"/>
              </a:spcAft>
              <a:defRPr sz="2400">
                <a:solidFill>
                  <a:schemeClr val="tx1"/>
                </a:solidFill>
                <a:latin typeface="Verdana" charset="0"/>
                <a:ea typeface="ＭＳ Ｐゴシック" charset="0"/>
              </a:defRPr>
            </a:lvl7pPr>
            <a:lvl8pPr marL="3442030" indent="-229469" defTabSz="914688" eaLnBrk="0" fontAlgn="base" hangingPunct="0">
              <a:spcBef>
                <a:spcPct val="0"/>
              </a:spcBef>
              <a:spcAft>
                <a:spcPct val="0"/>
              </a:spcAft>
              <a:defRPr sz="2400">
                <a:solidFill>
                  <a:schemeClr val="tx1"/>
                </a:solidFill>
                <a:latin typeface="Verdana" charset="0"/>
                <a:ea typeface="ＭＳ Ｐゴシック" charset="0"/>
              </a:defRPr>
            </a:lvl8pPr>
            <a:lvl9pPr marL="3900968" indent="-229469" defTabSz="914688" eaLnBrk="0" fontAlgn="base" hangingPunct="0">
              <a:spcBef>
                <a:spcPct val="0"/>
              </a:spcBef>
              <a:spcAft>
                <a:spcPct val="0"/>
              </a:spcAft>
              <a:defRPr sz="2400">
                <a:solidFill>
                  <a:schemeClr val="tx1"/>
                </a:solidFill>
                <a:latin typeface="Verdana" charset="0"/>
                <a:ea typeface="ＭＳ Ｐゴシック" charset="0"/>
              </a:defRPr>
            </a:lvl9pPr>
          </a:lstStyle>
          <a:p>
            <a:fld id="{48B82053-B194-0A49-B21D-1453CD1B410C}" type="slidenum">
              <a:rPr lang="en-US" sz="1200">
                <a:latin typeface="Times New Roman" charset="0"/>
              </a:rPr>
              <a:pPr/>
              <a:t>42</a:t>
            </a:fld>
            <a:endParaRPr lang="en-US" sz="1200"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372100" y="6158753"/>
            <a:ext cx="3200400" cy="365125"/>
          </a:xfrm>
          <a:prstGeom prst="rect">
            <a:avLst/>
          </a:prstGeom>
        </p:spPr>
        <p:txBody>
          <a:bodyPr/>
          <a:lstStyle/>
          <a:p>
            <a:fld id="{D3881FA6-AE55-B641-AD96-357D54BAB1C5}" type="datetime1">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tandardRule.png"/>
          <p:cNvPicPr>
            <a:picLocks noChangeAspect="1"/>
          </p:cNvPicPr>
          <p:nvPr/>
        </p:nvPicPr>
        <p:blipFill>
          <a:blip r:embed="rId2"/>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a:xfrm>
            <a:off x="5372100" y="6158753"/>
            <a:ext cx="3200400" cy="365125"/>
          </a:xfrm>
          <a:prstGeom prst="rect">
            <a:avLst/>
          </a:prstGeom>
        </p:spPr>
        <p:txBody>
          <a:bodyPr/>
          <a:lstStyle/>
          <a:p>
            <a:fld id="{1166B8B4-1716-504A-854E-BD0987470214}" type="datetime1">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a:xfrm>
            <a:off x="5372100" y="6158753"/>
            <a:ext cx="3200400" cy="365125"/>
          </a:xfrm>
          <a:prstGeom prst="rect">
            <a:avLst/>
          </a:prstGeom>
        </p:spPr>
        <p:txBody>
          <a:bodyPr/>
          <a:lstStyle/>
          <a:p>
            <a:fld id="{EB0F24B2-AC36-0D40-9717-60D279A5BBBC}" type="datetime1">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a:xfrm>
            <a:off x="5372100" y="6158753"/>
            <a:ext cx="3200400" cy="365125"/>
          </a:xfrm>
          <a:prstGeom prst="rect">
            <a:avLst/>
          </a:prstGeom>
        </p:spPr>
        <p:txBody>
          <a:bodyPr/>
          <a:lstStyle/>
          <a:p>
            <a:fld id="{D65FB688-E8B1-F847-AB20-57DDE03AA92D}" type="datetime1">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a:xfrm>
            <a:off x="5372100" y="6158753"/>
            <a:ext cx="3200400" cy="365125"/>
          </a:xfrm>
          <a:prstGeom prst="rect">
            <a:avLst/>
          </a:prstGeom>
        </p:spPr>
        <p:txBody>
          <a:bodyPr/>
          <a:lstStyle/>
          <a:p>
            <a:fld id="{F46CF80E-B113-4849-B68D-301745BBD12D}" type="datetime1">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a:xfrm>
            <a:off x="5372100" y="6158753"/>
            <a:ext cx="3200400" cy="365125"/>
          </a:xfrm>
          <a:prstGeom prst="rect">
            <a:avLst/>
          </a:prstGeom>
        </p:spPr>
        <p:txBody>
          <a:bodyPr/>
          <a:lstStyle/>
          <a:p>
            <a:fld id="{F243DCDF-B8E6-0744-913F-43C1AB36B193}" type="datetime1">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372100" y="6158753"/>
            <a:ext cx="3200400" cy="365125"/>
          </a:xfrm>
          <a:prstGeom prst="rect">
            <a:avLst/>
          </a:prstGeom>
        </p:spPr>
        <p:txBody>
          <a:bodyPr/>
          <a:lstStyle/>
          <a:p>
            <a:fld id="{87C9B473-1A9D-7F47-8212-C279122E4188}" type="datetime1">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372100" y="6158753"/>
            <a:ext cx="3200400" cy="365125"/>
          </a:xfrm>
          <a:prstGeom prst="rect">
            <a:avLst/>
          </a:prstGeom>
        </p:spPr>
        <p:txBody>
          <a:bodyPr/>
          <a:lstStyle/>
          <a:p>
            <a:fld id="{1C4222E5-5B30-4647-BC2C-51633B8E1C73}" type="datetime1">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72100" y="6158753"/>
            <a:ext cx="3200400" cy="365125"/>
          </a:xfrm>
          <a:prstGeom prst="rect">
            <a:avLst/>
          </a:prstGeom>
        </p:spPr>
        <p:txBody>
          <a:bodyPr/>
          <a:lstStyle/>
          <a:p>
            <a:fld id="{1050CC9B-0E63-FA44-8D1F-5C386F1B0510}" type="datetime1">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638CA2-7723-8044-9C76-6731B07492B9}" type="slidenum">
              <a:rPr lang="en-US" smtClean="0"/>
              <a:t>‹#›</a:t>
            </a:fld>
            <a:endParaRPr lang="en-US" dirty="0"/>
          </a:p>
        </p:txBody>
      </p:sp>
    </p:spTree>
    <p:extLst>
      <p:ext uri="{BB962C8B-B14F-4D97-AF65-F5344CB8AC3E}">
        <p14:creationId xmlns:p14="http://schemas.microsoft.com/office/powerpoint/2010/main" val="3262533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292012-A90E-B94E-90BF-DAB8749AD71A}" type="datetimeFigureOut">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763C99-B2BA-2B45-973B-33CC8ECDA19A}" type="slidenum">
              <a:rPr lang="en-US" smtClean="0"/>
              <a:t>‹#›</a:t>
            </a:fld>
            <a:endParaRPr lang="en-US" dirty="0"/>
          </a:p>
        </p:txBody>
      </p:sp>
    </p:spTree>
    <p:extLst>
      <p:ext uri="{BB962C8B-B14F-4D97-AF65-F5344CB8AC3E}">
        <p14:creationId xmlns:p14="http://schemas.microsoft.com/office/powerpoint/2010/main" val="3768785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292012-A90E-B94E-90BF-DAB8749AD71A}" type="datetimeFigureOut">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763C99-B2BA-2B45-973B-33CC8ECDA19A}" type="slidenum">
              <a:rPr lang="en-US" smtClean="0"/>
              <a:t>‹#›</a:t>
            </a:fld>
            <a:endParaRPr lang="en-US" dirty="0"/>
          </a:p>
        </p:txBody>
      </p:sp>
    </p:spTree>
    <p:extLst>
      <p:ext uri="{BB962C8B-B14F-4D97-AF65-F5344CB8AC3E}">
        <p14:creationId xmlns:p14="http://schemas.microsoft.com/office/powerpoint/2010/main" val="136002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a:xfrm>
            <a:off x="5372100" y="6158753"/>
            <a:ext cx="3200400" cy="365125"/>
          </a:xfrm>
          <a:prstGeom prst="rect">
            <a:avLst/>
          </a:prstGeom>
        </p:spPr>
        <p:txBody>
          <a:bodyPr/>
          <a:lstStyle/>
          <a:p>
            <a:fld id="{D330FA3D-3050-F949-998A-86E934716382}" type="datetime1">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292012-A90E-B94E-90BF-DAB8749AD71A}" type="datetimeFigureOut">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763C99-B2BA-2B45-973B-33CC8ECDA19A}" type="slidenum">
              <a:rPr lang="en-US" smtClean="0"/>
              <a:t>‹#›</a:t>
            </a:fld>
            <a:endParaRPr lang="en-US" dirty="0"/>
          </a:p>
        </p:txBody>
      </p:sp>
    </p:spTree>
    <p:extLst>
      <p:ext uri="{BB962C8B-B14F-4D97-AF65-F5344CB8AC3E}">
        <p14:creationId xmlns:p14="http://schemas.microsoft.com/office/powerpoint/2010/main" val="549537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292012-A90E-B94E-90BF-DAB8749AD71A}" type="datetimeFigureOut">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763C99-B2BA-2B45-973B-33CC8ECDA19A}" type="slidenum">
              <a:rPr lang="en-US" smtClean="0"/>
              <a:t>‹#›</a:t>
            </a:fld>
            <a:endParaRPr lang="en-US" dirty="0"/>
          </a:p>
        </p:txBody>
      </p:sp>
    </p:spTree>
    <p:extLst>
      <p:ext uri="{BB962C8B-B14F-4D97-AF65-F5344CB8AC3E}">
        <p14:creationId xmlns:p14="http://schemas.microsoft.com/office/powerpoint/2010/main" val="154386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292012-A90E-B94E-90BF-DAB8749AD71A}" type="datetimeFigureOut">
              <a:rPr lang="en-US" smtClean="0"/>
              <a:t>10/31/2022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763C99-B2BA-2B45-973B-33CC8ECDA19A}" type="slidenum">
              <a:rPr lang="en-US" smtClean="0"/>
              <a:t>‹#›</a:t>
            </a:fld>
            <a:endParaRPr lang="en-US" dirty="0"/>
          </a:p>
        </p:txBody>
      </p:sp>
    </p:spTree>
    <p:extLst>
      <p:ext uri="{BB962C8B-B14F-4D97-AF65-F5344CB8AC3E}">
        <p14:creationId xmlns:p14="http://schemas.microsoft.com/office/powerpoint/2010/main" val="4084691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292012-A90E-B94E-90BF-DAB8749AD71A}" type="datetimeFigureOut">
              <a:rPr lang="en-US" smtClean="0"/>
              <a:t>10/31/2022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763C99-B2BA-2B45-973B-33CC8ECDA19A}" type="slidenum">
              <a:rPr lang="en-US" smtClean="0"/>
              <a:t>‹#›</a:t>
            </a:fld>
            <a:endParaRPr lang="en-US" dirty="0"/>
          </a:p>
        </p:txBody>
      </p:sp>
    </p:spTree>
    <p:extLst>
      <p:ext uri="{BB962C8B-B14F-4D97-AF65-F5344CB8AC3E}">
        <p14:creationId xmlns:p14="http://schemas.microsoft.com/office/powerpoint/2010/main" val="1967055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92012-A90E-B94E-90BF-DAB8749AD71A}" type="datetimeFigureOut">
              <a:rPr lang="en-US" smtClean="0"/>
              <a:t>10/31/2022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763C99-B2BA-2B45-973B-33CC8ECDA19A}" type="slidenum">
              <a:rPr lang="en-US" smtClean="0"/>
              <a:t>‹#›</a:t>
            </a:fld>
            <a:endParaRPr lang="en-US" dirty="0"/>
          </a:p>
        </p:txBody>
      </p:sp>
    </p:spTree>
    <p:extLst>
      <p:ext uri="{BB962C8B-B14F-4D97-AF65-F5344CB8AC3E}">
        <p14:creationId xmlns:p14="http://schemas.microsoft.com/office/powerpoint/2010/main" val="4167486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292012-A90E-B94E-90BF-DAB8749AD71A}" type="datetimeFigureOut">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763C99-B2BA-2B45-973B-33CC8ECDA19A}" type="slidenum">
              <a:rPr lang="en-US" smtClean="0"/>
              <a:t>‹#›</a:t>
            </a:fld>
            <a:endParaRPr lang="en-US" dirty="0"/>
          </a:p>
        </p:txBody>
      </p:sp>
    </p:spTree>
    <p:extLst>
      <p:ext uri="{BB962C8B-B14F-4D97-AF65-F5344CB8AC3E}">
        <p14:creationId xmlns:p14="http://schemas.microsoft.com/office/powerpoint/2010/main" val="2225712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292012-A90E-B94E-90BF-DAB8749AD71A}" type="datetimeFigureOut">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763C99-B2BA-2B45-973B-33CC8ECDA19A}" type="slidenum">
              <a:rPr lang="en-US" smtClean="0"/>
              <a:t>‹#›</a:t>
            </a:fld>
            <a:endParaRPr lang="en-US" dirty="0"/>
          </a:p>
        </p:txBody>
      </p:sp>
    </p:spTree>
    <p:extLst>
      <p:ext uri="{BB962C8B-B14F-4D97-AF65-F5344CB8AC3E}">
        <p14:creationId xmlns:p14="http://schemas.microsoft.com/office/powerpoint/2010/main" val="2524154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292012-A90E-B94E-90BF-DAB8749AD71A}" type="datetimeFigureOut">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763C99-B2BA-2B45-973B-33CC8ECDA19A}" type="slidenum">
              <a:rPr lang="en-US" smtClean="0"/>
              <a:t>‹#›</a:t>
            </a:fld>
            <a:endParaRPr lang="en-US" dirty="0"/>
          </a:p>
        </p:txBody>
      </p:sp>
    </p:spTree>
    <p:extLst>
      <p:ext uri="{BB962C8B-B14F-4D97-AF65-F5344CB8AC3E}">
        <p14:creationId xmlns:p14="http://schemas.microsoft.com/office/powerpoint/2010/main" val="3963123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292012-A90E-B94E-90BF-DAB8749AD71A}" type="datetimeFigureOut">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763C99-B2BA-2B45-973B-33CC8ECDA19A}" type="slidenum">
              <a:rPr lang="en-US" smtClean="0"/>
              <a:t>‹#›</a:t>
            </a:fld>
            <a:endParaRPr lang="en-US" dirty="0"/>
          </a:p>
        </p:txBody>
      </p:sp>
    </p:spTree>
    <p:extLst>
      <p:ext uri="{BB962C8B-B14F-4D97-AF65-F5344CB8AC3E}">
        <p14:creationId xmlns:p14="http://schemas.microsoft.com/office/powerpoint/2010/main" val="2494355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endParaRPr lang="en-US" dirty="0"/>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rgbClr val="000000"/>
                </a:solidFill>
              </a:defRPr>
            </a:lvl1pPr>
          </a:lstStyle>
          <a:p>
            <a:r>
              <a:rPr lang="en-US" dirty="0"/>
              <a:t>Click to edit Master title style</a:t>
            </a:r>
            <a:endParaRPr dirty="0"/>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5372100" y="6158753"/>
            <a:ext cx="3200400" cy="365125"/>
          </a:xfrm>
          <a:prstGeom prst="rect">
            <a:avLst/>
          </a:prstGeom>
        </p:spPr>
        <p:txBody>
          <a:bodyPr/>
          <a:lstStyle/>
          <a:p>
            <a:fld id="{FFB0E7C1-0D42-1F42-B518-F9DABD152097}" type="datetime1">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5372100" y="6158753"/>
            <a:ext cx="3200400" cy="365125"/>
          </a:xfrm>
          <a:prstGeom prst="rect">
            <a:avLst/>
          </a:prstGeom>
        </p:spPr>
        <p:txBody>
          <a:bodyPr/>
          <a:lstStyle/>
          <a:p>
            <a:fld id="{36C32C4B-5DE2-A74C-93C6-C1C04E8D1151}" type="datetime1">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5372100" y="6158753"/>
            <a:ext cx="3200400" cy="365125"/>
          </a:xfrm>
          <a:prstGeom prst="rect">
            <a:avLst/>
          </a:prstGeom>
        </p:spPr>
        <p:txBody>
          <a:bodyPr/>
          <a:lstStyle/>
          <a:p>
            <a:fld id="{5C10CF20-CC36-194A-978F-2BC630E495E9}" type="datetime1">
              <a:rPr lang="en-US" smtClean="0"/>
              <a:t>10/31/2022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dirty="0"/>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5372100" y="6158753"/>
            <a:ext cx="3200400" cy="365125"/>
          </a:xfrm>
          <a:prstGeom prst="rect">
            <a:avLst/>
          </a:prstGeom>
        </p:spPr>
        <p:txBody>
          <a:bodyPr/>
          <a:lstStyle/>
          <a:p>
            <a:fld id="{72C70C31-C73B-E74B-ADC8-BA76D18F9F0F}" type="datetime1">
              <a:rPr lang="en-US" smtClean="0"/>
              <a:t>10/31/2022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72100" y="6158753"/>
            <a:ext cx="3200400" cy="365125"/>
          </a:xfrm>
          <a:prstGeom prst="rect">
            <a:avLst/>
          </a:prstGeom>
        </p:spPr>
        <p:txBody>
          <a:bodyPr/>
          <a:lstStyle/>
          <a:p>
            <a:fld id="{0C37911E-F11A-A34A-A114-7BA06C61088D}" type="datetime1">
              <a:rPr lang="en-US" smtClean="0"/>
              <a:t>10/31/2022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372100" y="6158753"/>
            <a:ext cx="3200400" cy="365125"/>
          </a:xfrm>
          <a:prstGeom prst="rect">
            <a:avLst/>
          </a:prstGeom>
        </p:spPr>
        <p:txBody>
          <a:bodyPr/>
          <a:lstStyle/>
          <a:p>
            <a:fld id="{4A6FCC11-0D37-434B-9C86-3414C92F5C41}" type="datetime1">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mt="33000"/>
          </a:blip>
          <a:stretch>
            <a:fillRect/>
          </a:stretch>
        </a:blipFill>
        <a:effectLst/>
      </p:bgPr>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20">
            <a:alphaModFix amt="0"/>
          </a:blip>
          <a:stretch>
            <a:fillRect/>
          </a:stretch>
        </p:blipFill>
        <p:spPr>
          <a:xfrm>
            <a:off x="0" y="0"/>
            <a:ext cx="9144000" cy="6858000"/>
          </a:xfrm>
          <a:prstGeom prst="rect">
            <a:avLst/>
          </a:prstGeom>
        </p:spPr>
      </p:pic>
      <p:pic>
        <p:nvPicPr>
          <p:cNvPr id="13" name="Picture 12"/>
          <p:cNvPicPr>
            <a:picLocks noChangeAspect="1"/>
          </p:cNvPicPr>
          <p:nvPr userDrawn="1"/>
        </p:nvPicPr>
        <p:blipFill>
          <a:blip r:embed="rId19">
            <a:alphaModFix amt="5000"/>
            <a:extLst>
              <a:ext uri="{28A0092B-C50C-407E-A947-70E740481C1C}">
                <a14:useLocalDpi xmlns:a14="http://schemas.microsoft.com/office/drawing/2010/main" val="0"/>
              </a:ext>
            </a:extLst>
          </a:blip>
          <a:stretch>
            <a:fillRect/>
          </a:stretch>
        </p:blipFill>
        <p:spPr>
          <a:xfrm>
            <a:off x="51955" y="0"/>
            <a:ext cx="9040090" cy="6858000"/>
          </a:xfrm>
          <a:prstGeom prst="rect">
            <a:avLst/>
          </a:prstGeom>
          <a:ln w="76200" cmpd="sng">
            <a:solidFill>
              <a:srgbClr val="008000"/>
            </a:solidFill>
          </a:ln>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2" name="Title Placeholder 1"/>
          <p:cNvSpPr>
            <a:spLocks noGrp="1"/>
          </p:cNvSpPr>
          <p:nvPr>
            <p:ph type="title"/>
          </p:nvPr>
        </p:nvSpPr>
        <p:spPr>
          <a:xfrm>
            <a:off x="571500" y="274638"/>
            <a:ext cx="8001000" cy="1143000"/>
          </a:xfrm>
          <a:prstGeom prst="rect">
            <a:avLst/>
          </a:prstGeom>
          <a:solidFill>
            <a:srgbClr val="008000"/>
          </a:solidFill>
        </p:spPr>
        <p:txBody>
          <a:bodyPr vert="horz" lIns="91440" tIns="45720" rIns="91440" bIns="45720" rtlCol="0" anchor="ctr">
            <a:noAutofit/>
          </a:bodyPr>
          <a:lstStyle/>
          <a:p>
            <a:r>
              <a:rPr lang="en-US" dirty="0"/>
              <a:t>Click to edit Master title style</a:t>
            </a:r>
            <a:endParaRPr dirty="0"/>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4"/>
          </p:nvPr>
        </p:nvSpPr>
        <p:spPr>
          <a:xfrm>
            <a:off x="7907020" y="6170706"/>
            <a:ext cx="1051560" cy="365125"/>
          </a:xfrm>
          <a:prstGeom prst="rect">
            <a:avLst/>
          </a:prstGeom>
        </p:spPr>
        <p:txBody>
          <a:bodyPr vert="horz" lIns="91440" tIns="45720" rIns="91440" bIns="45720" rtlCol="0" anchor="ctr"/>
          <a:lstStyle>
            <a:lvl1pPr algn="ctr">
              <a:defRPr sz="1600" b="1">
                <a:solidFill>
                  <a:srgbClr val="000000"/>
                </a:solidFill>
              </a:defRPr>
            </a:lvl1pPr>
          </a:lstStyle>
          <a:p>
            <a:fld id="{D739C4FB-7D33-419B-8833-D1372BFD11C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914400" rtl="0" eaLnBrk="1" latinLnBrk="0" hangingPunct="1">
        <a:spcBef>
          <a:spcPct val="0"/>
        </a:spcBef>
        <a:buNone/>
        <a:defRPr sz="5400" kern="1200">
          <a:solidFill>
            <a:srgbClr val="FFFFFF"/>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alphaModFix amt="30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92012-A90E-B94E-90BF-DAB8749AD71A}" type="datetimeFigureOut">
              <a:rPr lang="en-US" smtClean="0"/>
              <a:t>10/31/2022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63C99-B2BA-2B45-973B-33CC8ECDA19A}" type="slidenum">
              <a:rPr lang="en-US" smtClean="0"/>
              <a:t>‹#›</a:t>
            </a:fld>
            <a:endParaRPr lang="en-US" dirty="0"/>
          </a:p>
        </p:txBody>
      </p:sp>
    </p:spTree>
    <p:extLst>
      <p:ext uri="{BB962C8B-B14F-4D97-AF65-F5344CB8AC3E}">
        <p14:creationId xmlns:p14="http://schemas.microsoft.com/office/powerpoint/2010/main" val="9311357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nosurprises/policies-and-resources/overview-of-rules-fact-sheets" TargetMode="External"/><Relationship Id="rId2" Type="http://schemas.openxmlformats.org/officeDocument/2006/relationships/hyperlink" Target="https://www.ama-assn.org/system/files/2021-02/surprise-billing-provisions-guide.pdf" TargetMode="Externa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uhcprovider.com/en/resource-library/news/2022/paper-submissions-go-digital-2023.html%23:~:text=In%202023,%20network%20(contracted),appeal%20requests%20to%20UnitedHealthcare%20electronically."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tate.nj.us/dobi/division_insurance/drcorner.htm" TargetMode="External"/><Relationship Id="rId2" Type="http://schemas.openxmlformats.org/officeDocument/2006/relationships/hyperlink" Target="http://www.pacode.com/secure/data/031/chapter154/s154.18.html"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sba.gov/about-sba/oversight-advocacy/office-national-ombudsman" TargetMode="Externa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cms.gov/Medicare/Coding/NationalCorrectCodInitEd/MUE" TargetMode="Externa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hyperlink" Target="https://www.cms.gov/outreach-and-education/medicare-learning-network-mln/mlnproducts/downloads/advancecareplanning.pdf" TargetMode="Externa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www.cms.gov/files/document/covid-19-emergency-declaration-waivers.pdf"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ama-assn.org/practice-management/cpt/cpt-evaluation-and-managemen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medicare.gov/publications/10050-Medicare-and-You.pdf" TargetMode="Externa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mailto:Michelle@weissconsulting.org" TargetMode="External"/><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oleObject" Target="../embeddings/oleObject2.bin"/><Relationship Id="rId4" Type="http://schemas.openxmlformats.org/officeDocument/2006/relationships/image" Target="../media/image3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67" y="1417408"/>
            <a:ext cx="8348133" cy="1917700"/>
          </a:xfrm>
        </p:spPr>
        <p:txBody>
          <a:bodyPr/>
          <a:lstStyle/>
          <a:p>
            <a:r>
              <a:rPr lang="en-US" sz="4600" b="1" dirty="0">
                <a:solidFill>
                  <a:srgbClr val="FFFFFF"/>
                </a:solidFill>
                <a:latin typeface="Times"/>
                <a:ea typeface="ＭＳ 明朝"/>
              </a:rPr>
              <a:t>Oncology Reimbursement “Gambling on 2023”</a:t>
            </a:r>
            <a:endParaRPr lang="en-US" sz="4600" dirty="0">
              <a:solidFill>
                <a:srgbClr val="FFFFFF"/>
              </a:solidFill>
            </a:endParaRPr>
          </a:p>
        </p:txBody>
      </p:sp>
      <p:sp>
        <p:nvSpPr>
          <p:cNvPr id="3" name="Text Placeholder 2"/>
          <p:cNvSpPr>
            <a:spLocks noGrp="1"/>
          </p:cNvSpPr>
          <p:nvPr>
            <p:ph type="body" idx="1"/>
          </p:nvPr>
        </p:nvSpPr>
        <p:spPr>
          <a:xfrm>
            <a:off x="571500" y="3676466"/>
            <a:ext cx="8001000" cy="1740647"/>
          </a:xfrm>
        </p:spPr>
        <p:txBody>
          <a:bodyPr>
            <a:normAutofit/>
          </a:bodyPr>
          <a:lstStyle/>
          <a:p>
            <a:r>
              <a:rPr lang="en-US" sz="2400" dirty="0"/>
              <a:t>Presented by:</a:t>
            </a:r>
          </a:p>
          <a:p>
            <a:r>
              <a:rPr lang="en-US" sz="2400" dirty="0"/>
              <a:t>Michelle Weiss, CHONC</a:t>
            </a:r>
          </a:p>
          <a:p>
            <a:r>
              <a:rPr lang="en-US" sz="2400" dirty="0"/>
              <a:t>President, Weiss Oncology Consulting</a:t>
            </a:r>
          </a:p>
          <a:p>
            <a:endParaRPr lang="en-US" sz="2400" dirty="0"/>
          </a:p>
        </p:txBody>
      </p:sp>
      <p:sp>
        <p:nvSpPr>
          <p:cNvPr id="4" name="Slide Number Placeholder 3"/>
          <p:cNvSpPr>
            <a:spLocks noGrp="1"/>
          </p:cNvSpPr>
          <p:nvPr>
            <p:ph type="sldNum" sz="quarter" idx="12"/>
          </p:nvPr>
        </p:nvSpPr>
        <p:spPr/>
        <p:txBody>
          <a:bodyPr/>
          <a:lstStyle/>
          <a:p>
            <a:fld id="{D739C4FB-7D33-419B-8833-D1372BFD11C8}" type="slidenum">
              <a:rPr lang="en-US" smtClean="0"/>
              <a:t>1</a:t>
            </a:fld>
            <a:endParaRPr lang="en-US" dirty="0"/>
          </a:p>
        </p:txBody>
      </p:sp>
      <p:pic>
        <p:nvPicPr>
          <p:cNvPr id="5" name="Picture 4" descr="Screen Shot 2022-10-26 at 1.38.44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20893"/>
            <a:ext cx="9144000" cy="1501014"/>
          </a:xfrm>
          <a:prstGeom prst="rect">
            <a:avLst/>
          </a:prstGeom>
        </p:spPr>
      </p:pic>
      <p:pic>
        <p:nvPicPr>
          <p:cNvPr id="9" name="Picture 8" descr="Screen Shot 2022-10-26 at 1.39.01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1873863"/>
          </a:xfrm>
          <a:prstGeom prst="rect">
            <a:avLst/>
          </a:prstGeom>
        </p:spPr>
      </p:pic>
    </p:spTree>
    <p:extLst>
      <p:ext uri="{BB962C8B-B14F-4D97-AF65-F5344CB8AC3E}">
        <p14:creationId xmlns:p14="http://schemas.microsoft.com/office/powerpoint/2010/main" val="357109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Calibri"/>
                <a:ea typeface="ＭＳ ゴシック"/>
              </a:rPr>
              <a:t>Financial Navigation</a:t>
            </a:r>
            <a:endParaRPr lang="en-US" sz="4400" dirty="0"/>
          </a:p>
        </p:txBody>
      </p:sp>
      <p:sp>
        <p:nvSpPr>
          <p:cNvPr id="3" name="Text Placeholder 2"/>
          <p:cNvSpPr>
            <a:spLocks noGrp="1"/>
          </p:cNvSpPr>
          <p:nvPr>
            <p:ph type="body" idx="1"/>
          </p:nvPr>
        </p:nvSpPr>
        <p:spPr>
          <a:xfrm>
            <a:off x="571500" y="1778000"/>
            <a:ext cx="8001000" cy="4114800"/>
          </a:xfrm>
        </p:spPr>
        <p:txBody>
          <a:bodyPr/>
          <a:lstStyle/>
          <a:p>
            <a:r>
              <a:rPr lang="en-US" b="1" dirty="0"/>
              <a:t>No Surprises Act, cont.,</a:t>
            </a:r>
          </a:p>
          <a:p>
            <a:pPr lvl="1"/>
            <a:r>
              <a:rPr lang="en-US" dirty="0"/>
              <a:t>How does this help providers?</a:t>
            </a:r>
          </a:p>
          <a:p>
            <a:pPr lvl="2"/>
            <a:r>
              <a:rPr lang="en-US" dirty="0"/>
              <a:t>Clarification that upfront, initial payment or notice of denial is required from health plans to the physician within 30 days of when claim is filed</a:t>
            </a:r>
          </a:p>
          <a:p>
            <a:pPr lvl="3"/>
            <a:r>
              <a:rPr lang="en-US" dirty="0"/>
              <a:t>Seems like a long time BUT this might be a way to resolve issues with a payer not covering things they should!  </a:t>
            </a:r>
          </a:p>
          <a:p>
            <a:pPr lvl="3"/>
            <a:r>
              <a:rPr lang="en-US" dirty="0"/>
              <a:t>This ACT requires a Independent Dispute Resolution Process</a:t>
            </a:r>
          </a:p>
          <a:p>
            <a:pPr lvl="4"/>
            <a:r>
              <a:rPr lang="en-US" dirty="0"/>
              <a:t>Process must begin within 3 days of request</a:t>
            </a:r>
          </a:p>
        </p:txBody>
      </p:sp>
      <p:sp>
        <p:nvSpPr>
          <p:cNvPr id="4" name="TextBox 3"/>
          <p:cNvSpPr txBox="1"/>
          <p:nvPr/>
        </p:nvSpPr>
        <p:spPr>
          <a:xfrm>
            <a:off x="694266" y="5593121"/>
            <a:ext cx="8043333" cy="830997"/>
          </a:xfrm>
          <a:prstGeom prst="rect">
            <a:avLst/>
          </a:prstGeom>
          <a:noFill/>
        </p:spPr>
        <p:txBody>
          <a:bodyPr wrap="square" rtlCol="0">
            <a:spAutoFit/>
          </a:bodyPr>
          <a:lstStyle/>
          <a:p>
            <a:r>
              <a:rPr lang="en-US" sz="2400" dirty="0"/>
              <a:t>Link to the AMA  </a:t>
            </a:r>
            <a:r>
              <a:rPr lang="en-US" sz="2400" dirty="0">
                <a:hlinkClick r:id="rId2"/>
              </a:rPr>
              <a:t>six-page guide </a:t>
            </a:r>
            <a:r>
              <a:rPr lang="en-US" sz="2400" dirty="0"/>
              <a:t>summarizing the Law</a:t>
            </a:r>
          </a:p>
          <a:p>
            <a:r>
              <a:rPr lang="en-US" sz="2400" dirty="0"/>
              <a:t>Link to CMS </a:t>
            </a:r>
            <a:r>
              <a:rPr lang="en-US" sz="2400" dirty="0">
                <a:hlinkClick r:id="rId3"/>
              </a:rPr>
              <a:t>overview of rules and fact sheets</a:t>
            </a:r>
            <a:endParaRPr lang="en-US" sz="2400" dirty="0"/>
          </a:p>
        </p:txBody>
      </p:sp>
      <p:sp>
        <p:nvSpPr>
          <p:cNvPr id="5" name="Slide Number Placeholder 4"/>
          <p:cNvSpPr>
            <a:spLocks noGrp="1"/>
          </p:cNvSpPr>
          <p:nvPr>
            <p:ph type="sldNum" sz="quarter" idx="12"/>
          </p:nvPr>
        </p:nvSpPr>
        <p:spPr/>
        <p:txBody>
          <a:bodyPr/>
          <a:lstStyle/>
          <a:p>
            <a:fld id="{E7638CA2-7723-8044-9C76-6731B07492B9}" type="slidenum">
              <a:rPr lang="en-US" smtClean="0"/>
              <a:t>10</a:t>
            </a:fld>
            <a:endParaRPr lang="en-US" dirty="0"/>
          </a:p>
        </p:txBody>
      </p:sp>
    </p:spTree>
    <p:extLst>
      <p:ext uri="{BB962C8B-B14F-4D97-AF65-F5344CB8AC3E}">
        <p14:creationId xmlns:p14="http://schemas.microsoft.com/office/powerpoint/2010/main" val="2310552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Prior Authorization Legislation</a:t>
            </a:r>
          </a:p>
        </p:txBody>
      </p:sp>
      <p:sp>
        <p:nvSpPr>
          <p:cNvPr id="3" name="Content Placeholder 2"/>
          <p:cNvSpPr>
            <a:spLocks noGrp="1"/>
          </p:cNvSpPr>
          <p:nvPr>
            <p:ph idx="1"/>
          </p:nvPr>
        </p:nvSpPr>
        <p:spPr/>
        <p:txBody>
          <a:bodyPr>
            <a:noAutofit/>
          </a:bodyPr>
          <a:lstStyle/>
          <a:p>
            <a:r>
              <a:rPr lang="en-US" sz="2800" dirty="0"/>
              <a:t>Federal</a:t>
            </a:r>
          </a:p>
          <a:p>
            <a:pPr lvl="1"/>
            <a:r>
              <a:rPr lang="en-US" sz="2000" dirty="0"/>
              <a:t>Medicare Advantage Requirements</a:t>
            </a:r>
          </a:p>
          <a:p>
            <a:pPr lvl="2"/>
            <a:r>
              <a:rPr lang="en-US" dirty="0"/>
              <a:t>Establish Electronic Process</a:t>
            </a:r>
          </a:p>
          <a:p>
            <a:pPr lvl="2"/>
            <a:r>
              <a:rPr lang="en-US" dirty="0"/>
              <a:t>Reduce how long the payer has to respond</a:t>
            </a:r>
          </a:p>
          <a:p>
            <a:pPr lvl="3"/>
            <a:r>
              <a:rPr lang="en-US" dirty="0"/>
              <a:t>Included “real time” decisions</a:t>
            </a:r>
          </a:p>
          <a:p>
            <a:pPr lvl="2"/>
            <a:r>
              <a:rPr lang="en-US" dirty="0"/>
              <a:t>Requires plans to report on their prior authorization use and rate of approvals and denials</a:t>
            </a:r>
          </a:p>
        </p:txBody>
      </p:sp>
      <p:sp>
        <p:nvSpPr>
          <p:cNvPr id="4" name="Slide Number Placeholder 3"/>
          <p:cNvSpPr>
            <a:spLocks noGrp="1"/>
          </p:cNvSpPr>
          <p:nvPr>
            <p:ph type="sldNum" sz="quarter" idx="12"/>
          </p:nvPr>
        </p:nvSpPr>
        <p:spPr/>
        <p:txBody>
          <a:bodyPr/>
          <a:lstStyle/>
          <a:p>
            <a:fld id="{D739C4FB-7D33-419B-8833-D1372BFD11C8}" type="slidenum">
              <a:rPr lang="en-US" smtClean="0"/>
              <a:t>11</a:t>
            </a:fld>
            <a:endParaRPr lang="en-US" dirty="0"/>
          </a:p>
        </p:txBody>
      </p:sp>
    </p:spTree>
    <p:extLst>
      <p:ext uri="{BB962C8B-B14F-4D97-AF65-F5344CB8AC3E}">
        <p14:creationId xmlns:p14="http://schemas.microsoft.com/office/powerpoint/2010/main" val="1617532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Prior Authorization Legislation</a:t>
            </a:r>
            <a:endParaRPr lang="en-US" sz="4400" b="1" dirty="0">
              <a:solidFill>
                <a:srgbClr val="FF0000"/>
              </a:solidFill>
              <a:latin typeface="Calibri"/>
              <a:cs typeface="Calibri"/>
            </a:endParaRPr>
          </a:p>
        </p:txBody>
      </p:sp>
      <p:sp>
        <p:nvSpPr>
          <p:cNvPr id="3" name="Content Placeholder 2"/>
          <p:cNvSpPr>
            <a:spLocks noGrp="1"/>
          </p:cNvSpPr>
          <p:nvPr>
            <p:ph idx="1"/>
          </p:nvPr>
        </p:nvSpPr>
        <p:spPr>
          <a:xfrm>
            <a:off x="571500" y="1667810"/>
            <a:ext cx="8001000" cy="4602162"/>
          </a:xfrm>
        </p:spPr>
        <p:txBody>
          <a:bodyPr>
            <a:normAutofit fontScale="92500" lnSpcReduction="10000"/>
          </a:bodyPr>
          <a:lstStyle/>
          <a:p>
            <a:r>
              <a:rPr lang="en-US" sz="3000" b="1" dirty="0">
                <a:latin typeface="Calibri"/>
                <a:ea typeface="ＭＳ ゴシック"/>
              </a:rPr>
              <a:t>Commercial Insurance </a:t>
            </a:r>
            <a:r>
              <a:rPr lang="en-US" sz="1900" b="1" dirty="0">
                <a:latin typeface="Calibri"/>
                <a:ea typeface="ＭＳ ゴシック"/>
              </a:rPr>
              <a:t>(State Level)</a:t>
            </a:r>
          </a:p>
          <a:p>
            <a:r>
              <a:rPr lang="en-US" dirty="0"/>
              <a:t>Prior Authorization Laws</a:t>
            </a:r>
          </a:p>
          <a:p>
            <a:pPr lvl="1"/>
            <a:r>
              <a:rPr lang="en-US" dirty="0"/>
              <a:t>Requires payers to turn around Emergent PA requests within 48 </a:t>
            </a:r>
            <a:r>
              <a:rPr lang="mr-IN" dirty="0"/>
              <a:t>–</a:t>
            </a:r>
            <a:r>
              <a:rPr lang="en-US" dirty="0"/>
              <a:t> 72 hours</a:t>
            </a:r>
          </a:p>
          <a:p>
            <a:pPr lvl="1"/>
            <a:r>
              <a:rPr lang="en-US" dirty="0"/>
              <a:t>Most all states are attempting to pass stricter legislation</a:t>
            </a:r>
          </a:p>
          <a:p>
            <a:pPr lvl="2"/>
            <a:r>
              <a:rPr lang="en-US" dirty="0"/>
              <a:t>Favorite </a:t>
            </a:r>
            <a:r>
              <a:rPr lang="mr-IN" dirty="0"/>
              <a:t>–</a:t>
            </a:r>
            <a:r>
              <a:rPr lang="en-US" dirty="0"/>
              <a:t> Texas </a:t>
            </a:r>
            <a:r>
              <a:rPr lang="en-US" b="1" dirty="0"/>
              <a:t>“Gold Card” </a:t>
            </a:r>
            <a:r>
              <a:rPr lang="en-US" dirty="0"/>
              <a:t>Law Passed June 2021</a:t>
            </a:r>
          </a:p>
          <a:p>
            <a:pPr lvl="3"/>
            <a:r>
              <a:rPr lang="en-US" dirty="0"/>
              <a:t>If a provider has PA requests for treatments and prescriptions approved by insurer at least 90% in the 6 month review period they achieve “GOLD CARD” status and are exempt form Pas</a:t>
            </a:r>
          </a:p>
          <a:p>
            <a:pPr lvl="3"/>
            <a:r>
              <a:rPr lang="en-US" dirty="0"/>
              <a:t>Additionally, the person reviewing the PA via peer-to-peer must be a Texas licensed physician OF THE SAME OR SIMILAR SPECIALTY!! </a:t>
            </a:r>
          </a:p>
          <a:p>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12</a:t>
            </a:fld>
            <a:endParaRPr lang="en-US" dirty="0"/>
          </a:p>
        </p:txBody>
      </p:sp>
    </p:spTree>
    <p:extLst>
      <p:ext uri="{BB962C8B-B14F-4D97-AF65-F5344CB8AC3E}">
        <p14:creationId xmlns:p14="http://schemas.microsoft.com/office/powerpoint/2010/main" val="3370770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Prior Authorization Legislation</a:t>
            </a:r>
          </a:p>
        </p:txBody>
      </p:sp>
      <p:sp>
        <p:nvSpPr>
          <p:cNvPr id="3" name="Content Placeholder 2"/>
          <p:cNvSpPr>
            <a:spLocks noGrp="1"/>
          </p:cNvSpPr>
          <p:nvPr>
            <p:ph idx="1"/>
          </p:nvPr>
        </p:nvSpPr>
        <p:spPr>
          <a:xfrm>
            <a:off x="288606" y="1577989"/>
            <a:ext cx="8283894" cy="4592717"/>
          </a:xfrm>
        </p:spPr>
        <p:txBody>
          <a:bodyPr>
            <a:normAutofit/>
          </a:bodyPr>
          <a:lstStyle/>
          <a:p>
            <a:r>
              <a:rPr lang="en-US" sz="2600" b="1" dirty="0"/>
              <a:t>State Level</a:t>
            </a:r>
          </a:p>
          <a:p>
            <a:pPr lvl="3"/>
            <a:endParaRPr lang="en-US" dirty="0"/>
          </a:p>
          <a:p>
            <a:r>
              <a:rPr lang="en-US" dirty="0"/>
              <a:t>United Healthcare Texas</a:t>
            </a:r>
          </a:p>
          <a:p>
            <a:pPr lvl="1"/>
            <a:r>
              <a:rPr lang="en-US" dirty="0"/>
              <a:t>Effective 10/1/2022</a:t>
            </a:r>
          </a:p>
          <a:p>
            <a:pPr lvl="2"/>
            <a:r>
              <a:rPr lang="en-US" dirty="0"/>
              <a:t>UHC reviewing "least 5 prior authorization requests for a service submitted by you between Jan. 1, 2022, and June 30, 2022. If you have a 90% or greater final approval rate for those requests for a service, you are exempt from requesting prior authorizations for those services.  You can receive exemptions for multiple services. </a:t>
            </a:r>
          </a:p>
          <a:p>
            <a:pPr lvl="4"/>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13</a:t>
            </a:fld>
            <a:endParaRPr lang="en-US" dirty="0"/>
          </a:p>
        </p:txBody>
      </p:sp>
    </p:spTree>
    <p:extLst>
      <p:ext uri="{BB962C8B-B14F-4D97-AF65-F5344CB8AC3E}">
        <p14:creationId xmlns:p14="http://schemas.microsoft.com/office/powerpoint/2010/main" val="1334530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Get ready for Electronic REQUIREMENTS 2023 &amp; Beyond</a:t>
            </a:r>
          </a:p>
        </p:txBody>
      </p:sp>
      <p:sp>
        <p:nvSpPr>
          <p:cNvPr id="3" name="Text Placeholder 2"/>
          <p:cNvSpPr>
            <a:spLocks noGrp="1"/>
          </p:cNvSpPr>
          <p:nvPr>
            <p:ph type="body" idx="1"/>
          </p:nvPr>
        </p:nvSpPr>
        <p:spPr/>
        <p:txBody>
          <a:bodyPr/>
          <a:lstStyle/>
          <a:p>
            <a:r>
              <a:rPr lang="en-US" sz="2800" b="1" dirty="0"/>
              <a:t>United Healthcare </a:t>
            </a:r>
            <a:r>
              <a:rPr lang="en-US" dirty="0"/>
              <a:t>just announced;</a:t>
            </a:r>
          </a:p>
          <a:p>
            <a:pPr lvl="1"/>
            <a:r>
              <a:rPr lang="en-US" dirty="0"/>
              <a:t>Reconsiderations, appeals and claims moving to digital submissions ONLY in 2023</a:t>
            </a:r>
          </a:p>
          <a:p>
            <a:pPr lvl="2"/>
            <a:r>
              <a:rPr lang="en-US" dirty="0"/>
              <a:t>Will give 90 day notice</a:t>
            </a:r>
          </a:p>
          <a:p>
            <a:pPr lvl="2"/>
            <a:endParaRPr lang="en-US" dirty="0"/>
          </a:p>
          <a:p>
            <a:pPr lvl="2"/>
            <a:r>
              <a:rPr lang="en-US" dirty="0">
                <a:hlinkClick r:id="rId2"/>
              </a:rPr>
              <a:t>CLICK HERE </a:t>
            </a:r>
            <a:r>
              <a:rPr lang="en-US" dirty="0"/>
              <a:t>to view the UHC Notice and instructions!</a:t>
            </a:r>
          </a:p>
        </p:txBody>
      </p:sp>
      <p:sp>
        <p:nvSpPr>
          <p:cNvPr id="4" name="Slide Number Placeholder 3"/>
          <p:cNvSpPr>
            <a:spLocks noGrp="1"/>
          </p:cNvSpPr>
          <p:nvPr>
            <p:ph type="sldNum" sz="quarter" idx="12"/>
          </p:nvPr>
        </p:nvSpPr>
        <p:spPr/>
        <p:txBody>
          <a:bodyPr/>
          <a:lstStyle/>
          <a:p>
            <a:fld id="{E7638CA2-7723-8044-9C76-6731B07492B9}" type="slidenum">
              <a:rPr lang="en-US" smtClean="0"/>
              <a:t>14</a:t>
            </a:fld>
            <a:endParaRPr lang="en-US" dirty="0"/>
          </a:p>
        </p:txBody>
      </p:sp>
    </p:spTree>
    <p:extLst>
      <p:ext uri="{BB962C8B-B14F-4D97-AF65-F5344CB8AC3E}">
        <p14:creationId xmlns:p14="http://schemas.microsoft.com/office/powerpoint/2010/main" val="881777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411428"/>
          </a:xfrm>
        </p:spPr>
        <p:txBody>
          <a:bodyPr/>
          <a:lstStyle/>
          <a:p>
            <a:r>
              <a:rPr lang="en-US" b="1" dirty="0">
                <a:solidFill>
                  <a:srgbClr val="FFFFFF"/>
                </a:solidFill>
              </a:rPr>
              <a:t>REMINDER</a:t>
            </a:r>
          </a:p>
        </p:txBody>
      </p:sp>
      <p:sp>
        <p:nvSpPr>
          <p:cNvPr id="3" name="Text Placeholder 2"/>
          <p:cNvSpPr>
            <a:spLocks noGrp="1"/>
          </p:cNvSpPr>
          <p:nvPr>
            <p:ph type="body" idx="1"/>
          </p:nvPr>
        </p:nvSpPr>
        <p:spPr>
          <a:xfrm>
            <a:off x="571500" y="3644153"/>
            <a:ext cx="8001000" cy="1605180"/>
          </a:xfrm>
        </p:spPr>
        <p:txBody>
          <a:bodyPr>
            <a:normAutofit/>
          </a:bodyPr>
          <a:lstStyle/>
          <a:p>
            <a:r>
              <a:rPr lang="en-US" sz="3600" b="1" dirty="0"/>
              <a:t>Know Your Payers!!</a:t>
            </a:r>
          </a:p>
          <a:p>
            <a:r>
              <a:rPr lang="en-US" sz="2800" dirty="0"/>
              <a:t>Staying on top of payer changes is more difficult than EVER!</a:t>
            </a:r>
          </a:p>
        </p:txBody>
      </p:sp>
      <p:sp>
        <p:nvSpPr>
          <p:cNvPr id="4" name="Slide Number Placeholder 3"/>
          <p:cNvSpPr>
            <a:spLocks noGrp="1"/>
          </p:cNvSpPr>
          <p:nvPr>
            <p:ph type="sldNum" sz="quarter" idx="12"/>
          </p:nvPr>
        </p:nvSpPr>
        <p:spPr/>
        <p:txBody>
          <a:bodyPr/>
          <a:lstStyle/>
          <a:p>
            <a:fld id="{D739C4FB-7D33-419B-8833-D1372BFD11C8}" type="slidenum">
              <a:rPr lang="en-US" smtClean="0"/>
              <a:t>15</a:t>
            </a:fld>
            <a:endParaRPr lang="en-US" dirty="0"/>
          </a:p>
        </p:txBody>
      </p:sp>
    </p:spTree>
    <p:extLst>
      <p:ext uri="{BB962C8B-B14F-4D97-AF65-F5344CB8AC3E}">
        <p14:creationId xmlns:p14="http://schemas.microsoft.com/office/powerpoint/2010/main" val="3550297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Calibri"/>
                <a:ea typeface="ＭＳ ゴシック"/>
              </a:rPr>
              <a:t>Know</a:t>
            </a:r>
            <a:r>
              <a:rPr lang="en-US" sz="4400" dirty="0"/>
              <a:t> </a:t>
            </a:r>
            <a:r>
              <a:rPr lang="en-US" sz="4400" b="1" dirty="0">
                <a:latin typeface="Calibri"/>
                <a:ea typeface="ＭＳ ゴシック"/>
              </a:rPr>
              <a:t>Your Payers!!</a:t>
            </a:r>
            <a:endParaRPr lang="en-US" sz="4400" dirty="0"/>
          </a:p>
        </p:txBody>
      </p:sp>
      <p:sp>
        <p:nvSpPr>
          <p:cNvPr id="3" name="Content Placeholder 2"/>
          <p:cNvSpPr>
            <a:spLocks noGrp="1"/>
          </p:cNvSpPr>
          <p:nvPr>
            <p:ph idx="1"/>
          </p:nvPr>
        </p:nvSpPr>
        <p:spPr>
          <a:xfrm>
            <a:off x="725421" y="1635721"/>
            <a:ext cx="7658100" cy="4534985"/>
          </a:xfrm>
        </p:spPr>
        <p:txBody>
          <a:bodyPr>
            <a:normAutofit fontScale="92500" lnSpcReduction="10000"/>
          </a:bodyPr>
          <a:lstStyle/>
          <a:p>
            <a:r>
              <a:rPr lang="en-US" sz="3000" dirty="0"/>
              <a:t>Track issues by Payer</a:t>
            </a:r>
          </a:p>
          <a:p>
            <a:pPr lvl="2"/>
            <a:r>
              <a:rPr lang="en-US" sz="2600" dirty="0"/>
              <a:t>Both problems and what works well!</a:t>
            </a:r>
          </a:p>
          <a:p>
            <a:pPr lvl="2"/>
            <a:r>
              <a:rPr lang="en-US" sz="2600" dirty="0"/>
              <a:t>Track Contacts!</a:t>
            </a:r>
          </a:p>
          <a:p>
            <a:pPr lvl="3"/>
            <a:r>
              <a:rPr lang="en-US" sz="2200" dirty="0"/>
              <a:t>What value based projects are you doing that may help negotiate a better contract?</a:t>
            </a:r>
          </a:p>
          <a:p>
            <a:pPr lvl="4"/>
            <a:r>
              <a:rPr lang="en-US" sz="2200" dirty="0"/>
              <a:t>Can you get exceptions on Prior Auths?</a:t>
            </a:r>
          </a:p>
          <a:p>
            <a:pPr lvl="2"/>
            <a:r>
              <a:rPr lang="en-US" sz="2600" dirty="0"/>
              <a:t>Review website &amp; alerts monthly</a:t>
            </a:r>
          </a:p>
          <a:p>
            <a:pPr lvl="3"/>
            <a:endParaRPr lang="en-US" sz="1300" dirty="0"/>
          </a:p>
          <a:p>
            <a:r>
              <a:rPr lang="en-US" sz="2600" dirty="0"/>
              <a:t>If they are in YOUR top 5, your not to small to request additional attention!</a:t>
            </a:r>
          </a:p>
          <a:p>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16</a:t>
            </a:fld>
            <a:endParaRPr lang="en-US" dirty="0"/>
          </a:p>
        </p:txBody>
      </p:sp>
    </p:spTree>
    <p:extLst>
      <p:ext uri="{BB962C8B-B14F-4D97-AF65-F5344CB8AC3E}">
        <p14:creationId xmlns:p14="http://schemas.microsoft.com/office/powerpoint/2010/main" val="3971918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FF"/>
                </a:solidFill>
              </a:rPr>
              <a:t>REMINDER</a:t>
            </a:r>
            <a:br>
              <a:rPr lang="en-US" dirty="0">
                <a:solidFill>
                  <a:srgbClr val="FFFFFF"/>
                </a:solidFill>
              </a:rPr>
            </a:br>
            <a:r>
              <a:rPr lang="en-US" sz="3600" dirty="0">
                <a:solidFill>
                  <a:srgbClr val="FFFFFF"/>
                </a:solidFill>
              </a:rPr>
              <a:t>Addressing Payer Issues</a:t>
            </a:r>
          </a:p>
        </p:txBody>
      </p:sp>
      <p:sp>
        <p:nvSpPr>
          <p:cNvPr id="3" name="Text Placeholder 2"/>
          <p:cNvSpPr>
            <a:spLocks noGrp="1"/>
          </p:cNvSpPr>
          <p:nvPr>
            <p:ph type="body" idx="1"/>
          </p:nvPr>
        </p:nvSpPr>
        <p:spPr/>
        <p:txBody>
          <a:bodyPr>
            <a:normAutofit fontScale="92500" lnSpcReduction="20000"/>
          </a:bodyPr>
          <a:lstStyle/>
          <a:p>
            <a:r>
              <a:rPr lang="en-US" sz="3200" dirty="0"/>
              <a:t>Don’t let them get away with not reimbursing for your patient’s care!!!</a:t>
            </a:r>
          </a:p>
        </p:txBody>
      </p:sp>
      <p:sp>
        <p:nvSpPr>
          <p:cNvPr id="4" name="Slide Number Placeholder 3"/>
          <p:cNvSpPr>
            <a:spLocks noGrp="1"/>
          </p:cNvSpPr>
          <p:nvPr>
            <p:ph type="sldNum" sz="quarter" idx="12"/>
          </p:nvPr>
        </p:nvSpPr>
        <p:spPr/>
        <p:txBody>
          <a:bodyPr/>
          <a:lstStyle/>
          <a:p>
            <a:fld id="{D739C4FB-7D33-419B-8833-D1372BFD11C8}" type="slidenum">
              <a:rPr lang="en-US" smtClean="0"/>
              <a:t>17</a:t>
            </a:fld>
            <a:endParaRPr lang="en-US" dirty="0"/>
          </a:p>
        </p:txBody>
      </p:sp>
    </p:spTree>
    <p:extLst>
      <p:ext uri="{BB962C8B-B14F-4D97-AF65-F5344CB8AC3E}">
        <p14:creationId xmlns:p14="http://schemas.microsoft.com/office/powerpoint/2010/main" val="178662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sz="4400" b="1" i="0" u="none" strike="noStrike" baseline="0" dirty="0">
                <a:latin typeface="Calibri"/>
                <a:ea typeface="ＭＳ ゴシック"/>
              </a:rPr>
              <a:t>Addressing Payer Issues</a:t>
            </a:r>
          </a:p>
        </p:txBody>
      </p:sp>
      <p:sp>
        <p:nvSpPr>
          <p:cNvPr id="3" name="Text Placeholder 2"/>
          <p:cNvSpPr>
            <a:spLocks noGrp="1"/>
          </p:cNvSpPr>
          <p:nvPr>
            <p:ph type="body" idx="1"/>
          </p:nvPr>
        </p:nvSpPr>
        <p:spPr>
          <a:xfrm>
            <a:off x="571500" y="1650999"/>
            <a:ext cx="8001000" cy="4478867"/>
          </a:xfrm>
        </p:spPr>
        <p:txBody>
          <a:bodyPr>
            <a:normAutofit fontScale="92500" lnSpcReduction="20000"/>
          </a:bodyPr>
          <a:lstStyle/>
          <a:p>
            <a:r>
              <a:rPr lang="en-US" i="0" u="none" strike="noStrike" baseline="0" dirty="0">
                <a:latin typeface="Calibri"/>
                <a:ea typeface="ＭＳ ゴシック"/>
              </a:rPr>
              <a:t>Where you go  for resolution depends on who they</a:t>
            </a:r>
            <a:r>
              <a:rPr lang="en-US" i="0" u="none" strike="noStrike" dirty="0">
                <a:latin typeface="Calibri"/>
                <a:ea typeface="ＭＳ ゴシック"/>
              </a:rPr>
              <a:t> are!</a:t>
            </a:r>
          </a:p>
          <a:p>
            <a:pPr lvl="1"/>
            <a:r>
              <a:rPr lang="en-US" u="none" strike="noStrike" baseline="0" dirty="0">
                <a:latin typeface="Calibri"/>
                <a:ea typeface="ＭＳ ゴシック"/>
              </a:rPr>
              <a:t>Federal Programs including</a:t>
            </a:r>
            <a:r>
              <a:rPr lang="en-US" dirty="0">
                <a:latin typeface="Calibri"/>
                <a:ea typeface="ＭＳ ゴシック"/>
              </a:rPr>
              <a:t> </a:t>
            </a:r>
            <a:r>
              <a:rPr lang="en-US" u="none" strike="noStrike" baseline="0" dirty="0">
                <a:latin typeface="Calibri"/>
                <a:ea typeface="ＭＳ ゴシック"/>
              </a:rPr>
              <a:t>Medicare, Medicare Advantage</a:t>
            </a:r>
            <a:r>
              <a:rPr lang="en-US" dirty="0">
                <a:latin typeface="Calibri"/>
                <a:ea typeface="ＭＳ ゴシック"/>
              </a:rPr>
              <a:t>, </a:t>
            </a:r>
            <a:r>
              <a:rPr lang="en-US" u="none" strike="noStrike" baseline="0" dirty="0">
                <a:latin typeface="Calibri"/>
                <a:ea typeface="ＭＳ ゴシック"/>
              </a:rPr>
              <a:t>Medicaid &amp; Managed</a:t>
            </a:r>
            <a:r>
              <a:rPr lang="en-US" u="none" strike="noStrike" dirty="0">
                <a:latin typeface="Calibri"/>
                <a:ea typeface="ＭＳ ゴシック"/>
              </a:rPr>
              <a:t> Medicaid</a:t>
            </a:r>
          </a:p>
          <a:p>
            <a:pPr lvl="4"/>
            <a:r>
              <a:rPr lang="en-US" dirty="0">
                <a:latin typeface="Calibri"/>
                <a:ea typeface="ＭＳ ゴシック"/>
              </a:rPr>
              <a:t>Go through Government Process </a:t>
            </a:r>
          </a:p>
          <a:p>
            <a:pPr lvl="5"/>
            <a:r>
              <a:rPr lang="en-US" i="1" dirty="0">
                <a:latin typeface="Calibri"/>
                <a:ea typeface="ＭＳ ゴシック"/>
              </a:rPr>
              <a:t>We will review this in detail</a:t>
            </a:r>
          </a:p>
          <a:p>
            <a:pPr lvl="5"/>
            <a:r>
              <a:rPr lang="en-US" i="1" dirty="0">
                <a:latin typeface="Calibri"/>
                <a:ea typeface="ＭＳ ゴシック"/>
              </a:rPr>
              <a:t>**of note: Medicaid is also managed by individual States</a:t>
            </a:r>
            <a:endParaRPr lang="en-US" i="1" u="none" strike="noStrike" baseline="0" dirty="0">
              <a:latin typeface="Calibri"/>
              <a:ea typeface="ＭＳ ゴシック"/>
            </a:endParaRPr>
          </a:p>
          <a:p>
            <a:pPr marR="0" lvl="1" rtl="0"/>
            <a:r>
              <a:rPr lang="en-US" i="0" u="none" strike="noStrike" baseline="0" dirty="0">
                <a:latin typeface="Calibri"/>
                <a:ea typeface="ＭＳ ゴシック"/>
              </a:rPr>
              <a:t>Commercial </a:t>
            </a:r>
            <a:r>
              <a:rPr lang="en-US" dirty="0">
                <a:latin typeface="Calibri"/>
                <a:ea typeface="ＭＳ ゴシック"/>
              </a:rPr>
              <a:t>Insurance </a:t>
            </a:r>
            <a:r>
              <a:rPr lang="en-US" i="1" dirty="0">
                <a:latin typeface="Calibri"/>
                <a:ea typeface="ＭＳ ゴシック"/>
              </a:rPr>
              <a:t>(including marketplace plans</a:t>
            </a:r>
            <a:r>
              <a:rPr lang="en-US" dirty="0">
                <a:latin typeface="Calibri"/>
                <a:ea typeface="ＭＳ ゴシック"/>
              </a:rPr>
              <a:t>)</a:t>
            </a:r>
          </a:p>
          <a:p>
            <a:pPr lvl="2"/>
            <a:r>
              <a:rPr lang="en-US" i="0" u="none" strike="noStrike" baseline="0" dirty="0">
                <a:latin typeface="Calibri"/>
                <a:ea typeface="ＭＳ ゴシック"/>
              </a:rPr>
              <a:t>Go</a:t>
            </a:r>
            <a:r>
              <a:rPr lang="en-US" i="0" u="none" strike="noStrike" dirty="0">
                <a:latin typeface="Calibri"/>
                <a:ea typeface="ＭＳ ゴシック"/>
              </a:rPr>
              <a:t> through the </a:t>
            </a:r>
            <a:r>
              <a:rPr lang="en-US" i="0" u="none" strike="noStrike" baseline="0" dirty="0">
                <a:latin typeface="Calibri"/>
                <a:ea typeface="ＭＳ ゴシック"/>
              </a:rPr>
              <a:t>State</a:t>
            </a:r>
            <a:r>
              <a:rPr lang="en-US" i="0" u="none" strike="noStrike" dirty="0">
                <a:latin typeface="Calibri"/>
                <a:ea typeface="ＭＳ ゴシック"/>
              </a:rPr>
              <a:t> Department of insurance</a:t>
            </a:r>
          </a:p>
          <a:p>
            <a:pPr lvl="3"/>
            <a:r>
              <a:rPr lang="en-US" baseline="0" dirty="0">
                <a:latin typeface="Calibri"/>
                <a:ea typeface="ＭＳ ゴシック"/>
              </a:rPr>
              <a:t>Or say you are going to!!!</a:t>
            </a:r>
            <a:endParaRPr lang="en-US" i="0" u="none" strike="noStrike" baseline="0" dirty="0">
              <a:latin typeface="Calibri"/>
              <a:ea typeface="ＭＳ ゴシック"/>
            </a:endParaRPr>
          </a:p>
          <a:p>
            <a:pPr marR="0" lvl="1" rtl="0"/>
            <a:r>
              <a:rPr lang="en-US" i="0" u="none" strike="noStrike" baseline="0" dirty="0">
                <a:latin typeface="Calibri"/>
                <a:ea typeface="ＭＳ ゴシック"/>
              </a:rPr>
              <a:t>Employer Groups </a:t>
            </a:r>
            <a:r>
              <a:rPr lang="mr-IN" i="0" u="none" strike="noStrike" baseline="0" dirty="0">
                <a:latin typeface="Calibri"/>
                <a:ea typeface="ＭＳ ゴシック"/>
              </a:rPr>
              <a:t>–</a:t>
            </a:r>
            <a:r>
              <a:rPr lang="en-US" i="0" u="none" strike="noStrike" baseline="0" dirty="0">
                <a:latin typeface="Calibri"/>
                <a:ea typeface="ＭＳ ゴシック"/>
              </a:rPr>
              <a:t> </a:t>
            </a:r>
          </a:p>
          <a:p>
            <a:pPr lvl="2"/>
            <a:r>
              <a:rPr lang="en-US" dirty="0">
                <a:latin typeface="Calibri"/>
                <a:ea typeface="ＭＳ ゴシック"/>
              </a:rPr>
              <a:t>Go through the </a:t>
            </a:r>
            <a:r>
              <a:rPr lang="en-US" i="0" u="none" strike="noStrike" baseline="0" dirty="0">
                <a:latin typeface="Calibri"/>
                <a:ea typeface="ＭＳ ゴシック"/>
              </a:rPr>
              <a:t>Department of Labor or Employee Human Resources</a:t>
            </a:r>
            <a:r>
              <a:rPr lang="en-US" i="0" u="none" strike="noStrike" dirty="0">
                <a:latin typeface="Calibri"/>
                <a:ea typeface="ＭＳ ゴシック"/>
              </a:rPr>
              <a:t> Department</a:t>
            </a:r>
            <a:endParaRPr lang="en-US" i="0" u="none" strike="noStrike" baseline="0" dirty="0">
              <a:latin typeface="Calibri"/>
              <a:ea typeface="ＭＳ ゴシック"/>
            </a:endParaRPr>
          </a:p>
          <a:p>
            <a:pPr lvl="2"/>
            <a:r>
              <a:rPr lang="en-US" dirty="0">
                <a:latin typeface="Calibri"/>
                <a:ea typeface="ＭＳ ゴシック"/>
              </a:rPr>
              <a:t>**Often look like commercial plans</a:t>
            </a:r>
            <a:endParaRPr lang="en-US" i="0" u="none" strike="noStrike" baseline="0" dirty="0">
              <a:latin typeface="Calibri"/>
              <a:ea typeface="ＭＳ ゴシック"/>
            </a:endParaRPr>
          </a:p>
        </p:txBody>
      </p:sp>
      <p:sp>
        <p:nvSpPr>
          <p:cNvPr id="4" name="Slide Number Placeholder 3"/>
          <p:cNvSpPr>
            <a:spLocks noGrp="1"/>
          </p:cNvSpPr>
          <p:nvPr>
            <p:ph type="sldNum" sz="quarter" idx="12"/>
          </p:nvPr>
        </p:nvSpPr>
        <p:spPr/>
        <p:txBody>
          <a:bodyPr/>
          <a:lstStyle/>
          <a:p>
            <a:fld id="{E7638CA2-7723-8044-9C76-6731B07492B9}" type="slidenum">
              <a:rPr lang="en-US" smtClean="0"/>
              <a:t>18</a:t>
            </a:fld>
            <a:endParaRPr lang="en-US" dirty="0"/>
          </a:p>
        </p:txBody>
      </p:sp>
    </p:spTree>
    <p:extLst>
      <p:ext uri="{BB962C8B-B14F-4D97-AF65-F5344CB8AC3E}">
        <p14:creationId xmlns:p14="http://schemas.microsoft.com/office/powerpoint/2010/main" val="2046179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FF"/>
                </a:solidFill>
              </a:rPr>
              <a:t>REMINDER</a:t>
            </a:r>
            <a:br>
              <a:rPr lang="en-US" sz="3600" b="1" dirty="0">
                <a:solidFill>
                  <a:srgbClr val="FFFFFF"/>
                </a:solidFill>
              </a:rPr>
            </a:br>
            <a:r>
              <a:rPr lang="en-US" sz="3600" dirty="0">
                <a:solidFill>
                  <a:srgbClr val="FFFFFF"/>
                </a:solidFill>
              </a:rPr>
              <a:t>Know the Laws</a:t>
            </a:r>
          </a:p>
        </p:txBody>
      </p:sp>
      <p:sp>
        <p:nvSpPr>
          <p:cNvPr id="3" name="Text Placeholder 2"/>
          <p:cNvSpPr>
            <a:spLocks noGrp="1"/>
          </p:cNvSpPr>
          <p:nvPr>
            <p:ph type="body" idx="1"/>
          </p:nvPr>
        </p:nvSpPr>
        <p:spPr/>
        <p:txBody>
          <a:bodyPr>
            <a:normAutofit/>
          </a:bodyPr>
          <a:lstStyle/>
          <a:p>
            <a:r>
              <a:rPr lang="en-US" sz="2800" b="1" dirty="0"/>
              <a:t>AND USE THEM!!</a:t>
            </a:r>
          </a:p>
        </p:txBody>
      </p:sp>
      <p:sp>
        <p:nvSpPr>
          <p:cNvPr id="4" name="Slide Number Placeholder 3"/>
          <p:cNvSpPr>
            <a:spLocks noGrp="1"/>
          </p:cNvSpPr>
          <p:nvPr>
            <p:ph type="sldNum" sz="quarter" idx="12"/>
          </p:nvPr>
        </p:nvSpPr>
        <p:spPr/>
        <p:txBody>
          <a:bodyPr/>
          <a:lstStyle/>
          <a:p>
            <a:fld id="{D739C4FB-7D33-419B-8833-D1372BFD11C8}" type="slidenum">
              <a:rPr lang="en-US" smtClean="0"/>
              <a:t>19</a:t>
            </a:fld>
            <a:endParaRPr lang="en-US" dirty="0"/>
          </a:p>
        </p:txBody>
      </p:sp>
    </p:spTree>
    <p:extLst>
      <p:ext uri="{BB962C8B-B14F-4D97-AF65-F5344CB8AC3E}">
        <p14:creationId xmlns:p14="http://schemas.microsoft.com/office/powerpoint/2010/main" val="84613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p:spPr>
        <p:style>
          <a:lnRef idx="1">
            <a:schemeClr val="accent2"/>
          </a:lnRef>
          <a:fillRef idx="3">
            <a:schemeClr val="accent2"/>
          </a:fillRef>
          <a:effectRef idx="2">
            <a:schemeClr val="accent2"/>
          </a:effectRef>
          <a:fontRef idx="minor">
            <a:schemeClr val="lt1"/>
          </a:fontRef>
        </p:style>
        <p:txBody>
          <a:bodyPr/>
          <a:lstStyle/>
          <a:p>
            <a:r>
              <a:rPr lang="en-US" dirty="0"/>
              <a:t>Disclaimer</a:t>
            </a:r>
          </a:p>
        </p:txBody>
      </p:sp>
      <p:sp>
        <p:nvSpPr>
          <p:cNvPr id="3" name="Content Placeholder 2"/>
          <p:cNvSpPr>
            <a:spLocks noGrp="1"/>
          </p:cNvSpPr>
          <p:nvPr>
            <p:ph idx="1"/>
          </p:nvPr>
        </p:nvSpPr>
        <p:spPr>
          <a:xfrm>
            <a:off x="571500" y="1905000"/>
            <a:ext cx="8216900" cy="4114800"/>
          </a:xfrm>
        </p:spPr>
        <p:txBody>
          <a:bodyPr>
            <a:normAutofit fontScale="40000" lnSpcReduction="20000"/>
          </a:bodyPr>
          <a:lstStyle/>
          <a:p>
            <a:pPr>
              <a:lnSpc>
                <a:spcPct val="120000"/>
              </a:lnSpc>
            </a:pPr>
            <a:r>
              <a:rPr lang="en-US" sz="4000" dirty="0">
                <a:latin typeface="Verdana" charset="0"/>
              </a:rPr>
              <a:t>The information in this presentation is not intended to provide reimbursement, legal or financial advice; it is for </a:t>
            </a:r>
            <a:r>
              <a:rPr lang="en-US" sz="4000" u="sng" dirty="0">
                <a:latin typeface="Verdana" charset="0"/>
              </a:rPr>
              <a:t>informational purposes only</a:t>
            </a:r>
            <a:r>
              <a:rPr lang="en-US" sz="4000" dirty="0">
                <a:latin typeface="Verdana" charset="0"/>
              </a:rPr>
              <a:t>.  Participants will need to do their own research and make their own decisions when seeking reimbursement.</a:t>
            </a:r>
          </a:p>
          <a:p>
            <a:pPr>
              <a:lnSpc>
                <a:spcPct val="120000"/>
              </a:lnSpc>
            </a:pPr>
            <a:r>
              <a:rPr lang="en-US" sz="4000" dirty="0">
                <a:latin typeface="Verdana" charset="0"/>
              </a:rPr>
              <a:t>Regulations and policies concerning payer reimbursement are a rapidly changing area of the law.  While we have made every effort to be current as of the issue date, the information may not be current or comprehensive when you review it or may contain inaccuracies or typographical errors.</a:t>
            </a:r>
          </a:p>
          <a:p>
            <a:pPr>
              <a:lnSpc>
                <a:spcPct val="120000"/>
              </a:lnSpc>
            </a:pPr>
            <a:r>
              <a:rPr lang="en-US" sz="4000" dirty="0">
                <a:latin typeface="Verdana" charset="0"/>
              </a:rPr>
              <a:t>Please watch for announcements from CMS and private payers directly and be sure to consult with your legal counsel for any specific reimbursement information and advice.</a:t>
            </a:r>
          </a:p>
          <a:p>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2</a:t>
            </a:fld>
            <a:endParaRPr lang="en-US" dirty="0"/>
          </a:p>
        </p:txBody>
      </p:sp>
    </p:spTree>
    <p:extLst>
      <p:ext uri="{BB962C8B-B14F-4D97-AF65-F5344CB8AC3E}">
        <p14:creationId xmlns:p14="http://schemas.microsoft.com/office/powerpoint/2010/main" val="3152929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the Laws</a:t>
            </a:r>
          </a:p>
        </p:txBody>
      </p:sp>
      <p:sp>
        <p:nvSpPr>
          <p:cNvPr id="3" name="Content Placeholder 2"/>
          <p:cNvSpPr>
            <a:spLocks noGrp="1"/>
          </p:cNvSpPr>
          <p:nvPr>
            <p:ph idx="1"/>
          </p:nvPr>
        </p:nvSpPr>
        <p:spPr>
          <a:xfrm>
            <a:off x="571500" y="2751859"/>
            <a:ext cx="8001000" cy="3783971"/>
          </a:xfrm>
        </p:spPr>
        <p:txBody>
          <a:bodyPr>
            <a:normAutofit fontScale="85000" lnSpcReduction="20000"/>
          </a:bodyPr>
          <a:lstStyle/>
          <a:p>
            <a:r>
              <a:rPr lang="en-US" dirty="0"/>
              <a:t>Did you know</a:t>
            </a:r>
            <a:r>
              <a:rPr lang="mr-IN" dirty="0"/>
              <a:t>…</a:t>
            </a:r>
            <a:r>
              <a:rPr lang="en-US" b="1" dirty="0">
                <a:latin typeface="Calibri"/>
                <a:ea typeface="ＭＳ ゴシック"/>
              </a:rPr>
              <a:t>Commercial Insurance </a:t>
            </a:r>
            <a:r>
              <a:rPr lang="en-US" sz="1800" b="1" dirty="0">
                <a:latin typeface="Calibri"/>
                <a:ea typeface="ＭＳ ゴシック"/>
              </a:rPr>
              <a:t>(State Level)</a:t>
            </a:r>
          </a:p>
          <a:p>
            <a:r>
              <a:rPr lang="en-US" sz="1800" b="1" dirty="0">
                <a:latin typeface="Calibri"/>
                <a:ea typeface="ＭＳ ゴシック"/>
              </a:rPr>
              <a:t>***Most all states have them!!</a:t>
            </a:r>
          </a:p>
          <a:p>
            <a:pPr lvl="1"/>
            <a:r>
              <a:rPr lang="en-US" dirty="0">
                <a:latin typeface="Calibri"/>
                <a:ea typeface="ＭＳ ゴシック"/>
              </a:rPr>
              <a:t>Clean Claim Required to Pay or Deny in 30/45 days with interest</a:t>
            </a:r>
          </a:p>
          <a:p>
            <a:pPr lvl="2"/>
            <a:r>
              <a:rPr lang="en-US" dirty="0">
                <a:latin typeface="Calibri"/>
                <a:ea typeface="ＭＳ ゴシック"/>
              </a:rPr>
              <a:t>Pennsylvania </a:t>
            </a:r>
            <a:r>
              <a:rPr lang="mr-IN" dirty="0">
                <a:latin typeface="Calibri"/>
                <a:ea typeface="ＭＳ ゴシック"/>
              </a:rPr>
              <a:t>–</a:t>
            </a:r>
            <a:r>
              <a:rPr lang="en-US" dirty="0">
                <a:latin typeface="Calibri"/>
                <a:ea typeface="ＭＳ ゴシック"/>
              </a:rPr>
              <a:t> 45 days / 12% Interest</a:t>
            </a:r>
          </a:p>
          <a:p>
            <a:pPr lvl="2"/>
            <a:r>
              <a:rPr lang="en-US" dirty="0">
                <a:hlinkClick r:id="rId2"/>
              </a:rPr>
              <a:t>http://www.pacode.com/secure/data/031/chapter154/s154.18.html</a:t>
            </a:r>
            <a:endParaRPr lang="en-US" dirty="0"/>
          </a:p>
          <a:p>
            <a:pPr lvl="2"/>
            <a:r>
              <a:rPr lang="en-US" dirty="0">
                <a:latin typeface="Calibri"/>
                <a:ea typeface="ＭＳ ゴシック"/>
              </a:rPr>
              <a:t>New Jersey </a:t>
            </a:r>
            <a:r>
              <a:rPr lang="mr-IN" dirty="0">
                <a:latin typeface="Calibri"/>
                <a:ea typeface="ＭＳ ゴシック"/>
              </a:rPr>
              <a:t>–</a:t>
            </a:r>
            <a:r>
              <a:rPr lang="en-US" dirty="0">
                <a:latin typeface="Calibri"/>
                <a:ea typeface="ＭＳ ゴシック"/>
              </a:rPr>
              <a:t> 30 days / 10% Interest</a:t>
            </a:r>
          </a:p>
          <a:p>
            <a:pPr lvl="2"/>
            <a:r>
              <a:rPr lang="en-US" dirty="0">
                <a:hlinkClick r:id="rId3"/>
              </a:rPr>
              <a:t>http://www.state.nj.us/dobi/division_insurance/drcorner.htm</a:t>
            </a:r>
            <a:endParaRPr lang="en-US" dirty="0"/>
          </a:p>
          <a:p>
            <a:pPr lvl="2"/>
            <a:endParaRPr lang="en-US" dirty="0">
              <a:latin typeface="Calibri"/>
              <a:ea typeface="ＭＳ ゴシック"/>
            </a:endParaRPr>
          </a:p>
          <a:p>
            <a:pPr lvl="2"/>
            <a:r>
              <a:rPr lang="en-US" b="1" dirty="0">
                <a:solidFill>
                  <a:srgbClr val="FF0000"/>
                </a:solidFill>
                <a:latin typeface="Calibri"/>
                <a:ea typeface="ＭＳ ゴシック"/>
              </a:rPr>
              <a:t>Reminder</a:t>
            </a:r>
            <a:r>
              <a:rPr lang="en-US" dirty="0">
                <a:latin typeface="Calibri"/>
                <a:ea typeface="ＭＳ ゴシック"/>
              </a:rPr>
              <a:t> </a:t>
            </a:r>
            <a:r>
              <a:rPr lang="mr-IN" dirty="0">
                <a:latin typeface="Calibri"/>
                <a:ea typeface="ＭＳ ゴシック"/>
              </a:rPr>
              <a:t>–</a:t>
            </a:r>
            <a:r>
              <a:rPr lang="en-US" dirty="0">
                <a:latin typeface="Calibri"/>
                <a:ea typeface="ＭＳ ゴシック"/>
              </a:rPr>
              <a:t> If more information is requested by the payer </a:t>
            </a:r>
          </a:p>
          <a:p>
            <a:pPr lvl="3"/>
            <a:r>
              <a:rPr lang="en-US" dirty="0">
                <a:latin typeface="Calibri"/>
                <a:ea typeface="ＭＳ ゴシック"/>
              </a:rPr>
              <a:t> add’l 45/30 days</a:t>
            </a:r>
          </a:p>
          <a:p>
            <a:pPr lvl="1"/>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20</a:t>
            </a:fld>
            <a:endParaRPr lang="en-US" dirty="0"/>
          </a:p>
        </p:txBody>
      </p:sp>
      <p:pic>
        <p:nvPicPr>
          <p:cNvPr id="7" name="Picture 6" descr="Screen Shot 2022-10-12 at 12.44.36 PM.png"/>
          <p:cNvPicPr>
            <a:picLocks noChangeAspect="1"/>
          </p:cNvPicPr>
          <p:nvPr/>
        </p:nvPicPr>
        <p:blipFill rotWithShape="1">
          <a:blip r:embed="rId4">
            <a:extLst>
              <a:ext uri="{28A0092B-C50C-407E-A947-70E740481C1C}">
                <a14:useLocalDpi xmlns:a14="http://schemas.microsoft.com/office/drawing/2010/main" val="0"/>
              </a:ext>
            </a:extLst>
          </a:blip>
          <a:srcRect l="29934"/>
          <a:stretch/>
        </p:blipFill>
        <p:spPr>
          <a:xfrm>
            <a:off x="2308848" y="1748515"/>
            <a:ext cx="4066552" cy="736600"/>
          </a:xfrm>
          <a:prstGeom prst="rect">
            <a:avLst/>
          </a:prstGeom>
        </p:spPr>
      </p:pic>
    </p:spTree>
    <p:extLst>
      <p:ext uri="{BB962C8B-B14F-4D97-AF65-F5344CB8AC3E}">
        <p14:creationId xmlns:p14="http://schemas.microsoft.com/office/powerpoint/2010/main" val="3180225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0" y="1282700"/>
            <a:ext cx="8585199" cy="1917700"/>
          </a:xfrm>
        </p:spPr>
        <p:txBody>
          <a:bodyPr/>
          <a:lstStyle/>
          <a:p>
            <a:r>
              <a:rPr lang="en-US" b="1" dirty="0">
                <a:solidFill>
                  <a:srgbClr val="FFFFFF"/>
                </a:solidFill>
              </a:rPr>
              <a:t>REMINDER</a:t>
            </a:r>
            <a:br>
              <a:rPr lang="en-US" b="1" dirty="0">
                <a:solidFill>
                  <a:srgbClr val="FFFFFF"/>
                </a:solidFill>
              </a:rPr>
            </a:br>
            <a:r>
              <a:rPr lang="en-US" sz="3600" dirty="0">
                <a:solidFill>
                  <a:srgbClr val="FFFFFF"/>
                </a:solidFill>
              </a:rPr>
              <a:t>Know When, Where and How to Push Up!</a:t>
            </a:r>
          </a:p>
        </p:txBody>
      </p:sp>
      <p:sp>
        <p:nvSpPr>
          <p:cNvPr id="3" name="Text Placeholder 2"/>
          <p:cNvSpPr>
            <a:spLocks noGrp="1"/>
          </p:cNvSpPr>
          <p:nvPr>
            <p:ph type="body" idx="1"/>
          </p:nvPr>
        </p:nvSpPr>
        <p:spPr/>
        <p:txBody>
          <a:bodyPr>
            <a:noAutofit/>
          </a:bodyPr>
          <a:lstStyle/>
          <a:p>
            <a:r>
              <a:rPr lang="en-US" sz="3200" dirty="0"/>
              <a:t>Medicare, Medicare Advantage and Medicaid</a:t>
            </a:r>
          </a:p>
          <a:p>
            <a:r>
              <a:rPr lang="en-US" sz="3200" dirty="0"/>
              <a:t>What works for me</a:t>
            </a:r>
            <a:r>
              <a:rPr lang="mr-IN" sz="3200" dirty="0"/>
              <a:t>…</a:t>
            </a:r>
            <a:endParaRPr lang="en-US" sz="3200" dirty="0"/>
          </a:p>
        </p:txBody>
      </p:sp>
      <p:sp>
        <p:nvSpPr>
          <p:cNvPr id="4" name="Slide Number Placeholder 3"/>
          <p:cNvSpPr>
            <a:spLocks noGrp="1"/>
          </p:cNvSpPr>
          <p:nvPr>
            <p:ph type="sldNum" sz="quarter" idx="12"/>
          </p:nvPr>
        </p:nvSpPr>
        <p:spPr/>
        <p:txBody>
          <a:bodyPr/>
          <a:lstStyle/>
          <a:p>
            <a:fld id="{D739C4FB-7D33-419B-8833-D1372BFD11C8}" type="slidenum">
              <a:rPr lang="en-US" smtClean="0"/>
              <a:t>21</a:t>
            </a:fld>
            <a:endParaRPr lang="en-US" dirty="0"/>
          </a:p>
        </p:txBody>
      </p:sp>
    </p:spTree>
    <p:extLst>
      <p:ext uri="{BB962C8B-B14F-4D97-AF65-F5344CB8AC3E}">
        <p14:creationId xmlns:p14="http://schemas.microsoft.com/office/powerpoint/2010/main" val="2936569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sz="4000" b="1" i="0" u="none" strike="noStrike" baseline="0" dirty="0">
                <a:latin typeface="Calibri"/>
                <a:ea typeface="ＭＳ ゴシック"/>
              </a:rPr>
              <a:t>When,</a:t>
            </a:r>
            <a:r>
              <a:rPr lang="en-US" sz="4000" b="1" i="0" u="none" strike="noStrike" dirty="0">
                <a:latin typeface="Calibri"/>
                <a:ea typeface="ＭＳ ゴシック"/>
              </a:rPr>
              <a:t> </a:t>
            </a:r>
            <a:r>
              <a:rPr lang="en-US" sz="4000" b="1" dirty="0">
                <a:latin typeface="Calibri"/>
                <a:ea typeface="ＭＳ ゴシック"/>
              </a:rPr>
              <a:t>Where and How </a:t>
            </a:r>
            <a:r>
              <a:rPr lang="en-US" sz="4000" b="1" i="0" u="none" strike="noStrike" baseline="0" dirty="0">
                <a:latin typeface="Calibri"/>
                <a:ea typeface="ＭＳ ゴシック"/>
              </a:rPr>
              <a:t>to Push Up</a:t>
            </a:r>
          </a:p>
        </p:txBody>
      </p:sp>
      <p:sp>
        <p:nvSpPr>
          <p:cNvPr id="3" name="Text Placeholder 2"/>
          <p:cNvSpPr>
            <a:spLocks noGrp="1"/>
          </p:cNvSpPr>
          <p:nvPr>
            <p:ph type="body" idx="1"/>
          </p:nvPr>
        </p:nvSpPr>
        <p:spPr>
          <a:xfrm>
            <a:off x="571500" y="1583273"/>
            <a:ext cx="8001000" cy="1611194"/>
          </a:xfrm>
        </p:spPr>
        <p:txBody>
          <a:bodyPr>
            <a:normAutofit/>
          </a:bodyPr>
          <a:lstStyle/>
          <a:p>
            <a:r>
              <a:rPr lang="en-US" b="1" dirty="0"/>
              <a:t>After</a:t>
            </a:r>
            <a:r>
              <a:rPr lang="en-US" dirty="0"/>
              <a:t> attempts with the payer,</a:t>
            </a:r>
          </a:p>
          <a:p>
            <a:pPr lvl="1"/>
            <a:r>
              <a:rPr lang="en-US" b="1" dirty="0"/>
              <a:t>Use the CMS Regional Office BUT make sure you copy the payer on your complaint!!</a:t>
            </a:r>
          </a:p>
          <a:p>
            <a:pPr lvl="1"/>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E7638CA2-7723-8044-9C76-6731B07492B9}" type="slidenum">
              <a:rPr lang="en-US" smtClean="0"/>
              <a:t>22</a:t>
            </a:fld>
            <a:endParaRPr lang="en-US" dirty="0"/>
          </a:p>
        </p:txBody>
      </p:sp>
      <p:pic>
        <p:nvPicPr>
          <p:cNvPr id="5" name="Picture 4" descr="Screen Shot 2018-10-14 at 12.50.28 PM.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5037" y="3194467"/>
            <a:ext cx="3628057" cy="2668981"/>
          </a:xfrm>
          <a:prstGeom prst="rect">
            <a:avLst/>
          </a:prstGeom>
        </p:spPr>
      </p:pic>
      <p:pic>
        <p:nvPicPr>
          <p:cNvPr id="6" name="Picture 5" descr="Screen Shot 2018-10-14 at 12.56.04 PM.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16109" y="3194468"/>
            <a:ext cx="3956391" cy="2791660"/>
          </a:xfrm>
          <a:prstGeom prst="rect">
            <a:avLst/>
          </a:prstGeom>
        </p:spPr>
      </p:pic>
    </p:spTree>
    <p:extLst>
      <p:ext uri="{BB962C8B-B14F-4D97-AF65-F5344CB8AC3E}">
        <p14:creationId xmlns:p14="http://schemas.microsoft.com/office/powerpoint/2010/main" val="1112063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Calibri"/>
                <a:ea typeface="ＭＳ ゴシック"/>
              </a:rPr>
              <a:t>When, Where and How to Push Up</a:t>
            </a:r>
            <a:endParaRPr lang="en-US" sz="4000" dirty="0"/>
          </a:p>
        </p:txBody>
      </p:sp>
      <p:sp>
        <p:nvSpPr>
          <p:cNvPr id="3" name="Text Placeholder 2"/>
          <p:cNvSpPr>
            <a:spLocks noGrp="1"/>
          </p:cNvSpPr>
          <p:nvPr>
            <p:ph type="body" idx="1"/>
          </p:nvPr>
        </p:nvSpPr>
        <p:spPr>
          <a:xfrm>
            <a:off x="334438" y="2683498"/>
            <a:ext cx="8572500" cy="3852333"/>
          </a:xfrm>
        </p:spPr>
        <p:txBody>
          <a:bodyPr>
            <a:normAutofit fontScale="70000" lnSpcReduction="20000"/>
          </a:bodyPr>
          <a:lstStyle/>
          <a:p>
            <a:r>
              <a:rPr lang="en-US" b="1" u="sng" dirty="0"/>
              <a:t>If that doesn’t work </a:t>
            </a:r>
            <a:r>
              <a:rPr lang="en-US" dirty="0"/>
              <a:t>or in combination with the Regional Office. utilize the SBA Ombudsman for Federal Program Issues </a:t>
            </a:r>
            <a:r>
              <a:rPr lang="mr-IN" dirty="0"/>
              <a:t>–</a:t>
            </a:r>
            <a:r>
              <a:rPr lang="en-US" dirty="0"/>
              <a:t> including the Department of Labor</a:t>
            </a:r>
          </a:p>
          <a:p>
            <a:pPr lvl="1"/>
            <a:r>
              <a:rPr lang="en-US" sz="2600" dirty="0">
                <a:solidFill>
                  <a:srgbClr val="000000"/>
                </a:solidFill>
              </a:rPr>
              <a:t>Purpose: </a:t>
            </a:r>
          </a:p>
          <a:p>
            <a:pPr lvl="2"/>
            <a:r>
              <a:rPr lang="en-US" sz="2200" dirty="0">
                <a:solidFill>
                  <a:srgbClr val="000000"/>
                </a:solidFill>
              </a:rPr>
              <a:t>Small business owners may use this form to submit comments on Federal enforcement/compliance actions that they consider excessive or unfair.  </a:t>
            </a:r>
          </a:p>
          <a:p>
            <a:pPr lvl="2"/>
            <a:r>
              <a:rPr lang="en-US" sz="2200" dirty="0">
                <a:solidFill>
                  <a:srgbClr val="000000"/>
                </a:solidFill>
              </a:rPr>
              <a:t>The National Ombudsman will use the information when it contacts the applicable Federal agency for a review of the action. Completion of this form is mandatory to request assistance from the Office of the National Ombudsman.</a:t>
            </a:r>
            <a:r>
              <a:rPr lang="en-US" dirty="0"/>
              <a:t>	</a:t>
            </a:r>
          </a:p>
          <a:p>
            <a:pPr lvl="1"/>
            <a:endParaRPr lang="en-US" dirty="0"/>
          </a:p>
          <a:p>
            <a:pPr lvl="1"/>
            <a:r>
              <a:rPr lang="en-US" b="1" dirty="0">
                <a:solidFill>
                  <a:srgbClr val="000000"/>
                </a:solidFill>
              </a:rPr>
              <a:t>Choose the </a:t>
            </a:r>
            <a:r>
              <a:rPr lang="en-US" b="1" u="sng" dirty="0">
                <a:solidFill>
                  <a:srgbClr val="000000"/>
                </a:solidFill>
              </a:rPr>
              <a:t>online “comment”</a:t>
            </a:r>
            <a:r>
              <a:rPr lang="en-US" b="1" dirty="0">
                <a:solidFill>
                  <a:srgbClr val="000000"/>
                </a:solidFill>
              </a:rPr>
              <a:t> complaint form:</a:t>
            </a:r>
          </a:p>
          <a:p>
            <a:pPr lvl="2"/>
            <a:r>
              <a:rPr lang="en-US" dirty="0">
                <a:hlinkClick r:id="rId2"/>
              </a:rPr>
              <a:t>https://www.sba.gov/about-sba/oversight-advocacy/office-national-ombudsman</a:t>
            </a:r>
            <a:endParaRPr lang="en-US" dirty="0"/>
          </a:p>
          <a:p>
            <a:pPr lvl="2"/>
            <a:endParaRPr lang="en-US" dirty="0"/>
          </a:p>
        </p:txBody>
      </p:sp>
      <p:pic>
        <p:nvPicPr>
          <p:cNvPr id="4" name="Picture 3" descr="Screen Shot 2018-10-08 at 2.16.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28" y="1715916"/>
            <a:ext cx="2973734" cy="840285"/>
          </a:xfrm>
          <a:prstGeom prst="rect">
            <a:avLst/>
          </a:prstGeom>
        </p:spPr>
      </p:pic>
      <p:sp>
        <p:nvSpPr>
          <p:cNvPr id="5" name="Slide Number Placeholder 4"/>
          <p:cNvSpPr>
            <a:spLocks noGrp="1"/>
          </p:cNvSpPr>
          <p:nvPr>
            <p:ph type="sldNum" sz="quarter" idx="12"/>
          </p:nvPr>
        </p:nvSpPr>
        <p:spPr/>
        <p:txBody>
          <a:bodyPr/>
          <a:lstStyle/>
          <a:p>
            <a:fld id="{E7638CA2-7723-8044-9C76-6731B07492B9}" type="slidenum">
              <a:rPr lang="en-US" smtClean="0"/>
              <a:t>23</a:t>
            </a:fld>
            <a:endParaRPr lang="en-US" dirty="0"/>
          </a:p>
        </p:txBody>
      </p:sp>
    </p:spTree>
    <p:extLst>
      <p:ext uri="{BB962C8B-B14F-4D97-AF65-F5344CB8AC3E}">
        <p14:creationId xmlns:p14="http://schemas.microsoft.com/office/powerpoint/2010/main" val="1253035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166" y="374899"/>
            <a:ext cx="5817399" cy="876719"/>
          </a:xfrm>
        </p:spPr>
        <p:txBody>
          <a:bodyPr>
            <a:noAutofit/>
          </a:bodyPr>
          <a:lstStyle/>
          <a:p>
            <a:r>
              <a:rPr lang="en-US" sz="4400" b="1" dirty="0"/>
              <a:t>SBA Ombudsman</a:t>
            </a:r>
          </a:p>
        </p:txBody>
      </p:sp>
      <p:sp>
        <p:nvSpPr>
          <p:cNvPr id="3" name="Content Placeholder 2"/>
          <p:cNvSpPr>
            <a:spLocks noGrp="1"/>
          </p:cNvSpPr>
          <p:nvPr>
            <p:ph idx="1"/>
          </p:nvPr>
        </p:nvSpPr>
        <p:spPr>
          <a:xfrm>
            <a:off x="308597" y="1388534"/>
            <a:ext cx="8369968" cy="5522930"/>
          </a:xfrm>
        </p:spPr>
        <p:txBody>
          <a:bodyPr>
            <a:noAutofit/>
          </a:bodyPr>
          <a:lstStyle/>
          <a:p>
            <a:r>
              <a:rPr lang="en-US" sz="1600" dirty="0"/>
              <a:t>Submit Form</a:t>
            </a:r>
          </a:p>
          <a:p>
            <a:pPr lvl="1"/>
            <a:r>
              <a:rPr lang="en-US" sz="1400" dirty="0"/>
              <a:t>You will immediately receive receipt</a:t>
            </a:r>
          </a:p>
          <a:p>
            <a:pPr lvl="1"/>
            <a:r>
              <a:rPr lang="en-US" sz="1400" dirty="0"/>
              <a:t>Within about 2 weeks you will receive acknowledgement w/case number assigned</a:t>
            </a:r>
          </a:p>
          <a:p>
            <a:pPr lvl="1"/>
            <a:r>
              <a:rPr lang="en-US" sz="1400" dirty="0"/>
              <a:t>IF you stated you had additional information to submit, you will receive an email allowing you to submit additional information</a:t>
            </a:r>
          </a:p>
          <a:p>
            <a:pPr lvl="1"/>
            <a:r>
              <a:rPr lang="en-US" sz="1400" dirty="0"/>
              <a:t>You will email any supportive information to substantiate your complaint/comment</a:t>
            </a:r>
          </a:p>
          <a:p>
            <a:pPr lvl="1"/>
            <a:r>
              <a:rPr lang="en-US" sz="1400" dirty="0"/>
              <a:t>They will contact the payer and work out the issue</a:t>
            </a:r>
          </a:p>
          <a:p>
            <a:pPr lvl="1"/>
            <a:r>
              <a:rPr lang="en-US" sz="1400" dirty="0"/>
              <a:t>Usually within about 30 </a:t>
            </a:r>
            <a:r>
              <a:rPr lang="mr-IN" sz="1400" dirty="0"/>
              <a:t>–</a:t>
            </a:r>
            <a:r>
              <a:rPr lang="en-US" sz="1400" dirty="0"/>
              <a:t> 45 days from time of additional data submission, you will receive a final determination by email and by snail mail</a:t>
            </a:r>
          </a:p>
          <a:p>
            <a:r>
              <a:rPr lang="en-US" sz="1600" dirty="0"/>
              <a:t>I have had 100% success rate with Medicare Advantage Plans</a:t>
            </a:r>
          </a:p>
          <a:p>
            <a:r>
              <a:rPr lang="en-US" sz="1600" dirty="0"/>
              <a:t>Medicaid plans continue to be a challenge because of State budgets </a:t>
            </a:r>
            <a:r>
              <a:rPr lang="mr-IN" sz="1600" dirty="0"/>
              <a:t>–</a:t>
            </a:r>
            <a:r>
              <a:rPr lang="en-US" sz="1600" dirty="0"/>
              <a:t> but some success</a:t>
            </a:r>
          </a:p>
          <a:p>
            <a:r>
              <a:rPr lang="en-US" sz="1600" dirty="0"/>
              <a:t>I recommend sending a copy of your complaint to the payer</a:t>
            </a:r>
          </a:p>
          <a:p>
            <a:pPr lvl="1"/>
            <a:r>
              <a:rPr lang="en-US" sz="1400" dirty="0"/>
              <a:t>They will often correct the problem as soon as they are aware they have been reported!</a:t>
            </a:r>
          </a:p>
        </p:txBody>
      </p:sp>
      <p:pic>
        <p:nvPicPr>
          <p:cNvPr id="4" name="Picture 3" descr="Screen Shot 2018-10-08 at 2.16.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97" y="299118"/>
            <a:ext cx="2794000" cy="952500"/>
          </a:xfrm>
          <a:prstGeom prst="rect">
            <a:avLst/>
          </a:prstGeom>
        </p:spPr>
      </p:pic>
      <p:sp>
        <p:nvSpPr>
          <p:cNvPr id="6" name="Slide Number Placeholder 5"/>
          <p:cNvSpPr>
            <a:spLocks noGrp="1"/>
          </p:cNvSpPr>
          <p:nvPr>
            <p:ph type="sldNum" sz="quarter" idx="12"/>
          </p:nvPr>
        </p:nvSpPr>
        <p:spPr/>
        <p:txBody>
          <a:bodyPr/>
          <a:lstStyle/>
          <a:p>
            <a:fld id="{687D7A59-36E2-48B9-B146-C1E59501F63F}" type="slidenum">
              <a:rPr lang="en-US" smtClean="0"/>
              <a:pPr/>
              <a:t>24</a:t>
            </a:fld>
            <a:endParaRPr lang="en-US" dirty="0"/>
          </a:p>
        </p:txBody>
      </p:sp>
    </p:spTree>
    <p:extLst>
      <p:ext uri="{BB962C8B-B14F-4D97-AF65-F5344CB8AC3E}">
        <p14:creationId xmlns:p14="http://schemas.microsoft.com/office/powerpoint/2010/main" val="3492431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FF"/>
                </a:solidFill>
              </a:rPr>
              <a:t>REMINDER</a:t>
            </a:r>
            <a:br>
              <a:rPr lang="en-US" b="1" dirty="0">
                <a:solidFill>
                  <a:srgbClr val="FFFFFF"/>
                </a:solidFill>
              </a:rPr>
            </a:br>
            <a:r>
              <a:rPr lang="en-US" sz="3600" dirty="0">
                <a:solidFill>
                  <a:srgbClr val="FFFFFF"/>
                </a:solidFill>
              </a:rPr>
              <a:t>Wrongful Denials</a:t>
            </a:r>
          </a:p>
        </p:txBody>
      </p:sp>
      <p:sp>
        <p:nvSpPr>
          <p:cNvPr id="3" name="Text Placeholder 2"/>
          <p:cNvSpPr>
            <a:spLocks noGrp="1"/>
          </p:cNvSpPr>
          <p:nvPr>
            <p:ph type="body" idx="1"/>
          </p:nvPr>
        </p:nvSpPr>
        <p:spPr>
          <a:xfrm>
            <a:off x="571500" y="3644152"/>
            <a:ext cx="8001000" cy="1975030"/>
          </a:xfrm>
        </p:spPr>
        <p:txBody>
          <a:bodyPr>
            <a:normAutofit/>
          </a:bodyPr>
          <a:lstStyle/>
          <a:p>
            <a:r>
              <a:rPr lang="en-US" sz="3000" dirty="0"/>
              <a:t>Never Give UP!  </a:t>
            </a:r>
          </a:p>
          <a:p>
            <a:r>
              <a:rPr lang="en-US" sz="3000" dirty="0"/>
              <a:t>Fight for your patient, </a:t>
            </a:r>
          </a:p>
          <a:p>
            <a:r>
              <a:rPr lang="en-US" sz="3000" dirty="0"/>
              <a:t>your provider, and your peers!!</a:t>
            </a:r>
          </a:p>
          <a:p>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25</a:t>
            </a:fld>
            <a:endParaRPr lang="en-US" dirty="0"/>
          </a:p>
        </p:txBody>
      </p:sp>
    </p:spTree>
    <p:extLst>
      <p:ext uri="{BB962C8B-B14F-4D97-AF65-F5344CB8AC3E}">
        <p14:creationId xmlns:p14="http://schemas.microsoft.com/office/powerpoint/2010/main" val="3178159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Wrongful Denials</a:t>
            </a:r>
            <a:endParaRPr lang="en-US" sz="4400" b="1" i="0" u="none" strike="noStrike" baseline="0" dirty="0">
              <a:solidFill>
                <a:srgbClr val="345A8A"/>
              </a:solidFill>
              <a:latin typeface="Calibri"/>
              <a:ea typeface="ＭＳ ゴシック"/>
            </a:endParaRPr>
          </a:p>
        </p:txBody>
      </p:sp>
      <p:sp>
        <p:nvSpPr>
          <p:cNvPr id="3" name="Text Placeholder 2"/>
          <p:cNvSpPr>
            <a:spLocks noGrp="1"/>
          </p:cNvSpPr>
          <p:nvPr>
            <p:ph type="body" idx="1"/>
          </p:nvPr>
        </p:nvSpPr>
        <p:spPr>
          <a:xfrm>
            <a:off x="160867" y="1667938"/>
            <a:ext cx="8001000" cy="4114800"/>
          </a:xfrm>
        </p:spPr>
        <p:txBody>
          <a:bodyPr>
            <a:normAutofit fontScale="92500" lnSpcReduction="20000"/>
          </a:bodyPr>
          <a:lstStyle/>
          <a:p>
            <a:pPr marR="0" lvl="1" rtl="0"/>
            <a:r>
              <a:rPr lang="en-US" i="0" u="none" strike="noStrike" baseline="0" dirty="0">
                <a:solidFill>
                  <a:srgbClr val="000000"/>
                </a:solidFill>
                <a:latin typeface="Calibri"/>
                <a:ea typeface="ＭＳ ゴシック"/>
              </a:rPr>
              <a:t>New Codes/Net Drugs/New</a:t>
            </a:r>
            <a:r>
              <a:rPr lang="en-US" i="0" u="none" strike="noStrike" dirty="0">
                <a:solidFill>
                  <a:srgbClr val="000000"/>
                </a:solidFill>
                <a:latin typeface="Calibri"/>
                <a:ea typeface="ＭＳ ゴシック"/>
              </a:rPr>
              <a:t> Indications</a:t>
            </a:r>
          </a:p>
          <a:p>
            <a:pPr lvl="2"/>
            <a:r>
              <a:rPr lang="en-US" baseline="0" dirty="0">
                <a:solidFill>
                  <a:srgbClr val="000000"/>
                </a:solidFill>
                <a:latin typeface="Calibri"/>
                <a:ea typeface="ＭＳ ゴシック"/>
              </a:rPr>
              <a:t>Expect an initial denial!</a:t>
            </a:r>
          </a:p>
          <a:p>
            <a:pPr lvl="3"/>
            <a:r>
              <a:rPr lang="en-US" baseline="0" dirty="0">
                <a:solidFill>
                  <a:srgbClr val="000000"/>
                </a:solidFill>
                <a:latin typeface="Calibri"/>
                <a:ea typeface="ＭＳ ゴシック"/>
              </a:rPr>
              <a:t>Upload the information with the claim!</a:t>
            </a:r>
          </a:p>
          <a:p>
            <a:pPr lvl="4"/>
            <a:r>
              <a:rPr lang="en-US" i="0" u="none" strike="noStrike" dirty="0">
                <a:solidFill>
                  <a:srgbClr val="000000"/>
                </a:solidFill>
                <a:latin typeface="Calibri"/>
                <a:ea typeface="ＭＳ ゴシック"/>
              </a:rPr>
              <a:t>Review the PWK Process with CMS!</a:t>
            </a:r>
          </a:p>
          <a:p>
            <a:pPr lvl="4"/>
            <a:endParaRPr lang="en-US" i="0" u="none" strike="noStrike" dirty="0">
              <a:solidFill>
                <a:srgbClr val="000000"/>
              </a:solidFill>
              <a:latin typeface="Calibri"/>
              <a:ea typeface="ＭＳ ゴシック"/>
            </a:endParaRPr>
          </a:p>
          <a:p>
            <a:pPr lvl="2"/>
            <a:r>
              <a:rPr lang="en-US" baseline="0" dirty="0">
                <a:solidFill>
                  <a:srgbClr val="000000"/>
                </a:solidFill>
                <a:latin typeface="Calibri"/>
                <a:ea typeface="ＭＳ ゴシック"/>
              </a:rPr>
              <a:t>Other Common Denials</a:t>
            </a:r>
          </a:p>
          <a:p>
            <a:pPr lvl="3"/>
            <a:r>
              <a:rPr lang="en-US" i="0" u="none" strike="noStrike" dirty="0">
                <a:solidFill>
                  <a:srgbClr val="000000"/>
                </a:solidFill>
                <a:latin typeface="Calibri"/>
                <a:ea typeface="ＭＳ ゴシック"/>
              </a:rPr>
              <a:t>Medically Unlikely Edits for Drugs</a:t>
            </a:r>
          </a:p>
          <a:p>
            <a:pPr lvl="4"/>
            <a:r>
              <a:rPr lang="en-US" baseline="0" dirty="0">
                <a:solidFill>
                  <a:srgbClr val="000000"/>
                </a:solidFill>
                <a:latin typeface="Calibri"/>
                <a:ea typeface="ＭＳ ゴシック"/>
              </a:rPr>
              <a:t>Weight</a:t>
            </a:r>
            <a:r>
              <a:rPr lang="en-US" dirty="0">
                <a:solidFill>
                  <a:srgbClr val="000000"/>
                </a:solidFill>
                <a:latin typeface="Calibri"/>
                <a:ea typeface="ＭＳ ゴシック"/>
              </a:rPr>
              <a:t> based doses on a heavy patient will fall outside of the MUE allowed for the drug</a:t>
            </a:r>
          </a:p>
          <a:p>
            <a:pPr lvl="5"/>
            <a:r>
              <a:rPr lang="en-US" i="0" u="none" strike="noStrike" baseline="0" dirty="0">
                <a:solidFill>
                  <a:srgbClr val="000000"/>
                </a:solidFill>
                <a:latin typeface="Calibri"/>
                <a:ea typeface="ＭＳ ゴシック"/>
              </a:rPr>
              <a:t>KEEP YOUR 1</a:t>
            </a:r>
            <a:r>
              <a:rPr lang="en-US" i="0" u="none" strike="noStrike" baseline="30000" dirty="0">
                <a:solidFill>
                  <a:srgbClr val="000000"/>
                </a:solidFill>
                <a:latin typeface="Calibri"/>
                <a:ea typeface="ＭＳ ゴシック"/>
              </a:rPr>
              <a:t>st</a:t>
            </a:r>
            <a:r>
              <a:rPr lang="en-US" i="0" u="none" strike="noStrike" dirty="0">
                <a:solidFill>
                  <a:srgbClr val="000000"/>
                </a:solidFill>
                <a:latin typeface="Calibri"/>
                <a:ea typeface="ＭＳ ゴシック"/>
              </a:rPr>
              <a:t> level appeal SIMPLE and to the point!</a:t>
            </a:r>
          </a:p>
          <a:p>
            <a:pPr lvl="5"/>
            <a:r>
              <a:rPr lang="en-US" baseline="0" dirty="0">
                <a:solidFill>
                  <a:srgbClr val="000000"/>
                </a:solidFill>
                <a:latin typeface="Calibri"/>
                <a:ea typeface="ＭＳ ゴシック"/>
              </a:rPr>
              <a:t>CMS</a:t>
            </a:r>
            <a:r>
              <a:rPr lang="en-US" dirty="0">
                <a:solidFill>
                  <a:srgbClr val="000000"/>
                </a:solidFill>
                <a:latin typeface="Calibri"/>
                <a:ea typeface="ＭＳ ゴシック"/>
              </a:rPr>
              <a:t> MUST PAY THIS CLAIM!</a:t>
            </a:r>
          </a:p>
          <a:p>
            <a:pPr lvl="6"/>
            <a:r>
              <a:rPr lang="en-US" dirty="0">
                <a:solidFill>
                  <a:srgbClr val="000000"/>
                </a:solidFill>
                <a:latin typeface="Calibri"/>
                <a:ea typeface="ＭＳ ゴシック"/>
              </a:rPr>
              <a:t>Sadly </a:t>
            </a:r>
            <a:r>
              <a:rPr lang="mr-IN" dirty="0">
                <a:solidFill>
                  <a:srgbClr val="000000"/>
                </a:solidFill>
                <a:latin typeface="Calibri"/>
                <a:ea typeface="ＭＳ ゴシック"/>
              </a:rPr>
              <a:t>–</a:t>
            </a:r>
            <a:r>
              <a:rPr lang="en-US" dirty="0">
                <a:solidFill>
                  <a:srgbClr val="000000"/>
                </a:solidFill>
                <a:latin typeface="Calibri"/>
                <a:ea typeface="ＭＳ ゴシック"/>
              </a:rPr>
              <a:t> you will have to appeal each treatment</a:t>
            </a:r>
            <a:endParaRPr lang="en-US" i="0" u="none" strike="noStrike" baseline="0" dirty="0">
              <a:solidFill>
                <a:srgbClr val="000000"/>
              </a:solidFill>
              <a:latin typeface="Calibri"/>
              <a:ea typeface="ＭＳ ゴシック"/>
            </a:endParaRPr>
          </a:p>
          <a:p>
            <a:pPr marR="0" lvl="1" rtl="0"/>
            <a:endParaRPr lang="en-US" b="1" i="0" u="none" strike="noStrike" baseline="0" dirty="0">
              <a:solidFill>
                <a:srgbClr val="4F81BD"/>
              </a:solidFill>
              <a:latin typeface="Calibri"/>
              <a:ea typeface="ＭＳ ゴシック"/>
            </a:endParaRPr>
          </a:p>
        </p:txBody>
      </p:sp>
      <p:sp>
        <p:nvSpPr>
          <p:cNvPr id="4" name="TextBox 3"/>
          <p:cNvSpPr txBox="1"/>
          <p:nvPr/>
        </p:nvSpPr>
        <p:spPr>
          <a:xfrm>
            <a:off x="711200" y="5823634"/>
            <a:ext cx="7450667" cy="646331"/>
          </a:xfrm>
          <a:prstGeom prst="rect">
            <a:avLst/>
          </a:prstGeom>
          <a:noFill/>
        </p:spPr>
        <p:txBody>
          <a:bodyPr wrap="square" rtlCol="0">
            <a:spAutoFit/>
          </a:bodyPr>
          <a:lstStyle/>
          <a:p>
            <a:r>
              <a:rPr lang="en-US" dirty="0">
                <a:hlinkClick r:id="rId2"/>
              </a:rPr>
              <a:t>Link to the Practitioner Services MUE Table Download </a:t>
            </a:r>
            <a:r>
              <a:rPr lang="mr-IN" dirty="0"/>
              <a:t>–</a:t>
            </a:r>
            <a:r>
              <a:rPr lang="en-US" dirty="0"/>
              <a:t> scroll down to bottom of this page!  List includes MANY drugs and services!</a:t>
            </a:r>
          </a:p>
        </p:txBody>
      </p:sp>
      <p:sp>
        <p:nvSpPr>
          <p:cNvPr id="5" name="Slide Number Placeholder 4"/>
          <p:cNvSpPr>
            <a:spLocks noGrp="1"/>
          </p:cNvSpPr>
          <p:nvPr>
            <p:ph type="sldNum" sz="quarter" idx="12"/>
          </p:nvPr>
        </p:nvSpPr>
        <p:spPr/>
        <p:txBody>
          <a:bodyPr/>
          <a:lstStyle/>
          <a:p>
            <a:fld id="{E7638CA2-7723-8044-9C76-6731B07492B9}" type="slidenum">
              <a:rPr lang="en-US" smtClean="0"/>
              <a:t>26</a:t>
            </a:fld>
            <a:endParaRPr lang="en-US" dirty="0"/>
          </a:p>
        </p:txBody>
      </p:sp>
    </p:spTree>
    <p:extLst>
      <p:ext uri="{BB962C8B-B14F-4D97-AF65-F5344CB8AC3E}">
        <p14:creationId xmlns:p14="http://schemas.microsoft.com/office/powerpoint/2010/main" val="1837945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4" name="Picture 3" descr="Screen Shot 2016-04-03 at 8.32.35 P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96" y="1688361"/>
            <a:ext cx="8874888" cy="4569096"/>
          </a:xfrm>
          <a:prstGeom prst="rect">
            <a:avLst/>
          </a:prstGeom>
        </p:spPr>
      </p:pic>
      <p:sp>
        <p:nvSpPr>
          <p:cNvPr id="5" name="Left Arrow Callout 4"/>
          <p:cNvSpPr/>
          <p:nvPr/>
        </p:nvSpPr>
        <p:spPr>
          <a:xfrm>
            <a:off x="1935849" y="4950171"/>
            <a:ext cx="3509184" cy="738625"/>
          </a:xfrm>
          <a:prstGeom prst="leftArrowCallout">
            <a:avLst/>
          </a:prstGeom>
          <a:solidFill>
            <a:srgbClr val="008000"/>
          </a:solidFill>
          <a:ln/>
        </p:spPr>
        <p:style>
          <a:lnRef idx="1">
            <a:schemeClr val="accent2"/>
          </a:lnRef>
          <a:fillRef idx="3">
            <a:schemeClr val="accent2"/>
          </a:fillRef>
          <a:effectRef idx="2">
            <a:schemeClr val="accent2"/>
          </a:effectRef>
          <a:fontRef idx="minor">
            <a:schemeClr val="lt1"/>
          </a:fontRef>
        </p:style>
        <p:txBody>
          <a:bodyPr/>
          <a:lstStyle/>
          <a:p>
            <a:pPr algn="ctr"/>
            <a:r>
              <a:rPr lang="en-US" dirty="0">
                <a:solidFill>
                  <a:srgbClr val="FFFFFF"/>
                </a:solidFill>
              </a:rPr>
              <a:t>Example of 1 initial code per day!</a:t>
            </a:r>
          </a:p>
        </p:txBody>
      </p:sp>
      <p:sp>
        <p:nvSpPr>
          <p:cNvPr id="6" name="Title 1"/>
          <p:cNvSpPr>
            <a:spLocks noGrp="1"/>
          </p:cNvSpPr>
          <p:nvPr>
            <p:ph type="title"/>
          </p:nvPr>
        </p:nvSpPr>
        <p:spPr>
          <a:xfrm>
            <a:off x="457200" y="274638"/>
            <a:ext cx="8229600" cy="1143000"/>
          </a:xfrm>
          <a:solidFill>
            <a:srgbClr val="008000"/>
          </a:solidFill>
        </p:spPr>
        <p:style>
          <a:lnRef idx="1">
            <a:schemeClr val="accent2"/>
          </a:lnRef>
          <a:fillRef idx="3">
            <a:schemeClr val="accent2"/>
          </a:fillRef>
          <a:effectRef idx="2">
            <a:schemeClr val="accent2"/>
          </a:effectRef>
          <a:fontRef idx="minor">
            <a:schemeClr val="lt1"/>
          </a:fontRef>
        </p:style>
        <p:txBody>
          <a:bodyPr/>
          <a:lstStyle/>
          <a:p>
            <a:r>
              <a:rPr lang="en-US" sz="4400" dirty="0">
                <a:solidFill>
                  <a:srgbClr val="FFFFFF"/>
                </a:solidFill>
              </a:rPr>
              <a:t>MUE Example – Admin Codes</a:t>
            </a:r>
          </a:p>
        </p:txBody>
      </p:sp>
      <p:sp>
        <p:nvSpPr>
          <p:cNvPr id="7" name="Slide Number Placeholder 6"/>
          <p:cNvSpPr>
            <a:spLocks noGrp="1"/>
          </p:cNvSpPr>
          <p:nvPr>
            <p:ph type="sldNum" sz="quarter" idx="12"/>
          </p:nvPr>
        </p:nvSpPr>
        <p:spPr/>
        <p:txBody>
          <a:bodyPr/>
          <a:lstStyle/>
          <a:p>
            <a:fld id="{D739C4FB-7D33-419B-8833-D1372BFD11C8}" type="slidenum">
              <a:rPr lang="en-US" smtClean="0"/>
              <a:t>27</a:t>
            </a:fld>
            <a:endParaRPr lang="en-US" dirty="0"/>
          </a:p>
        </p:txBody>
      </p:sp>
    </p:spTree>
    <p:extLst>
      <p:ext uri="{BB962C8B-B14F-4D97-AF65-F5344CB8AC3E}">
        <p14:creationId xmlns:p14="http://schemas.microsoft.com/office/powerpoint/2010/main" val="184268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Screen Shot 2016-04-03 at 8.33.27 P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2278"/>
            <a:ext cx="9144000" cy="5155324"/>
          </a:xfrm>
          <a:prstGeom prst="rect">
            <a:avLst/>
          </a:prstGeom>
        </p:spPr>
      </p:pic>
      <p:sp>
        <p:nvSpPr>
          <p:cNvPr id="5" name="Title 1"/>
          <p:cNvSpPr txBox="1">
            <a:spLocks/>
          </p:cNvSpPr>
          <p:nvPr/>
        </p:nvSpPr>
        <p:spPr>
          <a:xfrm>
            <a:off x="457200" y="274638"/>
            <a:ext cx="8229600" cy="1143000"/>
          </a:xfrm>
          <a:prstGeom prst="rect">
            <a:avLst/>
          </a:prstGeom>
          <a:solidFill>
            <a:srgbClr val="008000"/>
          </a:solidFill>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b" anchorCtr="0">
            <a:noAutofit/>
          </a:bodyPr>
          <a:lstStyle>
            <a:lvl1pPr algn="ctr" defTabSz="914400" rtl="0" eaLnBrk="1" latinLnBrk="0" hangingPunct="1">
              <a:spcBef>
                <a:spcPct val="0"/>
              </a:spcBef>
              <a:buNone/>
              <a:defRPr sz="5600" b="0" kern="1200" cap="none" baseline="0">
                <a:solidFill>
                  <a:srgbClr val="000000"/>
                </a:solidFill>
                <a:latin typeface="+mj-lt"/>
                <a:ea typeface="+mj-ea"/>
                <a:cs typeface="+mj-cs"/>
              </a:defRPr>
            </a:lvl1pPr>
          </a:lstStyle>
          <a:p>
            <a:r>
              <a:rPr lang="en-US" dirty="0">
                <a:solidFill>
                  <a:srgbClr val="FFFFFF"/>
                </a:solidFill>
              </a:rPr>
              <a:t>MUE Example – Drugs</a:t>
            </a:r>
          </a:p>
        </p:txBody>
      </p:sp>
      <p:sp>
        <p:nvSpPr>
          <p:cNvPr id="6" name="Slide Number Placeholder 5"/>
          <p:cNvSpPr>
            <a:spLocks noGrp="1"/>
          </p:cNvSpPr>
          <p:nvPr>
            <p:ph type="sldNum" sz="quarter" idx="12"/>
          </p:nvPr>
        </p:nvSpPr>
        <p:spPr/>
        <p:txBody>
          <a:bodyPr/>
          <a:lstStyle/>
          <a:p>
            <a:fld id="{D739C4FB-7D33-419B-8833-D1372BFD11C8}" type="slidenum">
              <a:rPr lang="en-US" smtClean="0"/>
              <a:t>28</a:t>
            </a:fld>
            <a:endParaRPr lang="en-US" dirty="0"/>
          </a:p>
        </p:txBody>
      </p:sp>
    </p:spTree>
    <p:extLst>
      <p:ext uri="{BB962C8B-B14F-4D97-AF65-F5344CB8AC3E}">
        <p14:creationId xmlns:p14="http://schemas.microsoft.com/office/powerpoint/2010/main" val="1909334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Wrongful Denials</a:t>
            </a:r>
          </a:p>
        </p:txBody>
      </p:sp>
      <p:sp>
        <p:nvSpPr>
          <p:cNvPr id="3" name="Text Placeholder 2"/>
          <p:cNvSpPr>
            <a:spLocks noGrp="1"/>
          </p:cNvSpPr>
          <p:nvPr>
            <p:ph type="body" idx="1"/>
          </p:nvPr>
        </p:nvSpPr>
        <p:spPr/>
        <p:txBody>
          <a:bodyPr/>
          <a:lstStyle/>
          <a:p>
            <a:r>
              <a:rPr lang="en-US" b="1" dirty="0"/>
              <a:t>Prior Authorization Denials</a:t>
            </a:r>
          </a:p>
          <a:p>
            <a:pPr lvl="1"/>
            <a:r>
              <a:rPr lang="en-US" dirty="0"/>
              <a:t>Obtained but they say it isn’t</a:t>
            </a:r>
          </a:p>
          <a:p>
            <a:pPr lvl="1"/>
            <a:r>
              <a:rPr lang="en-US" dirty="0"/>
              <a:t>Obtained but now they deny for medical necessity</a:t>
            </a:r>
          </a:p>
          <a:p>
            <a:pPr lvl="1"/>
            <a:r>
              <a:rPr lang="en-US" dirty="0"/>
              <a:t>Not obtained because you were told you don’t need one</a:t>
            </a:r>
          </a:p>
          <a:p>
            <a:pPr lvl="1"/>
            <a:r>
              <a:rPr lang="en-US" dirty="0"/>
              <a:t>Not obtained because you were only allowed 3 and you forgot to reach back on the 4</a:t>
            </a:r>
            <a:r>
              <a:rPr lang="en-US" baseline="30000" dirty="0"/>
              <a:t>tth,</a:t>
            </a:r>
            <a:r>
              <a:rPr lang="en-US" dirty="0"/>
              <a:t> 5</a:t>
            </a:r>
            <a:r>
              <a:rPr lang="en-US" baseline="30000" dirty="0"/>
              <a:t>th</a:t>
            </a:r>
            <a:r>
              <a:rPr lang="en-US" dirty="0"/>
              <a:t>, 6</a:t>
            </a:r>
            <a:r>
              <a:rPr lang="en-US" baseline="30000" dirty="0"/>
              <a:t>th</a:t>
            </a:r>
            <a:r>
              <a:rPr lang="en-US" dirty="0"/>
              <a:t> treatment</a:t>
            </a:r>
          </a:p>
          <a:p>
            <a:pPr lvl="1"/>
            <a:endParaRPr lang="en-US" dirty="0"/>
          </a:p>
          <a:p>
            <a:pPr lvl="1"/>
            <a:r>
              <a:rPr lang="en-US" b="1" dirty="0"/>
              <a:t>FIGHT!</a:t>
            </a:r>
          </a:p>
        </p:txBody>
      </p:sp>
      <p:sp>
        <p:nvSpPr>
          <p:cNvPr id="4" name="Slide Number Placeholder 3"/>
          <p:cNvSpPr>
            <a:spLocks noGrp="1"/>
          </p:cNvSpPr>
          <p:nvPr>
            <p:ph type="sldNum" sz="quarter" idx="12"/>
          </p:nvPr>
        </p:nvSpPr>
        <p:spPr/>
        <p:txBody>
          <a:bodyPr/>
          <a:lstStyle/>
          <a:p>
            <a:fld id="{E7638CA2-7723-8044-9C76-6731B07492B9}" type="slidenum">
              <a:rPr lang="en-US" smtClean="0"/>
              <a:t>29</a:t>
            </a:fld>
            <a:endParaRPr lang="en-US" dirty="0"/>
          </a:p>
        </p:txBody>
      </p:sp>
    </p:spTree>
    <p:extLst>
      <p:ext uri="{BB962C8B-B14F-4D97-AF65-F5344CB8AC3E}">
        <p14:creationId xmlns:p14="http://schemas.microsoft.com/office/powerpoint/2010/main" val="3923753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3200" i="1" dirty="0">
                <a:latin typeface="Verdana" charset="0"/>
              </a:rPr>
              <a:t>CPT®</a:t>
            </a:r>
            <a:r>
              <a:rPr lang="en-US" sz="3200" dirty="0">
                <a:latin typeface="Verdana" charset="0"/>
              </a:rPr>
              <a:t> is a Trademark of the American Medical Association</a:t>
            </a:r>
            <a:endParaRPr lang="en-US" sz="3200" dirty="0"/>
          </a:p>
        </p:txBody>
      </p:sp>
      <p:sp>
        <p:nvSpPr>
          <p:cNvPr id="3" name="Content Placeholder 2"/>
          <p:cNvSpPr>
            <a:spLocks noGrp="1"/>
          </p:cNvSpPr>
          <p:nvPr>
            <p:ph idx="1"/>
          </p:nvPr>
        </p:nvSpPr>
        <p:spPr>
          <a:xfrm>
            <a:off x="584200" y="1790171"/>
            <a:ext cx="8229600" cy="4525963"/>
          </a:xfrm>
        </p:spPr>
        <p:txBody>
          <a:bodyPr>
            <a:normAutofit/>
          </a:bodyPr>
          <a:lstStyle/>
          <a:p>
            <a:pPr>
              <a:lnSpc>
                <a:spcPct val="80000"/>
              </a:lnSpc>
            </a:pPr>
            <a:r>
              <a:rPr lang="en-US" sz="2000" dirty="0"/>
              <a:t>Current Procedural Terminology (CPT) is </a:t>
            </a:r>
            <a:br>
              <a:rPr lang="en-US" sz="2000" dirty="0"/>
            </a:br>
            <a:r>
              <a:rPr lang="en-US" sz="2000" dirty="0"/>
              <a:t>copyright American  Medical  Association</a:t>
            </a:r>
          </a:p>
          <a:p>
            <a:pPr>
              <a:lnSpc>
                <a:spcPct val="80000"/>
              </a:lnSpc>
            </a:pPr>
            <a:r>
              <a:rPr lang="en-US" sz="2000" dirty="0"/>
              <a:t>All Rights Reserved  </a:t>
            </a:r>
          </a:p>
          <a:p>
            <a:pPr>
              <a:lnSpc>
                <a:spcPct val="80000"/>
              </a:lnSpc>
            </a:pPr>
            <a:r>
              <a:rPr lang="en-US" sz="2000" dirty="0"/>
              <a:t>No fee schedules, basic units, relative values, or related listings are included in CPT  </a:t>
            </a:r>
          </a:p>
          <a:p>
            <a:pPr>
              <a:lnSpc>
                <a:spcPct val="80000"/>
              </a:lnSpc>
            </a:pPr>
            <a:r>
              <a:rPr lang="en-US" sz="2000" dirty="0"/>
              <a:t>The AMA assumes no liability for the data contained herein</a:t>
            </a:r>
          </a:p>
          <a:p>
            <a:pPr>
              <a:lnSpc>
                <a:spcPct val="80000"/>
              </a:lnSpc>
            </a:pPr>
            <a:r>
              <a:rPr lang="en-US" sz="2000" dirty="0"/>
              <a:t>Attendees can purchase AMA CPT or CPT Assistant by </a:t>
            </a:r>
            <a:br>
              <a:rPr lang="en-US" sz="2000" dirty="0"/>
            </a:br>
            <a:r>
              <a:rPr lang="en-US" sz="2000" dirty="0"/>
              <a:t>calling 800-621-8335 or online at </a:t>
            </a:r>
            <a:br>
              <a:rPr lang="en-US" sz="2000" dirty="0"/>
            </a:br>
            <a:r>
              <a:rPr lang="en-US" sz="2000" u="sng" dirty="0">
                <a:solidFill>
                  <a:srgbClr val="0000FF"/>
                </a:solidFill>
              </a:rPr>
              <a:t>www.ama-assn.org/cpt/online</a:t>
            </a:r>
          </a:p>
          <a:p>
            <a:r>
              <a:rPr lang="en-US" sz="2000" b="1" dirty="0"/>
              <a:t>2023 CPT Book released Mid-October</a:t>
            </a:r>
          </a:p>
        </p:txBody>
      </p:sp>
      <p:pic>
        <p:nvPicPr>
          <p:cNvPr id="4" name="Picture 4" descr="CP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363" y="1417638"/>
            <a:ext cx="1354137"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D739C4FB-7D33-419B-8833-D1372BFD11C8}" type="slidenum">
              <a:rPr lang="en-US" smtClean="0"/>
              <a:t>3</a:t>
            </a:fld>
            <a:endParaRPr lang="en-US" dirty="0"/>
          </a:p>
        </p:txBody>
      </p:sp>
    </p:spTree>
    <p:extLst>
      <p:ext uri="{BB962C8B-B14F-4D97-AF65-F5344CB8AC3E}">
        <p14:creationId xmlns:p14="http://schemas.microsoft.com/office/powerpoint/2010/main" val="4017871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FF"/>
                </a:solidFill>
              </a:rPr>
              <a:t>REMINDER</a:t>
            </a:r>
            <a:br>
              <a:rPr lang="en-US" b="1" dirty="0">
                <a:solidFill>
                  <a:srgbClr val="FFFFFF"/>
                </a:solidFill>
              </a:rPr>
            </a:br>
            <a:r>
              <a:rPr lang="en-US" sz="3600" dirty="0">
                <a:solidFill>
                  <a:srgbClr val="FFFFFF"/>
                </a:solidFill>
              </a:rPr>
              <a:t>Evaluation and Management</a:t>
            </a:r>
            <a:br>
              <a:rPr lang="en-US" sz="3600" dirty="0">
                <a:solidFill>
                  <a:srgbClr val="FFFFFF"/>
                </a:solidFill>
              </a:rPr>
            </a:br>
            <a:r>
              <a:rPr lang="en-US" sz="3600" dirty="0">
                <a:solidFill>
                  <a:srgbClr val="FFFFFF"/>
                </a:solidFill>
              </a:rPr>
              <a:t>Changes!</a:t>
            </a:r>
          </a:p>
        </p:txBody>
      </p:sp>
      <p:sp>
        <p:nvSpPr>
          <p:cNvPr id="3" name="Text Placeholder 2"/>
          <p:cNvSpPr>
            <a:spLocks noGrp="1"/>
          </p:cNvSpPr>
          <p:nvPr>
            <p:ph type="body" idx="1"/>
          </p:nvPr>
        </p:nvSpPr>
        <p:spPr>
          <a:xfrm>
            <a:off x="571500" y="3881219"/>
            <a:ext cx="8001000" cy="833718"/>
          </a:xfrm>
        </p:spPr>
        <p:txBody>
          <a:bodyPr>
            <a:noAutofit/>
          </a:bodyPr>
          <a:lstStyle/>
          <a:p>
            <a:r>
              <a:rPr lang="en-US" sz="2800" dirty="0"/>
              <a:t>Change is difficult but </a:t>
            </a:r>
            <a:r>
              <a:rPr lang="mr-IN" sz="2800" dirty="0"/>
              <a:t>–</a:t>
            </a:r>
            <a:r>
              <a:rPr lang="en-US" sz="2800" dirty="0"/>
              <a:t> might be your best friend!</a:t>
            </a:r>
          </a:p>
        </p:txBody>
      </p:sp>
      <p:sp>
        <p:nvSpPr>
          <p:cNvPr id="4" name="Slide Number Placeholder 3"/>
          <p:cNvSpPr>
            <a:spLocks noGrp="1"/>
          </p:cNvSpPr>
          <p:nvPr>
            <p:ph type="sldNum" sz="quarter" idx="12"/>
          </p:nvPr>
        </p:nvSpPr>
        <p:spPr/>
        <p:txBody>
          <a:bodyPr/>
          <a:lstStyle/>
          <a:p>
            <a:fld id="{D739C4FB-7D33-419B-8833-D1372BFD11C8}" type="slidenum">
              <a:rPr lang="en-US" smtClean="0"/>
              <a:t>30</a:t>
            </a:fld>
            <a:endParaRPr lang="en-US" dirty="0"/>
          </a:p>
        </p:txBody>
      </p:sp>
    </p:spTree>
    <p:extLst>
      <p:ext uri="{BB962C8B-B14F-4D97-AF65-F5344CB8AC3E}">
        <p14:creationId xmlns:p14="http://schemas.microsoft.com/office/powerpoint/2010/main" val="3975727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E &amp; M Reminders</a:t>
            </a:r>
          </a:p>
        </p:txBody>
      </p:sp>
      <p:sp>
        <p:nvSpPr>
          <p:cNvPr id="3" name="Content Placeholder 2"/>
          <p:cNvSpPr>
            <a:spLocks noGrp="1"/>
          </p:cNvSpPr>
          <p:nvPr>
            <p:ph idx="1"/>
          </p:nvPr>
        </p:nvSpPr>
        <p:spPr>
          <a:xfrm>
            <a:off x="745067" y="1595437"/>
            <a:ext cx="7827433" cy="4822295"/>
          </a:xfrm>
        </p:spPr>
        <p:txBody>
          <a:bodyPr>
            <a:normAutofit/>
          </a:bodyPr>
          <a:lstStyle/>
          <a:p>
            <a:r>
              <a:rPr lang="en-US" dirty="0"/>
              <a:t>2022 - New Changes Applied to Office and Outpatient Visits </a:t>
            </a:r>
            <a:r>
              <a:rPr lang="en-US" b="1" dirty="0"/>
              <a:t>ONLY</a:t>
            </a:r>
          </a:p>
          <a:p>
            <a:pPr lvl="1"/>
            <a:r>
              <a:rPr lang="en-US" sz="2000" b="1" dirty="0">
                <a:solidFill>
                  <a:srgbClr val="FF0000"/>
                </a:solidFill>
              </a:rPr>
              <a:t>WATCH OUT </a:t>
            </a:r>
            <a:r>
              <a:rPr lang="mr-IN" sz="2000" b="1" dirty="0">
                <a:solidFill>
                  <a:srgbClr val="FF0000"/>
                </a:solidFill>
              </a:rPr>
              <a:t>–</a:t>
            </a:r>
            <a:r>
              <a:rPr lang="en-US" sz="2000" b="1" dirty="0">
                <a:solidFill>
                  <a:srgbClr val="FF0000"/>
                </a:solidFill>
              </a:rPr>
              <a:t> Keep an eye on hospital code choices and documentation!!</a:t>
            </a:r>
          </a:p>
          <a:p>
            <a:pPr lvl="1"/>
            <a:endParaRPr lang="en-US" sz="1800" b="1" dirty="0">
              <a:solidFill>
                <a:srgbClr val="FF0000"/>
              </a:solidFill>
            </a:endParaRPr>
          </a:p>
          <a:p>
            <a:pPr lvl="1"/>
            <a:r>
              <a:rPr lang="en-US" sz="2400" dirty="0">
                <a:solidFill>
                  <a:schemeClr val="tx1"/>
                </a:solidFill>
              </a:rPr>
              <a:t>E &amp; M coding guideline updates for inpatient care is to change in 2023!</a:t>
            </a:r>
          </a:p>
          <a:p>
            <a:pPr lvl="2"/>
            <a:r>
              <a:rPr lang="en-US" sz="2400" dirty="0">
                <a:solidFill>
                  <a:schemeClr val="tx1"/>
                </a:solidFill>
              </a:rPr>
              <a:t>We will review in a few minutes but</a:t>
            </a:r>
            <a:r>
              <a:rPr lang="mr-IN" sz="2400" dirty="0">
                <a:solidFill>
                  <a:schemeClr val="tx1"/>
                </a:solidFill>
              </a:rPr>
              <a:t>…</a:t>
            </a:r>
            <a:endParaRPr lang="en-US" sz="2400" dirty="0">
              <a:solidFill>
                <a:schemeClr val="tx1"/>
              </a:solidFill>
            </a:endParaRPr>
          </a:p>
          <a:p>
            <a:pPr lvl="2"/>
            <a:r>
              <a:rPr lang="en-US" sz="2400" dirty="0">
                <a:solidFill>
                  <a:schemeClr val="tx1"/>
                </a:solidFill>
              </a:rPr>
              <a:t>How have you prepared you team?</a:t>
            </a:r>
          </a:p>
        </p:txBody>
      </p:sp>
      <p:sp>
        <p:nvSpPr>
          <p:cNvPr id="4" name="Slide Number Placeholder 3"/>
          <p:cNvSpPr>
            <a:spLocks noGrp="1"/>
          </p:cNvSpPr>
          <p:nvPr>
            <p:ph type="sldNum" sz="quarter" idx="12"/>
          </p:nvPr>
        </p:nvSpPr>
        <p:spPr/>
        <p:txBody>
          <a:bodyPr/>
          <a:lstStyle/>
          <a:p>
            <a:fld id="{D739C4FB-7D33-419B-8833-D1372BFD11C8}" type="slidenum">
              <a:rPr lang="en-US" smtClean="0"/>
              <a:t>31</a:t>
            </a:fld>
            <a:endParaRPr lang="en-US" dirty="0"/>
          </a:p>
        </p:txBody>
      </p:sp>
    </p:spTree>
    <p:extLst>
      <p:ext uri="{BB962C8B-B14F-4D97-AF65-F5344CB8AC3E}">
        <p14:creationId xmlns:p14="http://schemas.microsoft.com/office/powerpoint/2010/main" val="2698016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11681"/>
            <a:ext cx="8001000" cy="1905133"/>
          </a:xfrm>
        </p:spPr>
        <p:txBody>
          <a:bodyPr/>
          <a:lstStyle/>
          <a:p>
            <a:r>
              <a:rPr lang="en-US" sz="4400" b="1" dirty="0"/>
              <a:t>REMINDER</a:t>
            </a:r>
            <a:br>
              <a:rPr lang="en-US" sz="4400" b="1" dirty="0"/>
            </a:br>
            <a:r>
              <a:rPr lang="en-US" sz="4400" b="1" dirty="0"/>
              <a:t>Please Don’t Forget About</a:t>
            </a:r>
            <a:r>
              <a:rPr lang="mr-IN" sz="4400" b="1" dirty="0"/>
              <a:t>…</a:t>
            </a:r>
            <a:r>
              <a:rPr lang="en-US" sz="4400" b="1" dirty="0"/>
              <a:t>PCM</a:t>
            </a:r>
          </a:p>
        </p:txBody>
      </p:sp>
      <p:sp>
        <p:nvSpPr>
          <p:cNvPr id="3" name="Text Placeholder 2"/>
          <p:cNvSpPr>
            <a:spLocks noGrp="1"/>
          </p:cNvSpPr>
          <p:nvPr>
            <p:ph type="body" idx="1"/>
          </p:nvPr>
        </p:nvSpPr>
        <p:spPr>
          <a:xfrm>
            <a:off x="571500" y="2421031"/>
            <a:ext cx="8001000" cy="4114800"/>
          </a:xfrm>
        </p:spPr>
        <p:txBody>
          <a:bodyPr>
            <a:normAutofit fontScale="92500" lnSpcReduction="10000"/>
          </a:bodyPr>
          <a:lstStyle/>
          <a:p>
            <a:r>
              <a:rPr lang="en-US" dirty="0"/>
              <a:t>Principle Care Management Codes</a:t>
            </a:r>
          </a:p>
          <a:p>
            <a:pPr lvl="1"/>
            <a:r>
              <a:rPr lang="en-US" dirty="0"/>
              <a:t>Don’t Miss Out </a:t>
            </a:r>
            <a:r>
              <a:rPr lang="mr-IN" dirty="0"/>
              <a:t>–</a:t>
            </a:r>
            <a:r>
              <a:rPr lang="en-US" dirty="0"/>
              <a:t> NEW CODES IN 2022</a:t>
            </a:r>
          </a:p>
          <a:p>
            <a:pPr lvl="2"/>
            <a:r>
              <a:rPr lang="en-US" dirty="0"/>
              <a:t>99424 &amp; 99425 </a:t>
            </a:r>
            <a:r>
              <a:rPr lang="mr-IN" dirty="0"/>
              <a:t>–</a:t>
            </a:r>
            <a:r>
              <a:rPr lang="en-US" dirty="0"/>
              <a:t> Provider codes</a:t>
            </a:r>
          </a:p>
          <a:p>
            <a:pPr lvl="2"/>
            <a:r>
              <a:rPr lang="en-US" dirty="0"/>
              <a:t>99426 </a:t>
            </a:r>
            <a:r>
              <a:rPr lang="mr-IN" dirty="0"/>
              <a:t>–</a:t>
            </a:r>
            <a:r>
              <a:rPr lang="en-US" dirty="0"/>
              <a:t> 99427 </a:t>
            </a:r>
            <a:r>
              <a:rPr lang="mr-IN" dirty="0"/>
              <a:t>–</a:t>
            </a:r>
            <a:r>
              <a:rPr lang="en-US" dirty="0"/>
              <a:t> clinical staff</a:t>
            </a:r>
          </a:p>
          <a:p>
            <a:pPr lvl="2"/>
            <a:r>
              <a:rPr lang="en-US" dirty="0"/>
              <a:t>PCM highly utilized in Oncology</a:t>
            </a:r>
          </a:p>
          <a:p>
            <a:pPr lvl="3"/>
            <a:r>
              <a:rPr lang="en-US" dirty="0"/>
              <a:t>Phone calls, updating the care plan, portal messages, discussing the case with other providers, overseeing transitions of care</a:t>
            </a:r>
          </a:p>
          <a:p>
            <a:pPr lvl="3"/>
            <a:r>
              <a:rPr lang="en-US" dirty="0"/>
              <a:t>“10 hours a week of PCM services provided by a physician, NP, or PA could generate more than $5,000 per month in revenue </a:t>
            </a:r>
          </a:p>
          <a:p>
            <a:pPr lvl="4"/>
            <a:r>
              <a:rPr lang="en-US" dirty="0"/>
              <a:t>And you are probably already doing this but are not reimbursed for the work</a:t>
            </a:r>
          </a:p>
        </p:txBody>
      </p:sp>
      <p:sp>
        <p:nvSpPr>
          <p:cNvPr id="4" name="Slide Number Placeholder 3"/>
          <p:cNvSpPr>
            <a:spLocks noGrp="1"/>
          </p:cNvSpPr>
          <p:nvPr>
            <p:ph type="sldNum" sz="quarter" idx="12"/>
          </p:nvPr>
        </p:nvSpPr>
        <p:spPr/>
        <p:txBody>
          <a:bodyPr/>
          <a:lstStyle/>
          <a:p>
            <a:fld id="{E7638CA2-7723-8044-9C76-6731B07492B9}" type="slidenum">
              <a:rPr lang="en-US" smtClean="0"/>
              <a:t>32</a:t>
            </a:fld>
            <a:endParaRPr lang="en-US" dirty="0"/>
          </a:p>
        </p:txBody>
      </p:sp>
    </p:spTree>
    <p:extLst>
      <p:ext uri="{BB962C8B-B14F-4D97-AF65-F5344CB8AC3E}">
        <p14:creationId xmlns:p14="http://schemas.microsoft.com/office/powerpoint/2010/main" val="4159149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Principle Care Management</a:t>
            </a:r>
          </a:p>
        </p:txBody>
      </p:sp>
      <p:sp>
        <p:nvSpPr>
          <p:cNvPr id="3" name="Text Placeholder 2"/>
          <p:cNvSpPr>
            <a:spLocks noGrp="1"/>
          </p:cNvSpPr>
          <p:nvPr>
            <p:ph type="body" idx="1"/>
          </p:nvPr>
        </p:nvSpPr>
        <p:spPr/>
        <p:txBody>
          <a:bodyPr/>
          <a:lstStyle/>
          <a:p>
            <a:r>
              <a:rPr lang="en-US" b="1" dirty="0"/>
              <a:t>2022 PCM Codes:</a:t>
            </a:r>
          </a:p>
        </p:txBody>
      </p:sp>
      <p:sp>
        <p:nvSpPr>
          <p:cNvPr id="4" name="Slide Number Placeholder 3"/>
          <p:cNvSpPr>
            <a:spLocks noGrp="1"/>
          </p:cNvSpPr>
          <p:nvPr>
            <p:ph type="sldNum" sz="quarter" idx="12"/>
          </p:nvPr>
        </p:nvSpPr>
        <p:spPr/>
        <p:txBody>
          <a:bodyPr/>
          <a:lstStyle/>
          <a:p>
            <a:fld id="{E7638CA2-7723-8044-9C76-6731B07492B9}" type="slidenum">
              <a:rPr lang="en-US" smtClean="0"/>
              <a:t>33</a:t>
            </a:fld>
            <a:endParaRPr lang="en-US" dirty="0"/>
          </a:p>
        </p:txBody>
      </p:sp>
      <p:pic>
        <p:nvPicPr>
          <p:cNvPr id="5" name="Picture 4" descr="Screen Shot 2021-11-04 at 11.29.44 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57" y="2597028"/>
            <a:ext cx="8657223" cy="2906690"/>
          </a:xfrm>
          <a:prstGeom prst="rect">
            <a:avLst/>
          </a:prstGeom>
        </p:spPr>
      </p:pic>
    </p:spTree>
    <p:extLst>
      <p:ext uri="{BB962C8B-B14F-4D97-AF65-F5344CB8AC3E}">
        <p14:creationId xmlns:p14="http://schemas.microsoft.com/office/powerpoint/2010/main" val="2478360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2956"/>
            <a:ext cx="8001000" cy="1354682"/>
          </a:xfrm>
        </p:spPr>
        <p:txBody>
          <a:bodyPr/>
          <a:lstStyle/>
          <a:p>
            <a:r>
              <a:rPr lang="en-US" sz="4400" b="1" dirty="0"/>
              <a:t>REMINDER</a:t>
            </a:r>
            <a:br>
              <a:rPr lang="en-US" sz="4400" b="1" dirty="0"/>
            </a:br>
            <a:r>
              <a:rPr lang="en-US" sz="4400" b="1" dirty="0"/>
              <a:t>Advanced Care Planning</a:t>
            </a:r>
          </a:p>
        </p:txBody>
      </p:sp>
      <p:sp>
        <p:nvSpPr>
          <p:cNvPr id="3" name="Text Placeholder 2"/>
          <p:cNvSpPr>
            <a:spLocks noGrp="1"/>
          </p:cNvSpPr>
          <p:nvPr>
            <p:ph type="body" idx="1"/>
          </p:nvPr>
        </p:nvSpPr>
        <p:spPr>
          <a:xfrm>
            <a:off x="571500" y="1417638"/>
            <a:ext cx="8001000" cy="4602162"/>
          </a:xfrm>
        </p:spPr>
        <p:txBody>
          <a:bodyPr>
            <a:normAutofit fontScale="77500" lnSpcReduction="20000"/>
          </a:bodyPr>
          <a:lstStyle/>
          <a:p>
            <a:r>
              <a:rPr lang="en-US" dirty="0"/>
              <a:t>REMINDER - Advanced care planning including the explanation and discussion of advanced directives such as standard forms (with completion of such forms, when performed), by the physician or other qualified health care professional</a:t>
            </a:r>
          </a:p>
          <a:p>
            <a:pPr lvl="1"/>
            <a:r>
              <a:rPr lang="en-US" dirty="0"/>
              <a:t>CPT Code:</a:t>
            </a:r>
          </a:p>
          <a:p>
            <a:pPr lvl="1"/>
            <a:r>
              <a:rPr lang="en-US" dirty="0"/>
              <a:t> 99497 </a:t>
            </a:r>
            <a:r>
              <a:rPr lang="mr-IN" dirty="0"/>
              <a:t>–</a:t>
            </a:r>
            <a:r>
              <a:rPr lang="en-US" dirty="0"/>
              <a:t> 30 minutes, face to face with the patient, family member(s) and/or surrogate</a:t>
            </a:r>
          </a:p>
          <a:p>
            <a:pPr lvl="1"/>
            <a:r>
              <a:rPr lang="en-US" dirty="0"/>
              <a:t>99498 </a:t>
            </a:r>
            <a:r>
              <a:rPr lang="mr-IN" dirty="0"/>
              <a:t>–</a:t>
            </a:r>
            <a:r>
              <a:rPr lang="en-US" dirty="0"/>
              <a:t> additional 30 minutes</a:t>
            </a:r>
          </a:p>
          <a:p>
            <a:pPr lvl="1"/>
            <a:r>
              <a:rPr lang="en-US" dirty="0"/>
              <a:t>Can be billed “incident-to”</a:t>
            </a:r>
          </a:p>
          <a:p>
            <a:pPr lvl="1"/>
            <a:r>
              <a:rPr lang="en-US" dirty="0"/>
              <a:t>Can be the same day as the office visit</a:t>
            </a:r>
          </a:p>
          <a:p>
            <a:pPr lvl="1"/>
            <a:r>
              <a:rPr lang="en-US" dirty="0"/>
              <a:t>Can be billed by physicians or NPPs</a:t>
            </a:r>
          </a:p>
          <a:p>
            <a:pPr lvl="1"/>
            <a:r>
              <a:rPr lang="en-US" dirty="0"/>
              <a:t>No limits on the number of times you can report ACP for a given patient in a given time period</a:t>
            </a:r>
          </a:p>
          <a:p>
            <a:pPr lvl="1"/>
            <a:r>
              <a:rPr lang="en-US" dirty="0"/>
              <a:t>Should have patient consent</a:t>
            </a:r>
          </a:p>
          <a:p>
            <a:pPr lvl="1"/>
            <a:endParaRPr lang="en-US" dirty="0"/>
          </a:p>
        </p:txBody>
      </p:sp>
      <p:sp>
        <p:nvSpPr>
          <p:cNvPr id="4" name="Slide Number Placeholder 3"/>
          <p:cNvSpPr>
            <a:spLocks noGrp="1"/>
          </p:cNvSpPr>
          <p:nvPr>
            <p:ph type="sldNum" sz="quarter" idx="12"/>
          </p:nvPr>
        </p:nvSpPr>
        <p:spPr/>
        <p:txBody>
          <a:bodyPr/>
          <a:lstStyle/>
          <a:p>
            <a:fld id="{E7638CA2-7723-8044-9C76-6731B07492B9}" type="slidenum">
              <a:rPr lang="en-US" smtClean="0"/>
              <a:t>34</a:t>
            </a:fld>
            <a:endParaRPr lang="en-US" dirty="0"/>
          </a:p>
        </p:txBody>
      </p:sp>
      <p:sp>
        <p:nvSpPr>
          <p:cNvPr id="5" name="TextBox 4"/>
          <p:cNvSpPr txBox="1"/>
          <p:nvPr/>
        </p:nvSpPr>
        <p:spPr>
          <a:xfrm>
            <a:off x="571500" y="5788768"/>
            <a:ext cx="7687442" cy="1200329"/>
          </a:xfrm>
          <a:prstGeom prst="rect">
            <a:avLst/>
          </a:prstGeom>
          <a:noFill/>
        </p:spPr>
        <p:txBody>
          <a:bodyPr wrap="square" rtlCol="0">
            <a:spAutoFit/>
          </a:bodyPr>
          <a:lstStyle/>
          <a:p>
            <a:r>
              <a:rPr lang="en-US" dirty="0"/>
              <a:t>CMS MLN: </a:t>
            </a:r>
            <a:r>
              <a:rPr lang="en-US" dirty="0">
                <a:hlinkClick r:id="rId2"/>
              </a:rPr>
              <a:t>https://www.cms.gov/outreach-and-education/medicare-learning-network-mln/mlnproducts/downloads/advancecareplanning.pdf</a:t>
            </a:r>
            <a:endParaRPr lang="en-US" dirty="0"/>
          </a:p>
          <a:p>
            <a:endParaRPr lang="en-US" dirty="0"/>
          </a:p>
        </p:txBody>
      </p:sp>
    </p:spTree>
    <p:extLst>
      <p:ext uri="{BB962C8B-B14F-4D97-AF65-F5344CB8AC3E}">
        <p14:creationId xmlns:p14="http://schemas.microsoft.com/office/powerpoint/2010/main" val="2342434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FF"/>
                </a:solidFill>
              </a:rPr>
              <a:t>Happy New Year!</a:t>
            </a:r>
            <a:br>
              <a:rPr lang="en-US" b="1" dirty="0">
                <a:solidFill>
                  <a:srgbClr val="FFFFFF"/>
                </a:solidFill>
              </a:rPr>
            </a:br>
            <a:r>
              <a:rPr lang="en-US" b="1" dirty="0">
                <a:solidFill>
                  <a:srgbClr val="FFFFFF"/>
                </a:solidFill>
              </a:rPr>
              <a:t>2023!</a:t>
            </a:r>
          </a:p>
        </p:txBody>
      </p:sp>
      <p:sp>
        <p:nvSpPr>
          <p:cNvPr id="3" name="Text Placeholder 2"/>
          <p:cNvSpPr>
            <a:spLocks noGrp="1"/>
          </p:cNvSpPr>
          <p:nvPr>
            <p:ph type="body" idx="1"/>
          </p:nvPr>
        </p:nvSpPr>
        <p:spPr/>
        <p:txBody>
          <a:bodyPr>
            <a:noAutofit/>
          </a:bodyPr>
          <a:lstStyle/>
          <a:p>
            <a:r>
              <a:rPr lang="en-US" sz="4000" dirty="0"/>
              <a:t>So little time</a:t>
            </a:r>
            <a:r>
              <a:rPr lang="mr-IN" sz="4000" dirty="0"/>
              <a:t>…</a:t>
            </a:r>
            <a:endParaRPr lang="en-US" sz="4000" dirty="0"/>
          </a:p>
          <a:p>
            <a:r>
              <a:rPr lang="en-US" sz="4000" dirty="0"/>
              <a:t>SO MUCH TO TELL</a:t>
            </a:r>
            <a:r>
              <a:rPr lang="mr-IN" sz="4000" dirty="0"/>
              <a:t>…</a:t>
            </a:r>
            <a:endParaRPr lang="en-US" sz="4000" dirty="0"/>
          </a:p>
          <a:p>
            <a:r>
              <a:rPr lang="en-US" sz="4000" dirty="0"/>
              <a:t>And still so much unknown</a:t>
            </a:r>
            <a:r>
              <a:rPr lang="mr-IN" sz="4000" dirty="0"/>
              <a:t>…</a:t>
            </a:r>
            <a:endParaRPr lang="en-US" sz="4000" dirty="0"/>
          </a:p>
        </p:txBody>
      </p:sp>
      <p:sp>
        <p:nvSpPr>
          <p:cNvPr id="4" name="Slide Number Placeholder 3"/>
          <p:cNvSpPr>
            <a:spLocks noGrp="1"/>
          </p:cNvSpPr>
          <p:nvPr>
            <p:ph type="sldNum" sz="quarter" idx="12"/>
          </p:nvPr>
        </p:nvSpPr>
        <p:spPr/>
        <p:txBody>
          <a:bodyPr/>
          <a:lstStyle/>
          <a:p>
            <a:fld id="{D739C4FB-7D33-419B-8833-D1372BFD11C8}" type="slidenum">
              <a:rPr lang="en-US" smtClean="0"/>
              <a:t>35</a:t>
            </a:fld>
            <a:endParaRPr lang="en-US" dirty="0"/>
          </a:p>
        </p:txBody>
      </p:sp>
    </p:spTree>
    <p:extLst>
      <p:ext uri="{BB962C8B-B14F-4D97-AF65-F5344CB8AC3E}">
        <p14:creationId xmlns:p14="http://schemas.microsoft.com/office/powerpoint/2010/main" val="3792735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699"/>
            <a:ext cx="8001000" cy="1526891"/>
          </a:xfrm>
        </p:spPr>
        <p:txBody>
          <a:bodyPr/>
          <a:lstStyle/>
          <a:p>
            <a:r>
              <a:rPr lang="en-US" dirty="0">
                <a:solidFill>
                  <a:srgbClr val="FFFFFF"/>
                </a:solidFill>
              </a:rPr>
              <a:t>Public Health Emergency</a:t>
            </a:r>
          </a:p>
        </p:txBody>
      </p:sp>
      <p:sp>
        <p:nvSpPr>
          <p:cNvPr id="3" name="Text Placeholder 2"/>
          <p:cNvSpPr>
            <a:spLocks noGrp="1"/>
          </p:cNvSpPr>
          <p:nvPr>
            <p:ph type="body" idx="1"/>
          </p:nvPr>
        </p:nvSpPr>
        <p:spPr/>
        <p:txBody>
          <a:bodyPr>
            <a:noAutofit/>
          </a:bodyPr>
          <a:lstStyle/>
          <a:p>
            <a:r>
              <a:rPr lang="en-US" sz="3200" dirty="0"/>
              <a:t>Will it be over in 2023?</a:t>
            </a:r>
          </a:p>
          <a:p>
            <a:r>
              <a:rPr lang="en-US" sz="3200" dirty="0"/>
              <a:t>Are we preparing for AFTER?</a:t>
            </a:r>
          </a:p>
        </p:txBody>
      </p:sp>
      <p:sp>
        <p:nvSpPr>
          <p:cNvPr id="4" name="Slide Number Placeholder 3"/>
          <p:cNvSpPr>
            <a:spLocks noGrp="1"/>
          </p:cNvSpPr>
          <p:nvPr>
            <p:ph type="sldNum" sz="quarter" idx="12"/>
          </p:nvPr>
        </p:nvSpPr>
        <p:spPr/>
        <p:txBody>
          <a:bodyPr/>
          <a:lstStyle/>
          <a:p>
            <a:fld id="{D739C4FB-7D33-419B-8833-D1372BFD11C8}" type="slidenum">
              <a:rPr lang="en-US" smtClean="0"/>
              <a:t>36</a:t>
            </a:fld>
            <a:endParaRPr lang="en-US" dirty="0"/>
          </a:p>
        </p:txBody>
      </p:sp>
      <p:sp>
        <p:nvSpPr>
          <p:cNvPr id="5" name="TextBox 4"/>
          <p:cNvSpPr txBox="1"/>
          <p:nvPr/>
        </p:nvSpPr>
        <p:spPr>
          <a:xfrm>
            <a:off x="1231386" y="5292036"/>
            <a:ext cx="6675634" cy="1477328"/>
          </a:xfrm>
          <a:prstGeom prst="rect">
            <a:avLst/>
          </a:prstGeom>
          <a:noFill/>
        </p:spPr>
        <p:txBody>
          <a:bodyPr wrap="square" rtlCol="0">
            <a:spAutoFit/>
          </a:bodyPr>
          <a:lstStyle/>
          <a:p>
            <a:r>
              <a:rPr lang="en-US" dirty="0"/>
              <a:t>CMS Released and Recently Updated CMS a </a:t>
            </a:r>
            <a:r>
              <a:rPr lang="en-US" dirty="0">
                <a:solidFill>
                  <a:srgbClr val="FF0000"/>
                </a:solidFill>
              </a:rPr>
              <a:t>ROADMAP</a:t>
            </a:r>
            <a:r>
              <a:rPr lang="en-US" dirty="0"/>
              <a:t> for the eventual end of the Medicare PHE waivers and flexibilities, and is sharing information on what health care facilities and providers can do to prepare for future events.  </a:t>
            </a:r>
            <a:r>
              <a:rPr lang="en-US" dirty="0">
                <a:hlinkClick r:id="rId2"/>
              </a:rPr>
              <a:t>CLICK HERE</a:t>
            </a:r>
            <a:endParaRPr lang="en-US" dirty="0"/>
          </a:p>
          <a:p>
            <a:endParaRPr lang="en-US" dirty="0"/>
          </a:p>
        </p:txBody>
      </p:sp>
    </p:spTree>
    <p:extLst>
      <p:ext uri="{BB962C8B-B14F-4D97-AF65-F5344CB8AC3E}">
        <p14:creationId xmlns:p14="http://schemas.microsoft.com/office/powerpoint/2010/main" val="3152073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Public Health Emergency</a:t>
            </a:r>
          </a:p>
        </p:txBody>
      </p:sp>
      <p:sp>
        <p:nvSpPr>
          <p:cNvPr id="3" name="Content Placeholder 2"/>
          <p:cNvSpPr>
            <a:spLocks noGrp="1"/>
          </p:cNvSpPr>
          <p:nvPr>
            <p:ph idx="1"/>
          </p:nvPr>
        </p:nvSpPr>
        <p:spPr>
          <a:xfrm>
            <a:off x="571500" y="1808780"/>
            <a:ext cx="8001000" cy="4630831"/>
          </a:xfrm>
        </p:spPr>
        <p:txBody>
          <a:bodyPr>
            <a:noAutofit/>
          </a:bodyPr>
          <a:lstStyle/>
          <a:p>
            <a:pPr>
              <a:lnSpc>
                <a:spcPct val="60000"/>
              </a:lnSpc>
            </a:pPr>
            <a:r>
              <a:rPr lang="en-US" sz="2000" b="1" dirty="0"/>
              <a:t>PHE recently extended for another 90 days </a:t>
            </a:r>
            <a:r>
              <a:rPr lang="mr-IN" sz="2000" b="1" dirty="0"/>
              <a:t>–</a:t>
            </a:r>
            <a:r>
              <a:rPr lang="en-US" sz="2000" b="1" dirty="0"/>
              <a:t> January 11, 2023</a:t>
            </a:r>
          </a:p>
          <a:p>
            <a:pPr lvl="1">
              <a:lnSpc>
                <a:spcPct val="60000"/>
              </a:lnSpc>
            </a:pPr>
            <a:r>
              <a:rPr lang="en-US" sz="1800" dirty="0"/>
              <a:t>Expect a 60 day notice before the PHE termination</a:t>
            </a:r>
          </a:p>
          <a:p>
            <a:pPr lvl="1">
              <a:lnSpc>
                <a:spcPct val="60000"/>
              </a:lnSpc>
            </a:pPr>
            <a:endParaRPr lang="en-US" sz="1800" dirty="0"/>
          </a:p>
          <a:p>
            <a:pPr>
              <a:lnSpc>
                <a:spcPct val="60000"/>
              </a:lnSpc>
            </a:pPr>
            <a:r>
              <a:rPr lang="en-US" sz="2000" dirty="0"/>
              <a:t>Many provisions tied to the PHE</a:t>
            </a:r>
          </a:p>
          <a:p>
            <a:pPr lvl="1">
              <a:lnSpc>
                <a:spcPct val="60000"/>
              </a:lnSpc>
            </a:pPr>
            <a:r>
              <a:rPr lang="en-US" sz="1800" dirty="0"/>
              <a:t>1135 Waiver allows modifications to Medicare and Medicaid</a:t>
            </a:r>
          </a:p>
          <a:p>
            <a:pPr lvl="2">
              <a:lnSpc>
                <a:spcPct val="60000"/>
              </a:lnSpc>
            </a:pPr>
            <a:r>
              <a:rPr lang="en-US" sz="1800" dirty="0"/>
              <a:t>Dozens of waivers enacted including telehealth and payment for phone calls</a:t>
            </a:r>
          </a:p>
          <a:p>
            <a:pPr lvl="2">
              <a:lnSpc>
                <a:spcPct val="60000"/>
              </a:lnSpc>
            </a:pPr>
            <a:r>
              <a:rPr lang="en-US" sz="1800" dirty="0"/>
              <a:t>Waivers of cost sharing for COVID</a:t>
            </a:r>
          </a:p>
          <a:p>
            <a:pPr lvl="2">
              <a:lnSpc>
                <a:spcPct val="60000"/>
              </a:lnSpc>
            </a:pPr>
            <a:r>
              <a:rPr lang="en-US" sz="1800" dirty="0"/>
              <a:t>Flexibilities on Controlled Substances</a:t>
            </a:r>
          </a:p>
          <a:p>
            <a:pPr lvl="2">
              <a:lnSpc>
                <a:spcPct val="60000"/>
              </a:lnSpc>
            </a:pPr>
            <a:r>
              <a:rPr lang="en-US" sz="1800" dirty="0"/>
              <a:t>Medicaid coverage</a:t>
            </a:r>
          </a:p>
          <a:p>
            <a:pPr lvl="2">
              <a:lnSpc>
                <a:spcPct val="60000"/>
              </a:lnSpc>
            </a:pPr>
            <a:endParaRPr lang="en-US" sz="1800" dirty="0"/>
          </a:p>
          <a:p>
            <a:pPr>
              <a:lnSpc>
                <a:spcPct val="60000"/>
              </a:lnSpc>
            </a:pPr>
            <a:r>
              <a:rPr lang="en-US" sz="2000" dirty="0"/>
              <a:t>After PHE </a:t>
            </a:r>
            <a:r>
              <a:rPr lang="mr-IN" sz="2000" dirty="0"/>
              <a:t>–</a:t>
            </a:r>
            <a:r>
              <a:rPr lang="en-US" sz="2000" dirty="0"/>
              <a:t> Back to before unless Congress acts</a:t>
            </a:r>
          </a:p>
          <a:p>
            <a:pPr lvl="1">
              <a:lnSpc>
                <a:spcPct val="60000"/>
              </a:lnSpc>
            </a:pPr>
            <a:r>
              <a:rPr lang="en-US" sz="1800" dirty="0"/>
              <a:t>Many waivers will expire 151 Days after the end of the PHE</a:t>
            </a:r>
          </a:p>
          <a:p>
            <a:pPr lvl="2">
              <a:lnSpc>
                <a:spcPct val="60000"/>
              </a:lnSpc>
            </a:pPr>
            <a:r>
              <a:rPr lang="en-US" sz="1600" dirty="0"/>
              <a:t>On their own, CMS does not have authority to continue many of the provisions</a:t>
            </a:r>
          </a:p>
        </p:txBody>
      </p:sp>
      <p:sp>
        <p:nvSpPr>
          <p:cNvPr id="4" name="Slide Number Placeholder 3"/>
          <p:cNvSpPr>
            <a:spLocks noGrp="1"/>
          </p:cNvSpPr>
          <p:nvPr>
            <p:ph type="sldNum" sz="quarter" idx="12"/>
          </p:nvPr>
        </p:nvSpPr>
        <p:spPr/>
        <p:txBody>
          <a:bodyPr/>
          <a:lstStyle/>
          <a:p>
            <a:fld id="{D739C4FB-7D33-419B-8833-D1372BFD11C8}" type="slidenum">
              <a:rPr lang="en-US" smtClean="0"/>
              <a:t>37</a:t>
            </a:fld>
            <a:endParaRPr lang="en-US" dirty="0"/>
          </a:p>
        </p:txBody>
      </p:sp>
    </p:spTree>
    <p:extLst>
      <p:ext uri="{BB962C8B-B14F-4D97-AF65-F5344CB8AC3E}">
        <p14:creationId xmlns:p14="http://schemas.microsoft.com/office/powerpoint/2010/main" val="1168849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 ICD-10</a:t>
            </a:r>
          </a:p>
        </p:txBody>
      </p:sp>
      <p:sp>
        <p:nvSpPr>
          <p:cNvPr id="3" name="Content Placeholder 2"/>
          <p:cNvSpPr>
            <a:spLocks noGrp="1"/>
          </p:cNvSpPr>
          <p:nvPr>
            <p:ph idx="1"/>
          </p:nvPr>
        </p:nvSpPr>
        <p:spPr/>
        <p:txBody>
          <a:bodyPr/>
          <a:lstStyle/>
          <a:p>
            <a:r>
              <a:rPr lang="en-US" dirty="0"/>
              <a:t>Effective October 1, 2022 - Good News!  </a:t>
            </a:r>
          </a:p>
          <a:p>
            <a:pPr lvl="1"/>
            <a:r>
              <a:rPr lang="en-US" dirty="0"/>
              <a:t>Around 1,400 overall but for oncology, there weren’t many changes</a:t>
            </a:r>
          </a:p>
          <a:p>
            <a:pPr lvl="2"/>
            <a:r>
              <a:rPr lang="en-US" dirty="0"/>
              <a:t>Slight tweak to T-cell Lymphoma Code Descriptors</a:t>
            </a:r>
          </a:p>
          <a:p>
            <a:pPr lvl="3"/>
            <a:r>
              <a:rPr lang="en-US" dirty="0"/>
              <a:t>C84.4 </a:t>
            </a:r>
            <a:r>
              <a:rPr lang="mr-IN" dirty="0"/>
              <a:t>–</a:t>
            </a:r>
            <a:r>
              <a:rPr lang="en-US" dirty="0"/>
              <a:t> C84.49</a:t>
            </a:r>
          </a:p>
          <a:p>
            <a:pPr lvl="4"/>
            <a:r>
              <a:rPr lang="en-US" dirty="0"/>
              <a:t>Not classified (no code to describe condition)</a:t>
            </a:r>
          </a:p>
          <a:p>
            <a:pPr lvl="4"/>
            <a:r>
              <a:rPr lang="en-US" dirty="0"/>
              <a:t> to “not elsewhere classified” the clinician did not specify the type of lymphoma</a:t>
            </a:r>
          </a:p>
        </p:txBody>
      </p:sp>
      <p:sp>
        <p:nvSpPr>
          <p:cNvPr id="4" name="Slide Number Placeholder 3"/>
          <p:cNvSpPr>
            <a:spLocks noGrp="1"/>
          </p:cNvSpPr>
          <p:nvPr>
            <p:ph type="sldNum" sz="quarter" idx="12"/>
          </p:nvPr>
        </p:nvSpPr>
        <p:spPr/>
        <p:txBody>
          <a:bodyPr/>
          <a:lstStyle/>
          <a:p>
            <a:fld id="{D739C4FB-7D33-419B-8833-D1372BFD11C8}" type="slidenum">
              <a:rPr lang="en-US" smtClean="0"/>
              <a:t>38</a:t>
            </a:fld>
            <a:endParaRPr lang="en-US" dirty="0"/>
          </a:p>
        </p:txBody>
      </p:sp>
    </p:spTree>
    <p:extLst>
      <p:ext uri="{BB962C8B-B14F-4D97-AF65-F5344CB8AC3E}">
        <p14:creationId xmlns:p14="http://schemas.microsoft.com/office/powerpoint/2010/main" val="1744116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 ICD-10</a:t>
            </a:r>
          </a:p>
        </p:txBody>
      </p:sp>
      <p:sp>
        <p:nvSpPr>
          <p:cNvPr id="3" name="Content Placeholder 2"/>
          <p:cNvSpPr>
            <a:spLocks noGrp="1"/>
          </p:cNvSpPr>
          <p:nvPr>
            <p:ph idx="1"/>
          </p:nvPr>
        </p:nvSpPr>
        <p:spPr/>
        <p:txBody>
          <a:bodyPr>
            <a:normAutofit fontScale="92500" lnSpcReduction="20000"/>
          </a:bodyPr>
          <a:lstStyle/>
          <a:p>
            <a:r>
              <a:rPr lang="en-US" dirty="0"/>
              <a:t>Effective October 1, 2022 </a:t>
            </a:r>
          </a:p>
          <a:p>
            <a:r>
              <a:rPr lang="en-US" dirty="0"/>
              <a:t>“Z” Codes for Long-Term Use of Chemotherapy</a:t>
            </a:r>
          </a:p>
          <a:p>
            <a:pPr lvl="1"/>
            <a:r>
              <a:rPr lang="en-US" dirty="0"/>
              <a:t>Z79.63 (</a:t>
            </a:r>
            <a:r>
              <a:rPr lang="en-US" i="1" dirty="0"/>
              <a:t>Long term [current] use of chemotherapeutic agent</a:t>
            </a:r>
            <a:r>
              <a:rPr lang="en-US" dirty="0"/>
              <a:t>)</a:t>
            </a:r>
            <a:endParaRPr lang="en-US" sz="1400" dirty="0"/>
          </a:p>
          <a:p>
            <a:pPr lvl="1"/>
            <a:r>
              <a:rPr lang="en-US" dirty="0"/>
              <a:t>Z79.630 (</a:t>
            </a:r>
            <a:r>
              <a:rPr lang="en-US" i="1" dirty="0"/>
              <a:t>Long term [current] use of alkylating agent</a:t>
            </a:r>
            <a:r>
              <a:rPr lang="en-US" dirty="0"/>
              <a:t>)</a:t>
            </a:r>
            <a:endParaRPr lang="en-US" sz="1400" dirty="0"/>
          </a:p>
          <a:p>
            <a:pPr lvl="1"/>
            <a:r>
              <a:rPr lang="en-US" dirty="0"/>
              <a:t>Z79.631 (</a:t>
            </a:r>
            <a:r>
              <a:rPr lang="en-US" i="1" dirty="0"/>
              <a:t>Long term [current] use of antimetabolite agent</a:t>
            </a:r>
            <a:r>
              <a:rPr lang="en-US" dirty="0"/>
              <a:t>)</a:t>
            </a:r>
            <a:endParaRPr lang="en-US" sz="1400" dirty="0"/>
          </a:p>
          <a:p>
            <a:pPr lvl="1"/>
            <a:r>
              <a:rPr lang="en-US" dirty="0"/>
              <a:t>Z79.632 (</a:t>
            </a:r>
            <a:r>
              <a:rPr lang="en-US" i="1" dirty="0"/>
              <a:t>Long term [current] use of antitumor antibiotic</a:t>
            </a:r>
            <a:r>
              <a:rPr lang="en-US" dirty="0"/>
              <a:t>)</a:t>
            </a:r>
            <a:endParaRPr lang="en-US" sz="1400" dirty="0"/>
          </a:p>
          <a:p>
            <a:pPr lvl="1"/>
            <a:r>
              <a:rPr lang="en-US" dirty="0"/>
              <a:t>Z79.633 (</a:t>
            </a:r>
            <a:r>
              <a:rPr lang="en-US" i="1" dirty="0"/>
              <a:t>Long term [current] use of topoisomerase inhibitor</a:t>
            </a:r>
            <a:r>
              <a:rPr lang="en-US" dirty="0"/>
              <a:t>)</a:t>
            </a:r>
            <a:endParaRPr lang="en-US" sz="1400" dirty="0"/>
          </a:p>
          <a:p>
            <a:pPr lvl="1"/>
            <a:r>
              <a:rPr lang="en-US" dirty="0"/>
              <a:t>Z79.64 (</a:t>
            </a:r>
            <a:r>
              <a:rPr lang="en-US" i="1" dirty="0"/>
              <a:t>Long term [current] use of myelosuppressive agent</a:t>
            </a:r>
            <a:r>
              <a:rPr lang="en-US" dirty="0"/>
              <a:t>)</a:t>
            </a:r>
            <a:endParaRPr lang="en-US" sz="1400" dirty="0"/>
          </a:p>
          <a:p>
            <a:pPr lvl="1"/>
            <a:r>
              <a:rPr lang="en-US" dirty="0"/>
              <a:t>Z79.69 (</a:t>
            </a:r>
            <a:r>
              <a:rPr lang="en-US" i="1" dirty="0"/>
              <a:t>Long term [current] use of other immunomodulators and immunosuppressants</a:t>
            </a:r>
            <a:r>
              <a:rPr lang="en-US" dirty="0"/>
              <a:t>)</a:t>
            </a:r>
            <a:endParaRPr lang="en-US" sz="1400" dirty="0"/>
          </a:p>
          <a:p>
            <a:pPr lvl="2"/>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39</a:t>
            </a:fld>
            <a:endParaRPr lang="en-US" dirty="0"/>
          </a:p>
        </p:txBody>
      </p:sp>
    </p:spTree>
    <p:extLst>
      <p:ext uri="{BB962C8B-B14F-4D97-AF65-F5344CB8AC3E}">
        <p14:creationId xmlns:p14="http://schemas.microsoft.com/office/powerpoint/2010/main" val="2127151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p:spPr>
        <p:txBody>
          <a:bodyPr/>
          <a:lstStyle/>
          <a:p>
            <a:r>
              <a:rPr lang="en-US" b="1" dirty="0">
                <a:solidFill>
                  <a:schemeClr val="bg1"/>
                </a:solidFill>
              </a:rPr>
              <a:t>Getting Ready for 2023</a:t>
            </a:r>
            <a:br>
              <a:rPr lang="en-US" b="1" dirty="0">
                <a:solidFill>
                  <a:schemeClr val="bg1"/>
                </a:solidFill>
              </a:rPr>
            </a:br>
            <a:r>
              <a:rPr lang="en-US" b="1" dirty="0">
                <a:solidFill>
                  <a:schemeClr val="bg1"/>
                </a:solidFill>
              </a:rPr>
              <a:t>REMINDERS</a:t>
            </a:r>
          </a:p>
        </p:txBody>
      </p:sp>
      <p:sp>
        <p:nvSpPr>
          <p:cNvPr id="3" name="Text Placeholder 2"/>
          <p:cNvSpPr>
            <a:spLocks noGrp="1"/>
          </p:cNvSpPr>
          <p:nvPr>
            <p:ph type="body" idx="1"/>
          </p:nvPr>
        </p:nvSpPr>
        <p:spPr>
          <a:xfrm>
            <a:off x="571500" y="3644153"/>
            <a:ext cx="8001000" cy="1723714"/>
          </a:xfrm>
        </p:spPr>
        <p:txBody>
          <a:bodyPr>
            <a:normAutofit/>
          </a:bodyPr>
          <a:lstStyle/>
          <a:p>
            <a:r>
              <a:rPr lang="en-US" sz="3600" dirty="0"/>
              <a:t>Financial Navigation</a:t>
            </a:r>
          </a:p>
          <a:p>
            <a:endParaRPr lang="en-US" sz="3200" dirty="0"/>
          </a:p>
          <a:p>
            <a:r>
              <a:rPr lang="en-US" sz="2800" dirty="0"/>
              <a:t>Everyone should be ALL IN!</a:t>
            </a:r>
          </a:p>
        </p:txBody>
      </p:sp>
      <p:sp>
        <p:nvSpPr>
          <p:cNvPr id="4" name="Slide Number Placeholder 3"/>
          <p:cNvSpPr>
            <a:spLocks noGrp="1"/>
          </p:cNvSpPr>
          <p:nvPr>
            <p:ph type="sldNum" sz="quarter" idx="12"/>
          </p:nvPr>
        </p:nvSpPr>
        <p:spPr/>
        <p:txBody>
          <a:bodyPr/>
          <a:lstStyle/>
          <a:p>
            <a:fld id="{D739C4FB-7D33-419B-8833-D1372BFD11C8}" type="slidenum">
              <a:rPr lang="en-US" smtClean="0"/>
              <a:t>4</a:t>
            </a:fld>
            <a:endParaRPr lang="en-US" dirty="0"/>
          </a:p>
        </p:txBody>
      </p:sp>
    </p:spTree>
    <p:extLst>
      <p:ext uri="{BB962C8B-B14F-4D97-AF65-F5344CB8AC3E}">
        <p14:creationId xmlns:p14="http://schemas.microsoft.com/office/powerpoint/2010/main" val="2832042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 ICD-10</a:t>
            </a:r>
          </a:p>
        </p:txBody>
      </p:sp>
      <p:sp>
        <p:nvSpPr>
          <p:cNvPr id="3" name="Content Placeholder 2"/>
          <p:cNvSpPr>
            <a:spLocks noGrp="1"/>
          </p:cNvSpPr>
          <p:nvPr>
            <p:ph idx="1"/>
          </p:nvPr>
        </p:nvSpPr>
        <p:spPr/>
        <p:txBody>
          <a:bodyPr>
            <a:normAutofit/>
          </a:bodyPr>
          <a:lstStyle/>
          <a:p>
            <a:r>
              <a:rPr lang="en-US" dirty="0"/>
              <a:t>Effective October 1, 2022 </a:t>
            </a:r>
          </a:p>
          <a:p>
            <a:r>
              <a:rPr lang="en-US" dirty="0"/>
              <a:t>Unique Codes for Patient Noncompliance</a:t>
            </a:r>
          </a:p>
          <a:p>
            <a:pPr lvl="1"/>
            <a:r>
              <a:rPr lang="en-US" i="1" dirty="0"/>
              <a:t>Z91.190 (Patient's noncompliance with other medical treatment and regimen due to financial hardship)</a:t>
            </a:r>
            <a:endParaRPr lang="en-US" sz="1400" dirty="0"/>
          </a:p>
          <a:p>
            <a:pPr lvl="1"/>
            <a:r>
              <a:rPr lang="en-US" i="1" dirty="0"/>
              <a:t>Z91.198 (Patient's noncompliance with other medical treatment and regimen for other reason)</a:t>
            </a:r>
            <a:endParaRPr lang="en-US" sz="1400" dirty="0"/>
          </a:p>
          <a:p>
            <a:pPr lvl="1"/>
            <a:r>
              <a:rPr lang="en-US" i="1" dirty="0"/>
              <a:t>Z91.199 (Patient's noncompliance with other medical treatment and regimen due to unspecified reason)</a:t>
            </a:r>
            <a:endParaRPr lang="en-US" sz="1400" dirty="0"/>
          </a:p>
          <a:p>
            <a:pPr lvl="1"/>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40</a:t>
            </a:fld>
            <a:endParaRPr lang="en-US" dirty="0"/>
          </a:p>
        </p:txBody>
      </p:sp>
    </p:spTree>
    <p:extLst>
      <p:ext uri="{BB962C8B-B14F-4D97-AF65-F5344CB8AC3E}">
        <p14:creationId xmlns:p14="http://schemas.microsoft.com/office/powerpoint/2010/main" val="3633050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 ICD-10 Hematology</a:t>
            </a:r>
          </a:p>
        </p:txBody>
      </p:sp>
      <p:sp>
        <p:nvSpPr>
          <p:cNvPr id="4" name="Slide Number Placeholder 3"/>
          <p:cNvSpPr>
            <a:spLocks noGrp="1"/>
          </p:cNvSpPr>
          <p:nvPr>
            <p:ph type="sldNum" sz="quarter" idx="12"/>
          </p:nvPr>
        </p:nvSpPr>
        <p:spPr/>
        <p:txBody>
          <a:bodyPr/>
          <a:lstStyle/>
          <a:p>
            <a:fld id="{D739C4FB-7D33-419B-8833-D1372BFD11C8}" type="slidenum">
              <a:rPr lang="en-US" smtClean="0"/>
              <a:t>41</a:t>
            </a:fld>
            <a:endParaRPr lang="en-US" dirty="0"/>
          </a:p>
        </p:txBody>
      </p:sp>
      <p:pic>
        <p:nvPicPr>
          <p:cNvPr id="7" name="Picture 6" descr="Screen Shot 2022-10-13 at 6.27.52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22601" y="1816484"/>
            <a:ext cx="5069261" cy="4719347"/>
          </a:xfrm>
          <a:prstGeom prst="rect">
            <a:avLst/>
          </a:prstGeom>
        </p:spPr>
      </p:pic>
    </p:spTree>
    <p:extLst>
      <p:ext uri="{BB962C8B-B14F-4D97-AF65-F5344CB8AC3E}">
        <p14:creationId xmlns:p14="http://schemas.microsoft.com/office/powerpoint/2010/main" val="3245116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508000" y="304801"/>
            <a:ext cx="8001000" cy="1216025"/>
          </a:xfrm>
        </p:spPr>
        <p:txBody>
          <a:bodyPr/>
          <a:lstStyle/>
          <a:p>
            <a:pPr eaLnBrk="1" hangingPunct="1"/>
            <a:r>
              <a:rPr lang="en-US" dirty="0">
                <a:latin typeface="Verdana" charset="0"/>
              </a:rPr>
              <a:t>AMA CPT 2023</a:t>
            </a:r>
          </a:p>
        </p:txBody>
      </p:sp>
      <p:sp>
        <p:nvSpPr>
          <p:cNvPr id="30722" name="Rectangle 3"/>
          <p:cNvSpPr>
            <a:spLocks noGrp="1" noChangeArrowheads="1"/>
          </p:cNvSpPr>
          <p:nvPr>
            <p:ph type="body" idx="1"/>
          </p:nvPr>
        </p:nvSpPr>
        <p:spPr>
          <a:xfrm>
            <a:off x="237067" y="1524000"/>
            <a:ext cx="8534400" cy="4724400"/>
          </a:xfrm>
        </p:spPr>
        <p:txBody>
          <a:bodyPr>
            <a:normAutofit fontScale="85000" lnSpcReduction="20000"/>
          </a:bodyPr>
          <a:lstStyle/>
          <a:p>
            <a:pPr eaLnBrk="1" hangingPunct="1">
              <a:lnSpc>
                <a:spcPct val="80000"/>
              </a:lnSpc>
              <a:defRPr/>
            </a:pPr>
            <a:endParaRPr lang="en-US" sz="1900" dirty="0">
              <a:latin typeface="Verdana" charset="0"/>
            </a:endParaRPr>
          </a:p>
          <a:p>
            <a:pPr lvl="1" eaLnBrk="1" hangingPunct="1">
              <a:lnSpc>
                <a:spcPct val="80000"/>
              </a:lnSpc>
              <a:defRPr/>
            </a:pPr>
            <a:r>
              <a:rPr lang="en-US" sz="2000" dirty="0">
                <a:latin typeface="Verdana" charset="0"/>
              </a:rPr>
              <a:t>CPT Changes Effective 1/1/2023</a:t>
            </a:r>
          </a:p>
          <a:p>
            <a:pPr lvl="2" eaLnBrk="1" hangingPunct="1">
              <a:lnSpc>
                <a:spcPct val="80000"/>
              </a:lnSpc>
              <a:defRPr/>
            </a:pPr>
            <a:endParaRPr lang="en-US" sz="2000" dirty="0">
              <a:solidFill>
                <a:schemeClr val="tx1"/>
              </a:solidFill>
              <a:latin typeface="Verdana" charset="0"/>
            </a:endParaRPr>
          </a:p>
          <a:p>
            <a:pPr lvl="1" eaLnBrk="1" hangingPunct="1">
              <a:lnSpc>
                <a:spcPct val="80000"/>
              </a:lnSpc>
              <a:defRPr/>
            </a:pPr>
            <a:r>
              <a:rPr lang="en-US" sz="2000" i="1" u="sng" dirty="0">
                <a:solidFill>
                  <a:schemeClr val="tx1"/>
                </a:solidFill>
                <a:latin typeface="Verdana" charset="0"/>
              </a:rPr>
              <a:t>Physician Services</a:t>
            </a:r>
            <a:r>
              <a:rPr lang="en-US" sz="2000" dirty="0">
                <a:solidFill>
                  <a:schemeClr val="tx1"/>
                </a:solidFill>
                <a:latin typeface="Verdana" charset="0"/>
              </a:rPr>
              <a:t> are billed using the AMA CPT Codes</a:t>
            </a:r>
          </a:p>
          <a:p>
            <a:pPr marL="471487" lvl="1" indent="0" eaLnBrk="1" hangingPunct="1">
              <a:lnSpc>
                <a:spcPct val="80000"/>
              </a:lnSpc>
              <a:buFont typeface="Wingdings" charset="0"/>
              <a:buNone/>
              <a:defRPr/>
            </a:pPr>
            <a:endParaRPr lang="en-US" sz="2000" dirty="0">
              <a:latin typeface="Verdana" charset="0"/>
            </a:endParaRPr>
          </a:p>
          <a:p>
            <a:pPr lvl="2" eaLnBrk="1" hangingPunct="1">
              <a:lnSpc>
                <a:spcPct val="80000"/>
              </a:lnSpc>
              <a:defRPr/>
            </a:pPr>
            <a:r>
              <a:rPr lang="en-US" sz="1600" dirty="0">
                <a:latin typeface="Verdana" charset="0"/>
              </a:rPr>
              <a:t>Each CPT  code has a value (RVU)</a:t>
            </a:r>
          </a:p>
          <a:p>
            <a:pPr lvl="3" eaLnBrk="1" hangingPunct="1">
              <a:lnSpc>
                <a:spcPct val="80000"/>
              </a:lnSpc>
              <a:defRPr/>
            </a:pPr>
            <a:r>
              <a:rPr lang="en-US" sz="1600" dirty="0">
                <a:latin typeface="Verdana" charset="0"/>
              </a:rPr>
              <a:t>RVU x GPSI (geographic price cost indices)</a:t>
            </a:r>
          </a:p>
          <a:p>
            <a:pPr lvl="3" eaLnBrk="1" hangingPunct="1">
              <a:lnSpc>
                <a:spcPct val="80000"/>
              </a:lnSpc>
              <a:defRPr/>
            </a:pPr>
            <a:endParaRPr lang="en-US" sz="1600" dirty="0">
              <a:latin typeface="Verdana" charset="0"/>
            </a:endParaRPr>
          </a:p>
          <a:p>
            <a:pPr lvl="4" eaLnBrk="1" hangingPunct="1">
              <a:lnSpc>
                <a:spcPct val="80000"/>
              </a:lnSpc>
              <a:defRPr/>
            </a:pPr>
            <a:r>
              <a:rPr lang="en-US" sz="1600" dirty="0">
                <a:latin typeface="Verdana" charset="0"/>
              </a:rPr>
              <a:t>Physician work RVU</a:t>
            </a:r>
          </a:p>
          <a:p>
            <a:pPr lvl="4" eaLnBrk="1" hangingPunct="1">
              <a:lnSpc>
                <a:spcPct val="80000"/>
              </a:lnSpc>
              <a:defRPr/>
            </a:pPr>
            <a:r>
              <a:rPr lang="en-US" sz="1600" dirty="0">
                <a:latin typeface="Verdana" charset="0"/>
              </a:rPr>
              <a:t>Practice expense RVU</a:t>
            </a:r>
          </a:p>
          <a:p>
            <a:pPr lvl="4" eaLnBrk="1" hangingPunct="1">
              <a:lnSpc>
                <a:spcPct val="80000"/>
              </a:lnSpc>
              <a:defRPr/>
            </a:pPr>
            <a:r>
              <a:rPr lang="en-US" sz="1600" dirty="0">
                <a:latin typeface="Verdana" charset="0"/>
              </a:rPr>
              <a:t>Associated malpractice RVU</a:t>
            </a:r>
          </a:p>
          <a:p>
            <a:pPr marL="1695450" lvl="4" indent="0" eaLnBrk="1" hangingPunct="1">
              <a:lnSpc>
                <a:spcPct val="80000"/>
              </a:lnSpc>
              <a:buFont typeface="Wingdings" charset="0"/>
              <a:buNone/>
              <a:defRPr/>
            </a:pPr>
            <a:endParaRPr lang="en-US" dirty="0">
              <a:latin typeface="Verdana" charset="0"/>
            </a:endParaRPr>
          </a:p>
          <a:p>
            <a:pPr lvl="2" eaLnBrk="1" hangingPunct="1">
              <a:lnSpc>
                <a:spcPct val="80000"/>
              </a:lnSpc>
              <a:defRPr/>
            </a:pPr>
            <a:r>
              <a:rPr lang="en-US" sz="1600" dirty="0">
                <a:latin typeface="Verdana" charset="0"/>
              </a:rPr>
              <a:t>Medicare payments are based on the Conversion Factor x the RVU</a:t>
            </a:r>
          </a:p>
          <a:p>
            <a:pPr lvl="1" eaLnBrk="1" hangingPunct="1">
              <a:lnSpc>
                <a:spcPct val="80000"/>
              </a:lnSpc>
              <a:defRPr/>
            </a:pPr>
            <a:endParaRPr lang="en-US" sz="1800" dirty="0">
              <a:latin typeface="Verdana" charset="0"/>
            </a:endParaRPr>
          </a:p>
          <a:p>
            <a:pPr lvl="2" eaLnBrk="1" hangingPunct="1">
              <a:defRPr/>
            </a:pPr>
            <a:r>
              <a:rPr lang="en-US" sz="1400" i="1" dirty="0">
                <a:latin typeface="Verdana" charset="0"/>
              </a:rPr>
              <a:t>NOTE: Congress requires CMS to review the RVUs no less than every five years and develop RVUs for new services and “misvalued” codes identified by CMS.  The Relative Value Scale Update Committee (RUC) is responsible to make RVU recommendations.  CMS generally accepts the RUC recommendations.  </a:t>
            </a:r>
          </a:p>
        </p:txBody>
      </p:sp>
      <p:sp>
        <p:nvSpPr>
          <p:cNvPr id="3584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CC072712-8410-8948-909D-C4EC8619AD28}" type="slidenum">
              <a:rPr lang="en-US" sz="1200"/>
              <a:pPr eaLnBrk="1" hangingPunct="1"/>
              <a:t>42</a:t>
            </a:fld>
            <a:endParaRPr lang="en-US" sz="1200" dirty="0"/>
          </a:p>
        </p:txBody>
      </p:sp>
    </p:spTree>
    <p:extLst>
      <p:ext uri="{BB962C8B-B14F-4D97-AF65-F5344CB8AC3E}">
        <p14:creationId xmlns:p14="http://schemas.microsoft.com/office/powerpoint/2010/main" val="2712181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 CPT Changes</a:t>
            </a:r>
          </a:p>
        </p:txBody>
      </p:sp>
      <p:sp>
        <p:nvSpPr>
          <p:cNvPr id="3" name="Content Placeholder 2"/>
          <p:cNvSpPr>
            <a:spLocks noGrp="1"/>
          </p:cNvSpPr>
          <p:nvPr>
            <p:ph idx="1"/>
          </p:nvPr>
        </p:nvSpPr>
        <p:spPr>
          <a:xfrm>
            <a:off x="571500" y="1904999"/>
            <a:ext cx="8001000" cy="4630831"/>
          </a:xfrm>
        </p:spPr>
        <p:txBody>
          <a:bodyPr>
            <a:normAutofit fontScale="70000" lnSpcReduction="20000"/>
          </a:bodyPr>
          <a:lstStyle/>
          <a:p>
            <a:r>
              <a:rPr lang="en-US" dirty="0"/>
              <a:t>Effective January 1, 2023</a:t>
            </a:r>
          </a:p>
          <a:p>
            <a:r>
              <a:rPr lang="en-US" dirty="0"/>
              <a:t>Includes many changes but not for oncology with exception of the multitude of changes in the evaluation and management coding section!</a:t>
            </a:r>
          </a:p>
          <a:p>
            <a:pPr lvl="1"/>
            <a:r>
              <a:rPr lang="en-US" dirty="0"/>
              <a:t>Overall 393 editorial changes, including 225 new codes, 75 deletions and 93 revisions!</a:t>
            </a:r>
          </a:p>
          <a:p>
            <a:pPr lvl="2"/>
            <a:r>
              <a:rPr lang="en-US" dirty="0"/>
              <a:t>Deletions in prolonged, observation, consultations and more!</a:t>
            </a:r>
          </a:p>
          <a:p>
            <a:pPr lvl="2"/>
            <a:r>
              <a:rPr lang="en-US" dirty="0"/>
              <a:t>Revised in hospital inpatient services (initial, subsequent, discharge for example now include “inpatient or observation care” along with office or other outpatient codes</a:t>
            </a:r>
          </a:p>
          <a:p>
            <a:pPr lvl="2"/>
            <a:r>
              <a:rPr lang="en-US" dirty="0"/>
              <a:t>Prolonged code 99417 is revised to specify that it is for outpatient E/M and not for office or other outpatient</a:t>
            </a:r>
          </a:p>
          <a:p>
            <a:pPr lvl="1"/>
            <a:endParaRPr lang="en-US" sz="2400" dirty="0"/>
          </a:p>
          <a:p>
            <a:r>
              <a:rPr lang="en-US" dirty="0"/>
              <a:t>No changes in the Administration Section</a:t>
            </a:r>
          </a:p>
          <a:p>
            <a:pPr lvl="1"/>
            <a:r>
              <a:rPr lang="en-US" sz="2400" dirty="0"/>
              <a:t>Reading through this sections each year is a great idea….  </a:t>
            </a:r>
          </a:p>
          <a:p>
            <a:pPr lvl="2"/>
            <a:r>
              <a:rPr lang="en-US" sz="2400" dirty="0"/>
              <a:t> Only a few pages </a:t>
            </a:r>
            <a:r>
              <a:rPr lang="mr-IN" sz="2400" dirty="0"/>
              <a:t>–</a:t>
            </a:r>
            <a:r>
              <a:rPr lang="en-US" sz="2400" dirty="0"/>
              <a:t> Rules are fresh in your mind!</a:t>
            </a:r>
          </a:p>
          <a:p>
            <a:pPr lvl="1"/>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43</a:t>
            </a:fld>
            <a:endParaRPr lang="en-US" dirty="0"/>
          </a:p>
        </p:txBody>
      </p:sp>
    </p:spTree>
    <p:extLst>
      <p:ext uri="{BB962C8B-B14F-4D97-AF65-F5344CB8AC3E}">
        <p14:creationId xmlns:p14="http://schemas.microsoft.com/office/powerpoint/2010/main" val="548825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 &amp; M Changes for 2023</a:t>
            </a:r>
          </a:p>
        </p:txBody>
      </p:sp>
      <p:sp>
        <p:nvSpPr>
          <p:cNvPr id="3" name="Content Placeholder 2"/>
          <p:cNvSpPr>
            <a:spLocks noGrp="1"/>
          </p:cNvSpPr>
          <p:nvPr>
            <p:ph idx="1"/>
          </p:nvPr>
        </p:nvSpPr>
        <p:spPr/>
        <p:txBody>
          <a:bodyPr>
            <a:normAutofit fontScale="92500" lnSpcReduction="20000"/>
          </a:bodyPr>
          <a:lstStyle/>
          <a:p>
            <a:r>
              <a:rPr lang="en-US" dirty="0"/>
              <a:t>Hospital</a:t>
            </a:r>
          </a:p>
          <a:p>
            <a:pPr lvl="1"/>
            <a:r>
              <a:rPr lang="en-US" dirty="0"/>
              <a:t>Split Shared Visit Changes </a:t>
            </a:r>
            <a:r>
              <a:rPr lang="mr-IN" dirty="0"/>
              <a:t>–</a:t>
            </a:r>
            <a:r>
              <a:rPr lang="en-US" dirty="0"/>
              <a:t> Delayed to 2024</a:t>
            </a:r>
          </a:p>
          <a:p>
            <a:pPr lvl="1"/>
            <a:r>
              <a:rPr lang="en-US" dirty="0"/>
              <a:t>Inpatient and Observation Combined</a:t>
            </a:r>
          </a:p>
          <a:p>
            <a:pPr lvl="1"/>
            <a:r>
              <a:rPr lang="en-US" dirty="0"/>
              <a:t>Prolonged Services </a:t>
            </a:r>
            <a:r>
              <a:rPr lang="mr-IN" dirty="0"/>
              <a:t>–</a:t>
            </a:r>
            <a:r>
              <a:rPr lang="en-US" dirty="0"/>
              <a:t> with differences between CMS and CPT</a:t>
            </a:r>
          </a:p>
          <a:p>
            <a:pPr lvl="1"/>
            <a:r>
              <a:rPr lang="en-US" dirty="0"/>
              <a:t>MDM vs Time</a:t>
            </a:r>
          </a:p>
          <a:p>
            <a:pPr lvl="1"/>
            <a:r>
              <a:rPr lang="en-US" dirty="0"/>
              <a:t>Consultation Codes</a:t>
            </a:r>
          </a:p>
          <a:p>
            <a:pPr lvl="1"/>
            <a:endParaRPr lang="en-US" dirty="0"/>
          </a:p>
          <a:p>
            <a:pPr lvl="1"/>
            <a:endParaRPr lang="en-US" dirty="0"/>
          </a:p>
          <a:p>
            <a:pPr lvl="1"/>
            <a:r>
              <a:rPr lang="en-US" dirty="0"/>
              <a:t>AMA Resources </a:t>
            </a:r>
            <a:r>
              <a:rPr lang="mr-IN" dirty="0"/>
              <a:t>–</a:t>
            </a:r>
            <a:r>
              <a:rPr lang="en-US" dirty="0">
                <a:hlinkClick r:id="rId2"/>
              </a:rPr>
              <a:t> E/M Revisions to Code Descriptors and Guidelines 2021 - 2023</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44</a:t>
            </a:fld>
            <a:endParaRPr lang="en-US" dirty="0"/>
          </a:p>
        </p:txBody>
      </p:sp>
    </p:spTree>
    <p:extLst>
      <p:ext uri="{BB962C8B-B14F-4D97-AF65-F5344CB8AC3E}">
        <p14:creationId xmlns:p14="http://schemas.microsoft.com/office/powerpoint/2010/main" val="2087678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 &amp; M Changes 2023</a:t>
            </a:r>
          </a:p>
        </p:txBody>
      </p:sp>
      <p:sp>
        <p:nvSpPr>
          <p:cNvPr id="3" name="Content Placeholder 2"/>
          <p:cNvSpPr>
            <a:spLocks noGrp="1"/>
          </p:cNvSpPr>
          <p:nvPr>
            <p:ph idx="1"/>
          </p:nvPr>
        </p:nvSpPr>
        <p:spPr/>
        <p:txBody>
          <a:bodyPr/>
          <a:lstStyle/>
          <a:p>
            <a:r>
              <a:rPr lang="en-US" dirty="0"/>
              <a:t>Hospital</a:t>
            </a:r>
          </a:p>
          <a:p>
            <a:pPr lvl="1"/>
            <a:r>
              <a:rPr lang="en-US" dirty="0"/>
              <a:t>Like the office, code selection is based on medical decision making or time.  History and exam and not used to select the code but, </a:t>
            </a:r>
          </a:p>
          <a:p>
            <a:pPr lvl="2"/>
            <a:r>
              <a:rPr lang="en-US" dirty="0"/>
              <a:t>they are still </a:t>
            </a:r>
            <a:r>
              <a:rPr lang="en-US" b="1" u="sng" dirty="0"/>
              <a:t>important</a:t>
            </a:r>
            <a:r>
              <a:rPr lang="en-US" dirty="0"/>
              <a:t> components in establishing medical necessity, supporting medical decision making, and providing high-quality care.</a:t>
            </a:r>
          </a:p>
          <a:p>
            <a:pPr lvl="1"/>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45</a:t>
            </a:fld>
            <a:endParaRPr lang="en-US" dirty="0"/>
          </a:p>
        </p:txBody>
      </p:sp>
    </p:spTree>
    <p:extLst>
      <p:ext uri="{BB962C8B-B14F-4D97-AF65-F5344CB8AC3E}">
        <p14:creationId xmlns:p14="http://schemas.microsoft.com/office/powerpoint/2010/main" val="508727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 &amp; M Changes 2023</a:t>
            </a:r>
          </a:p>
        </p:txBody>
      </p:sp>
      <p:sp>
        <p:nvSpPr>
          <p:cNvPr id="3" name="Content Placeholder 2"/>
          <p:cNvSpPr>
            <a:spLocks noGrp="1"/>
          </p:cNvSpPr>
          <p:nvPr>
            <p:ph idx="1"/>
          </p:nvPr>
        </p:nvSpPr>
        <p:spPr/>
        <p:txBody>
          <a:bodyPr>
            <a:normAutofit/>
          </a:bodyPr>
          <a:lstStyle/>
          <a:p>
            <a:r>
              <a:rPr lang="en-US" b="1" dirty="0"/>
              <a:t>Observation care services</a:t>
            </a:r>
            <a:endParaRPr lang="en-US" dirty="0"/>
          </a:p>
          <a:p>
            <a:pPr lvl="1"/>
            <a:r>
              <a:rPr lang="en-US" dirty="0"/>
              <a:t>Deletion of observation CPT codes </a:t>
            </a:r>
          </a:p>
          <a:p>
            <a:pPr lvl="3"/>
            <a:r>
              <a:rPr lang="en-US" dirty="0"/>
              <a:t>99217-99220, 99224-99226 </a:t>
            </a:r>
          </a:p>
          <a:p>
            <a:pPr lvl="2"/>
            <a:r>
              <a:rPr lang="en-US" dirty="0"/>
              <a:t>merged into the existing hospital care CPT codes</a:t>
            </a:r>
          </a:p>
          <a:p>
            <a:pPr marL="1371600" lvl="3" indent="0">
              <a:buNone/>
            </a:pPr>
            <a:r>
              <a:rPr lang="en-US" dirty="0"/>
              <a:t>	99221, 99222</a:t>
            </a:r>
            <a:r>
              <a:rPr lang="en-US" i="1" dirty="0"/>
              <a:t>, </a:t>
            </a:r>
            <a:r>
              <a:rPr lang="en-US" dirty="0"/>
              <a:t>99223, 99221-99233, 99238-99239</a:t>
            </a:r>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46</a:t>
            </a:fld>
            <a:endParaRPr lang="en-US" dirty="0"/>
          </a:p>
        </p:txBody>
      </p:sp>
    </p:spTree>
    <p:extLst>
      <p:ext uri="{BB962C8B-B14F-4D97-AF65-F5344CB8AC3E}">
        <p14:creationId xmlns:p14="http://schemas.microsoft.com/office/powerpoint/2010/main" val="25079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 &amp; M Changes 2023</a:t>
            </a:r>
          </a:p>
        </p:txBody>
      </p:sp>
      <p:sp>
        <p:nvSpPr>
          <p:cNvPr id="3" name="Content Placeholder 2"/>
          <p:cNvSpPr>
            <a:spLocks noGrp="1"/>
          </p:cNvSpPr>
          <p:nvPr>
            <p:ph idx="1"/>
          </p:nvPr>
        </p:nvSpPr>
        <p:spPr/>
        <p:txBody>
          <a:bodyPr>
            <a:normAutofit fontScale="92500" lnSpcReduction="20000"/>
          </a:bodyPr>
          <a:lstStyle/>
          <a:p>
            <a:r>
              <a:rPr lang="en-US" b="1" dirty="0"/>
              <a:t>Inpatient AND Observation Services</a:t>
            </a:r>
          </a:p>
          <a:p>
            <a:pPr lvl="1"/>
            <a:r>
              <a:rPr lang="en-US" dirty="0"/>
              <a:t>Combined in 2023!</a:t>
            </a:r>
          </a:p>
          <a:p>
            <a:pPr lvl="1"/>
            <a:r>
              <a:rPr lang="en-US" dirty="0"/>
              <a:t>Use MDM or Time to choose level of service</a:t>
            </a:r>
          </a:p>
          <a:p>
            <a:pPr lvl="1"/>
            <a:r>
              <a:rPr lang="en-US" dirty="0"/>
              <a:t>Editorial revisions to the code descriptors to reflect the structure of total time on the date of the encounter or level of medical decision-making when selecting code level</a:t>
            </a:r>
          </a:p>
          <a:p>
            <a:pPr lvl="1"/>
            <a:endParaRPr lang="en-US" dirty="0"/>
          </a:p>
          <a:p>
            <a:pPr lvl="2"/>
            <a:r>
              <a:rPr lang="en-US" dirty="0"/>
              <a:t>Initial: 		99221 </a:t>
            </a:r>
            <a:r>
              <a:rPr lang="mr-IN" dirty="0"/>
              <a:t>–</a:t>
            </a:r>
            <a:r>
              <a:rPr lang="en-US" dirty="0"/>
              <a:t> 99223</a:t>
            </a:r>
          </a:p>
          <a:p>
            <a:pPr lvl="2"/>
            <a:r>
              <a:rPr lang="en-US" dirty="0"/>
              <a:t>Subsequent:		99231 </a:t>
            </a:r>
            <a:r>
              <a:rPr lang="mr-IN" dirty="0"/>
              <a:t>–</a:t>
            </a:r>
            <a:r>
              <a:rPr lang="en-US" dirty="0"/>
              <a:t> 99233</a:t>
            </a:r>
          </a:p>
          <a:p>
            <a:pPr lvl="2"/>
            <a:r>
              <a:rPr lang="en-US" dirty="0"/>
              <a:t>Same Day:		99234 </a:t>
            </a:r>
            <a:r>
              <a:rPr lang="mr-IN" dirty="0"/>
              <a:t>–</a:t>
            </a:r>
            <a:r>
              <a:rPr lang="en-US" dirty="0"/>
              <a:t> 99236</a:t>
            </a:r>
          </a:p>
          <a:p>
            <a:pPr lvl="2"/>
            <a:r>
              <a:rPr lang="en-US" dirty="0"/>
              <a:t>Discharge:		99238 </a:t>
            </a:r>
            <a:r>
              <a:rPr lang="mr-IN" dirty="0"/>
              <a:t>–</a:t>
            </a:r>
            <a:r>
              <a:rPr lang="en-US" dirty="0"/>
              <a:t> 99239</a:t>
            </a:r>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47</a:t>
            </a:fld>
            <a:endParaRPr lang="en-US" dirty="0"/>
          </a:p>
        </p:txBody>
      </p:sp>
    </p:spTree>
    <p:extLst>
      <p:ext uri="{BB962C8B-B14F-4D97-AF65-F5344CB8AC3E}">
        <p14:creationId xmlns:p14="http://schemas.microsoft.com/office/powerpoint/2010/main" val="3808126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 &amp; M Changes 2023</a:t>
            </a:r>
          </a:p>
        </p:txBody>
      </p:sp>
      <p:sp>
        <p:nvSpPr>
          <p:cNvPr id="3" name="Content Placeholder 2"/>
          <p:cNvSpPr>
            <a:spLocks noGrp="1"/>
          </p:cNvSpPr>
          <p:nvPr>
            <p:ph idx="1"/>
          </p:nvPr>
        </p:nvSpPr>
        <p:spPr>
          <a:xfrm>
            <a:off x="571500" y="1905000"/>
            <a:ext cx="3661388" cy="3271575"/>
          </a:xfrm>
        </p:spPr>
        <p:txBody>
          <a:bodyPr>
            <a:normAutofit fontScale="92500" lnSpcReduction="20000"/>
          </a:bodyPr>
          <a:lstStyle/>
          <a:p>
            <a:r>
              <a:rPr lang="en-US" dirty="0"/>
              <a:t>Time</a:t>
            </a:r>
          </a:p>
          <a:p>
            <a:pPr lvl="1"/>
            <a:r>
              <a:rPr lang="en-US" dirty="0"/>
              <a:t>Includes face-to-face and non-face-to-face activities</a:t>
            </a:r>
          </a:p>
          <a:p>
            <a:pPr lvl="1"/>
            <a:r>
              <a:rPr lang="en-US" dirty="0"/>
              <a:t>50% rule no longer applies</a:t>
            </a:r>
          </a:p>
          <a:p>
            <a:pPr lvl="1"/>
            <a:r>
              <a:rPr lang="en-US" dirty="0"/>
              <a:t>If service is continuous after midnight, all time must be attributed to only one date of service </a:t>
            </a:r>
          </a:p>
        </p:txBody>
      </p:sp>
      <p:sp>
        <p:nvSpPr>
          <p:cNvPr id="4" name="Slide Number Placeholder 3"/>
          <p:cNvSpPr>
            <a:spLocks noGrp="1"/>
          </p:cNvSpPr>
          <p:nvPr>
            <p:ph type="sldNum" sz="quarter" idx="12"/>
          </p:nvPr>
        </p:nvSpPr>
        <p:spPr/>
        <p:txBody>
          <a:bodyPr/>
          <a:lstStyle/>
          <a:p>
            <a:fld id="{D739C4FB-7D33-419B-8833-D1372BFD11C8}" type="slidenum">
              <a:rPr lang="en-US" smtClean="0"/>
              <a:t>48</a:t>
            </a:fld>
            <a:endParaRPr lang="en-US" dirty="0"/>
          </a:p>
        </p:txBody>
      </p:sp>
      <p:pic>
        <p:nvPicPr>
          <p:cNvPr id="5" name="Picture 4" descr="Screen Shot 2022-10-31 at 1.37.22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39595" y="1833134"/>
            <a:ext cx="4318985" cy="4702697"/>
          </a:xfrm>
          <a:prstGeom prst="rect">
            <a:avLst/>
          </a:prstGeom>
        </p:spPr>
      </p:pic>
      <p:sp>
        <p:nvSpPr>
          <p:cNvPr id="6" name="Right Arrow 5"/>
          <p:cNvSpPr/>
          <p:nvPr/>
        </p:nvSpPr>
        <p:spPr>
          <a:xfrm>
            <a:off x="571500" y="5465232"/>
            <a:ext cx="3815311" cy="7054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Same Day Admit/Discharge</a:t>
            </a:r>
          </a:p>
        </p:txBody>
      </p:sp>
    </p:spTree>
    <p:extLst>
      <p:ext uri="{BB962C8B-B14F-4D97-AF65-F5344CB8AC3E}">
        <p14:creationId xmlns:p14="http://schemas.microsoft.com/office/powerpoint/2010/main" val="16826286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a:t>
            </a:r>
            <a:r>
              <a:rPr lang="mr-IN" dirty="0"/>
              <a:t>…</a:t>
            </a:r>
            <a:endParaRPr lang="en-US" dirty="0"/>
          </a:p>
        </p:txBody>
      </p:sp>
      <p:sp>
        <p:nvSpPr>
          <p:cNvPr id="3" name="Content Placeholder 2"/>
          <p:cNvSpPr>
            <a:spLocks noGrp="1"/>
          </p:cNvSpPr>
          <p:nvPr>
            <p:ph sz="half" idx="1"/>
          </p:nvPr>
        </p:nvSpPr>
        <p:spPr>
          <a:xfrm>
            <a:off x="571500" y="1936751"/>
            <a:ext cx="3749040" cy="4599080"/>
          </a:xfrm>
        </p:spPr>
        <p:txBody>
          <a:bodyPr>
            <a:normAutofit fontScale="92500" lnSpcReduction="20000"/>
          </a:bodyPr>
          <a:lstStyle/>
          <a:p>
            <a:r>
              <a:rPr lang="en-US" sz="3000" b="1" dirty="0"/>
              <a:t>Initial</a:t>
            </a:r>
            <a:endParaRPr lang="en-US" b="1" dirty="0"/>
          </a:p>
          <a:p>
            <a:pPr lvl="1"/>
            <a:r>
              <a:rPr lang="en-US" sz="2100" dirty="0"/>
              <a:t>Prior to 2023</a:t>
            </a:r>
          </a:p>
          <a:p>
            <a:pPr lvl="2"/>
            <a:r>
              <a:rPr lang="en-US" sz="2100" dirty="0"/>
              <a:t>Report 1</a:t>
            </a:r>
            <a:r>
              <a:rPr lang="en-US" sz="2100" baseline="30000" dirty="0"/>
              <a:t>st</a:t>
            </a:r>
            <a:r>
              <a:rPr lang="en-US" sz="2100" dirty="0"/>
              <a:t> hospital encounter by admitting physician</a:t>
            </a:r>
          </a:p>
          <a:p>
            <a:pPr lvl="2"/>
            <a:endParaRPr lang="en-US" dirty="0"/>
          </a:p>
          <a:p>
            <a:pPr lvl="1"/>
            <a:r>
              <a:rPr lang="en-US" sz="2100" dirty="0"/>
              <a:t>2023</a:t>
            </a:r>
          </a:p>
          <a:p>
            <a:pPr lvl="2"/>
            <a:r>
              <a:rPr lang="en-US" sz="2100" dirty="0"/>
              <a:t>Report when the patient has not received any professional services from physician/QHP of the exact same specialty and group during stay</a:t>
            </a:r>
            <a:r>
              <a:rPr lang="en-US" dirty="0"/>
              <a:t>		</a:t>
            </a:r>
          </a:p>
        </p:txBody>
      </p:sp>
      <p:sp>
        <p:nvSpPr>
          <p:cNvPr id="4" name="Content Placeholder 3"/>
          <p:cNvSpPr>
            <a:spLocks noGrp="1"/>
          </p:cNvSpPr>
          <p:nvPr>
            <p:ph sz="half" idx="2"/>
          </p:nvPr>
        </p:nvSpPr>
        <p:spPr>
          <a:xfrm>
            <a:off x="4823460" y="1936751"/>
            <a:ext cx="3749040" cy="4599080"/>
          </a:xfrm>
        </p:spPr>
        <p:txBody>
          <a:bodyPr>
            <a:normAutofit fontScale="92500" lnSpcReduction="20000"/>
          </a:bodyPr>
          <a:lstStyle/>
          <a:p>
            <a:r>
              <a:rPr lang="en-US" sz="2800" b="1" dirty="0"/>
              <a:t>Subsequent</a:t>
            </a:r>
            <a:endParaRPr lang="en-US" b="1" dirty="0"/>
          </a:p>
          <a:p>
            <a:pPr lvl="1"/>
            <a:r>
              <a:rPr lang="en-US" sz="2100" dirty="0"/>
              <a:t>Prior to 2023</a:t>
            </a:r>
          </a:p>
          <a:p>
            <a:pPr lvl="2"/>
            <a:r>
              <a:rPr lang="en-US" sz="2100" dirty="0"/>
              <a:t>Report after the date of initial admission</a:t>
            </a:r>
          </a:p>
          <a:p>
            <a:pPr lvl="2"/>
            <a:endParaRPr lang="en-US" dirty="0"/>
          </a:p>
          <a:p>
            <a:pPr lvl="2"/>
            <a:endParaRPr lang="en-US" dirty="0"/>
          </a:p>
          <a:p>
            <a:pPr lvl="1"/>
            <a:r>
              <a:rPr lang="en-US" sz="1900" dirty="0"/>
              <a:t>2023</a:t>
            </a:r>
          </a:p>
          <a:p>
            <a:pPr lvl="2"/>
            <a:r>
              <a:rPr lang="en-US" sz="1900" dirty="0"/>
              <a:t>Report when the patient HAS previously received any professional services from a physician/QHP of the exact same specialty and group during stay</a:t>
            </a:r>
          </a:p>
        </p:txBody>
      </p:sp>
      <p:sp>
        <p:nvSpPr>
          <p:cNvPr id="5" name="Slide Number Placeholder 4"/>
          <p:cNvSpPr>
            <a:spLocks noGrp="1"/>
          </p:cNvSpPr>
          <p:nvPr>
            <p:ph type="sldNum" sz="quarter" idx="12"/>
          </p:nvPr>
        </p:nvSpPr>
        <p:spPr/>
        <p:txBody>
          <a:bodyPr/>
          <a:lstStyle/>
          <a:p>
            <a:fld id="{D739C4FB-7D33-419B-8833-D1372BFD11C8}" type="slidenum">
              <a:rPr lang="en-US" smtClean="0"/>
              <a:t>49</a:t>
            </a:fld>
            <a:endParaRPr lang="en-US" dirty="0"/>
          </a:p>
        </p:txBody>
      </p:sp>
    </p:spTree>
    <p:extLst>
      <p:ext uri="{BB962C8B-B14F-4D97-AF65-F5344CB8AC3E}">
        <p14:creationId xmlns:p14="http://schemas.microsoft.com/office/powerpoint/2010/main" val="101604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71442"/>
            <a:ext cx="8001000" cy="1143000"/>
          </a:xfrm>
        </p:spPr>
        <p:txBody>
          <a:bodyPr/>
          <a:lstStyle/>
          <a:p>
            <a:pPr marR="0" rtl="0"/>
            <a:r>
              <a:rPr lang="en-US" sz="4400" b="1" i="0" u="none" strike="noStrike" baseline="0" dirty="0">
                <a:latin typeface="Calibri"/>
                <a:ea typeface="ＭＳ ゴシック"/>
              </a:rPr>
              <a:t>Financial Navigation</a:t>
            </a:r>
          </a:p>
        </p:txBody>
      </p:sp>
      <p:sp>
        <p:nvSpPr>
          <p:cNvPr id="3" name="Text Placeholder 2"/>
          <p:cNvSpPr>
            <a:spLocks noGrp="1"/>
          </p:cNvSpPr>
          <p:nvPr>
            <p:ph type="body" idx="1"/>
          </p:nvPr>
        </p:nvSpPr>
        <p:spPr>
          <a:xfrm>
            <a:off x="571500" y="1603901"/>
            <a:ext cx="8001000" cy="4449765"/>
          </a:xfrm>
        </p:spPr>
        <p:txBody>
          <a:bodyPr>
            <a:normAutofit fontScale="85000" lnSpcReduction="20000"/>
          </a:bodyPr>
          <a:lstStyle/>
          <a:p>
            <a:r>
              <a:rPr lang="en-US" dirty="0">
                <a:solidFill>
                  <a:srgbClr val="000000"/>
                </a:solidFill>
                <a:latin typeface="Calibri"/>
                <a:ea typeface="ＭＳ ゴシック"/>
              </a:rPr>
              <a:t>So many patients are changing insurance </a:t>
            </a:r>
            <a:r>
              <a:rPr lang="en-US" b="1" dirty="0">
                <a:solidFill>
                  <a:srgbClr val="FF0000"/>
                </a:solidFill>
                <a:latin typeface="Calibri"/>
                <a:ea typeface="ＭＳ ゴシック"/>
              </a:rPr>
              <a:t>NOW</a:t>
            </a:r>
          </a:p>
          <a:p>
            <a:r>
              <a:rPr lang="en-US" i="0" u="none" strike="noStrike" baseline="0" dirty="0">
                <a:solidFill>
                  <a:srgbClr val="000000"/>
                </a:solidFill>
                <a:latin typeface="Calibri"/>
                <a:ea typeface="ＭＳ ゴシック"/>
              </a:rPr>
              <a:t>Make sure to notify EVERYONE including any foundations</a:t>
            </a:r>
            <a:r>
              <a:rPr lang="en-US" i="0" u="none" strike="noStrike" dirty="0">
                <a:solidFill>
                  <a:srgbClr val="000000"/>
                </a:solidFill>
                <a:latin typeface="Calibri"/>
                <a:ea typeface="ＭＳ ゴシック"/>
              </a:rPr>
              <a:t> or co-pay cards your patients may be enrolled in!</a:t>
            </a:r>
            <a:endParaRPr lang="en-US" i="0" u="none" strike="noStrike" baseline="0" dirty="0">
              <a:solidFill>
                <a:srgbClr val="000000"/>
              </a:solidFill>
              <a:latin typeface="Calibri"/>
              <a:ea typeface="ＭＳ ゴシック"/>
            </a:endParaRPr>
          </a:p>
          <a:p>
            <a:pPr marR="0" lvl="0" rtl="0"/>
            <a:r>
              <a:rPr lang="en-US" i="0" u="none" strike="noStrike" baseline="0" dirty="0">
                <a:solidFill>
                  <a:srgbClr val="000000"/>
                </a:solidFill>
                <a:latin typeface="Calibri"/>
                <a:ea typeface="ＭＳ ゴシック"/>
              </a:rPr>
              <a:t>Open Enrollment </a:t>
            </a:r>
            <a:r>
              <a:rPr lang="mr-IN" i="0" u="none" strike="noStrike" baseline="0" dirty="0">
                <a:solidFill>
                  <a:srgbClr val="000000"/>
                </a:solidFill>
                <a:latin typeface="Calibri"/>
                <a:ea typeface="ＭＳ ゴシック"/>
              </a:rPr>
              <a:t>–</a:t>
            </a:r>
            <a:r>
              <a:rPr lang="en-US" i="0" u="none" strike="noStrike" baseline="0" dirty="0">
                <a:solidFill>
                  <a:srgbClr val="000000"/>
                </a:solidFill>
                <a:latin typeface="Calibri"/>
                <a:ea typeface="ＭＳ ゴシック"/>
              </a:rPr>
              <a:t> </a:t>
            </a:r>
          </a:p>
          <a:p>
            <a:pPr lvl="1"/>
            <a:r>
              <a:rPr lang="en-US" dirty="0">
                <a:solidFill>
                  <a:srgbClr val="000000"/>
                </a:solidFill>
                <a:latin typeface="Calibri"/>
                <a:ea typeface="ＭＳ ゴシック"/>
              </a:rPr>
              <a:t>Medicare = </a:t>
            </a:r>
            <a:r>
              <a:rPr lang="en-US" i="0" u="none" strike="noStrike" baseline="0" dirty="0">
                <a:solidFill>
                  <a:srgbClr val="000000"/>
                </a:solidFill>
                <a:latin typeface="Calibri"/>
                <a:ea typeface="ＭＳ ゴシック"/>
              </a:rPr>
              <a:t>10/15 </a:t>
            </a:r>
            <a:r>
              <a:rPr lang="mr-IN" i="0" u="none" strike="noStrike" baseline="0" dirty="0">
                <a:solidFill>
                  <a:srgbClr val="000000"/>
                </a:solidFill>
                <a:latin typeface="Calibri"/>
                <a:ea typeface="ＭＳ ゴシック"/>
              </a:rPr>
              <a:t>–</a:t>
            </a:r>
            <a:r>
              <a:rPr lang="en-US" i="0" u="none" strike="noStrike" baseline="0" dirty="0">
                <a:solidFill>
                  <a:srgbClr val="000000"/>
                </a:solidFill>
                <a:latin typeface="Calibri"/>
                <a:ea typeface="ＭＳ ゴシック"/>
              </a:rPr>
              <a:t> 12/7 </a:t>
            </a:r>
          </a:p>
          <a:p>
            <a:pPr lvl="1"/>
            <a:r>
              <a:rPr lang="en-US" dirty="0">
                <a:solidFill>
                  <a:srgbClr val="000000"/>
                </a:solidFill>
                <a:latin typeface="Calibri"/>
                <a:ea typeface="ＭＳ ゴシック"/>
              </a:rPr>
              <a:t>Medicare Advantage (only) = 1/1 </a:t>
            </a:r>
            <a:r>
              <a:rPr lang="mr-IN" dirty="0">
                <a:solidFill>
                  <a:srgbClr val="000000"/>
                </a:solidFill>
                <a:latin typeface="Calibri"/>
                <a:ea typeface="ＭＳ ゴシック"/>
              </a:rPr>
              <a:t>–</a:t>
            </a:r>
            <a:r>
              <a:rPr lang="en-US" dirty="0">
                <a:solidFill>
                  <a:srgbClr val="000000"/>
                </a:solidFill>
                <a:latin typeface="Calibri"/>
                <a:ea typeface="ＭＳ ゴシック"/>
              </a:rPr>
              <a:t> 3/31</a:t>
            </a:r>
          </a:p>
          <a:p>
            <a:pPr lvl="2"/>
            <a:r>
              <a:rPr lang="en-US" dirty="0">
                <a:solidFill>
                  <a:schemeClr val="accent3"/>
                </a:solidFill>
                <a:latin typeface="Calibri"/>
                <a:ea typeface="ＭＳ ゴシック"/>
              </a:rPr>
              <a:t>Reminder</a:t>
            </a:r>
            <a:r>
              <a:rPr lang="en-US" dirty="0">
                <a:solidFill>
                  <a:srgbClr val="000000"/>
                </a:solidFill>
                <a:latin typeface="Calibri"/>
                <a:ea typeface="ＭＳ ゴシック"/>
              </a:rPr>
              <a:t> </a:t>
            </a:r>
            <a:r>
              <a:rPr lang="mr-IN" dirty="0">
                <a:solidFill>
                  <a:srgbClr val="000000"/>
                </a:solidFill>
                <a:latin typeface="Calibri"/>
                <a:ea typeface="ＭＳ ゴシック"/>
              </a:rPr>
              <a:t>–</a:t>
            </a:r>
            <a:r>
              <a:rPr lang="en-US" dirty="0">
                <a:solidFill>
                  <a:srgbClr val="000000"/>
                </a:solidFill>
                <a:latin typeface="Calibri"/>
                <a:ea typeface="ＭＳ ゴシック"/>
              </a:rPr>
              <a:t> Can offer additional benefits BUT must cover all of the medically necessary services that original Medicare covers</a:t>
            </a:r>
          </a:p>
          <a:p>
            <a:pPr lvl="2"/>
            <a:r>
              <a:rPr lang="en-US" dirty="0">
                <a:solidFill>
                  <a:srgbClr val="C32D2E"/>
                </a:solidFill>
                <a:latin typeface="Calibri"/>
                <a:ea typeface="ＭＳ ゴシック"/>
              </a:rPr>
              <a:t>Reminder</a:t>
            </a:r>
            <a:r>
              <a:rPr lang="en-US" dirty="0">
                <a:solidFill>
                  <a:srgbClr val="000000"/>
                </a:solidFill>
                <a:latin typeface="Calibri"/>
                <a:ea typeface="ＭＳ ゴシック"/>
              </a:rPr>
              <a:t> </a:t>
            </a:r>
            <a:r>
              <a:rPr lang="mr-IN" dirty="0">
                <a:solidFill>
                  <a:srgbClr val="000000"/>
                </a:solidFill>
                <a:latin typeface="Calibri"/>
                <a:ea typeface="ＭＳ ゴシック"/>
              </a:rPr>
              <a:t>–</a:t>
            </a:r>
            <a:r>
              <a:rPr lang="en-US" dirty="0">
                <a:solidFill>
                  <a:srgbClr val="000000"/>
                </a:solidFill>
                <a:latin typeface="Calibri"/>
                <a:ea typeface="ＭＳ ゴシック"/>
              </a:rPr>
              <a:t> Medicare Advantage Plans can’t charge more than original Medicare for certain services, like chemotherapy!</a:t>
            </a:r>
          </a:p>
          <a:p>
            <a:pPr lvl="1"/>
            <a:r>
              <a:rPr lang="en-US" dirty="0">
                <a:solidFill>
                  <a:srgbClr val="000000"/>
                </a:solidFill>
                <a:latin typeface="Calibri"/>
                <a:ea typeface="ＭＳ ゴシック"/>
              </a:rPr>
              <a:t>Medicare Advantage Disenrollment Period = 1/1 </a:t>
            </a:r>
            <a:r>
              <a:rPr lang="mr-IN" dirty="0">
                <a:solidFill>
                  <a:srgbClr val="000000"/>
                </a:solidFill>
                <a:latin typeface="Calibri"/>
                <a:ea typeface="ＭＳ ゴシック"/>
              </a:rPr>
              <a:t>–</a:t>
            </a:r>
            <a:r>
              <a:rPr lang="en-US" dirty="0">
                <a:solidFill>
                  <a:srgbClr val="000000"/>
                </a:solidFill>
                <a:latin typeface="Calibri"/>
                <a:ea typeface="ＭＳ ゴシック"/>
              </a:rPr>
              <a:t> 2/14</a:t>
            </a:r>
          </a:p>
          <a:p>
            <a:pPr lvl="1"/>
            <a:r>
              <a:rPr lang="en-US" dirty="0">
                <a:solidFill>
                  <a:srgbClr val="000000"/>
                </a:solidFill>
                <a:latin typeface="Calibri"/>
                <a:ea typeface="ＭＳ ゴシック"/>
              </a:rPr>
              <a:t>ACA Healthcare Marketplace </a:t>
            </a:r>
            <a:r>
              <a:rPr lang="mr-IN" dirty="0">
                <a:solidFill>
                  <a:srgbClr val="000000"/>
                </a:solidFill>
                <a:latin typeface="Calibri"/>
                <a:ea typeface="ＭＳ ゴシック"/>
              </a:rPr>
              <a:t>–</a:t>
            </a:r>
            <a:r>
              <a:rPr lang="en-US" dirty="0">
                <a:solidFill>
                  <a:srgbClr val="000000"/>
                </a:solidFill>
                <a:latin typeface="Calibri"/>
                <a:ea typeface="ＭＳ ゴシック"/>
              </a:rPr>
              <a:t> 11/1 </a:t>
            </a:r>
            <a:r>
              <a:rPr lang="mr-IN" dirty="0">
                <a:solidFill>
                  <a:srgbClr val="000000"/>
                </a:solidFill>
                <a:latin typeface="Calibri"/>
                <a:ea typeface="ＭＳ ゴシック"/>
              </a:rPr>
              <a:t>–</a:t>
            </a:r>
            <a:r>
              <a:rPr lang="en-US" dirty="0">
                <a:solidFill>
                  <a:srgbClr val="000000"/>
                </a:solidFill>
                <a:latin typeface="Calibri"/>
                <a:ea typeface="ＭＳ ゴシック"/>
              </a:rPr>
              <a:t> 1/15</a:t>
            </a:r>
            <a:endParaRPr lang="en-US" i="0" u="none" strike="noStrike" baseline="0" dirty="0">
              <a:solidFill>
                <a:srgbClr val="000000"/>
              </a:solidFill>
              <a:latin typeface="Calibri"/>
              <a:ea typeface="ＭＳ ゴシック"/>
            </a:endParaRPr>
          </a:p>
        </p:txBody>
      </p:sp>
      <p:sp>
        <p:nvSpPr>
          <p:cNvPr id="5" name="TextBox 4"/>
          <p:cNvSpPr txBox="1"/>
          <p:nvPr/>
        </p:nvSpPr>
        <p:spPr>
          <a:xfrm>
            <a:off x="571500" y="6146808"/>
            <a:ext cx="80010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solidFill>
                  <a:schemeClr val="tx1"/>
                </a:solidFill>
                <a:hlinkClick r:id="rId2"/>
              </a:rPr>
              <a:t>Medicare And You 2023 </a:t>
            </a:r>
            <a:r>
              <a:rPr lang="mr-IN" dirty="0">
                <a:solidFill>
                  <a:schemeClr val="tx1"/>
                </a:solidFill>
                <a:hlinkClick r:id="rId2"/>
              </a:rPr>
              <a:t>–</a:t>
            </a:r>
            <a:r>
              <a:rPr lang="en-US" dirty="0">
                <a:solidFill>
                  <a:schemeClr val="tx1"/>
                </a:solidFill>
                <a:hlinkClick r:id="rId2"/>
              </a:rPr>
              <a:t> The Official U.S. Government Medicare Handbook</a:t>
            </a:r>
            <a:endParaRPr lang="en-US" dirty="0">
              <a:solidFill>
                <a:schemeClr val="tx1"/>
              </a:solidFill>
            </a:endParaRPr>
          </a:p>
        </p:txBody>
      </p:sp>
      <p:sp>
        <p:nvSpPr>
          <p:cNvPr id="10" name="Slide Number Placeholder 9"/>
          <p:cNvSpPr>
            <a:spLocks noGrp="1"/>
          </p:cNvSpPr>
          <p:nvPr>
            <p:ph type="sldNum" sz="quarter" idx="12"/>
          </p:nvPr>
        </p:nvSpPr>
        <p:spPr/>
        <p:txBody>
          <a:bodyPr/>
          <a:lstStyle/>
          <a:p>
            <a:fld id="{E7638CA2-7723-8044-9C76-6731B07492B9}" type="slidenum">
              <a:rPr lang="en-US" smtClean="0"/>
              <a:t>5</a:t>
            </a:fld>
            <a:endParaRPr lang="en-US" dirty="0"/>
          </a:p>
        </p:txBody>
      </p:sp>
    </p:spTree>
    <p:extLst>
      <p:ext uri="{BB962C8B-B14F-4D97-AF65-F5344CB8AC3E}">
        <p14:creationId xmlns:p14="http://schemas.microsoft.com/office/powerpoint/2010/main" val="3680490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 &amp; M Changes 2023</a:t>
            </a:r>
          </a:p>
        </p:txBody>
      </p:sp>
      <p:sp>
        <p:nvSpPr>
          <p:cNvPr id="3" name="Content Placeholder 2"/>
          <p:cNvSpPr>
            <a:spLocks noGrp="1"/>
          </p:cNvSpPr>
          <p:nvPr>
            <p:ph idx="1"/>
          </p:nvPr>
        </p:nvSpPr>
        <p:spPr>
          <a:xfrm>
            <a:off x="571500" y="1904999"/>
            <a:ext cx="2532320" cy="4630831"/>
          </a:xfrm>
        </p:spPr>
        <p:txBody>
          <a:bodyPr>
            <a:normAutofit fontScale="77500" lnSpcReduction="20000"/>
          </a:bodyPr>
          <a:lstStyle/>
          <a:p>
            <a:r>
              <a:rPr lang="en-US" sz="3000" b="1" dirty="0"/>
              <a:t>Prolonged</a:t>
            </a:r>
            <a:endParaRPr lang="en-US" b="1" dirty="0"/>
          </a:p>
          <a:p>
            <a:r>
              <a:rPr lang="en-US" dirty="0"/>
              <a:t>CPT =</a:t>
            </a:r>
          </a:p>
          <a:p>
            <a:r>
              <a:rPr lang="en-US" dirty="0"/>
              <a:t>Highest code, plus 15 min</a:t>
            </a:r>
          </a:p>
          <a:p>
            <a:pPr>
              <a:lnSpc>
                <a:spcPct val="80000"/>
              </a:lnSpc>
            </a:pPr>
            <a:endParaRPr lang="en-US" dirty="0"/>
          </a:p>
          <a:p>
            <a:r>
              <a:rPr lang="en-US" dirty="0"/>
              <a:t>CMS =</a:t>
            </a:r>
          </a:p>
          <a:p>
            <a:r>
              <a:rPr lang="en-US" dirty="0"/>
              <a:t>Highest code, plus 15,     PLUS 15!!</a:t>
            </a:r>
          </a:p>
          <a:p>
            <a:r>
              <a:rPr lang="en-US" dirty="0"/>
              <a:t>Watch for new code:</a:t>
            </a:r>
          </a:p>
          <a:p>
            <a:r>
              <a:rPr lang="en-US" dirty="0"/>
              <a:t>GXXX1</a:t>
            </a:r>
          </a:p>
        </p:txBody>
      </p:sp>
      <p:sp>
        <p:nvSpPr>
          <p:cNvPr id="4" name="Slide Number Placeholder 3"/>
          <p:cNvSpPr>
            <a:spLocks noGrp="1"/>
          </p:cNvSpPr>
          <p:nvPr>
            <p:ph type="sldNum" sz="quarter" idx="12"/>
          </p:nvPr>
        </p:nvSpPr>
        <p:spPr/>
        <p:txBody>
          <a:bodyPr/>
          <a:lstStyle/>
          <a:p>
            <a:fld id="{D739C4FB-7D33-419B-8833-D1372BFD11C8}" type="slidenum">
              <a:rPr lang="en-US" smtClean="0"/>
              <a:t>50</a:t>
            </a:fld>
            <a:endParaRPr lang="en-US" dirty="0"/>
          </a:p>
        </p:txBody>
      </p:sp>
      <p:pic>
        <p:nvPicPr>
          <p:cNvPr id="5" name="Picture 4" descr="Screen Shot 2022-10-31 at 2.59.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3820" y="2232024"/>
            <a:ext cx="5905500" cy="3733800"/>
          </a:xfrm>
          <a:prstGeom prst="rect">
            <a:avLst/>
          </a:prstGeom>
        </p:spPr>
      </p:pic>
    </p:spTree>
    <p:extLst>
      <p:ext uri="{BB962C8B-B14F-4D97-AF65-F5344CB8AC3E}">
        <p14:creationId xmlns:p14="http://schemas.microsoft.com/office/powerpoint/2010/main" val="2159107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 &amp; M Changes 2023</a:t>
            </a:r>
          </a:p>
        </p:txBody>
      </p:sp>
      <p:sp>
        <p:nvSpPr>
          <p:cNvPr id="3" name="Content Placeholder 2"/>
          <p:cNvSpPr>
            <a:spLocks noGrp="1"/>
          </p:cNvSpPr>
          <p:nvPr>
            <p:ph idx="1"/>
          </p:nvPr>
        </p:nvSpPr>
        <p:spPr/>
        <p:txBody>
          <a:bodyPr>
            <a:normAutofit fontScale="92500" lnSpcReduction="10000"/>
          </a:bodyPr>
          <a:lstStyle/>
          <a:p>
            <a:r>
              <a:rPr lang="en-US" b="1" dirty="0"/>
              <a:t>CPT</a:t>
            </a:r>
            <a:r>
              <a:rPr lang="en-US" dirty="0"/>
              <a:t> Prolonged Coding Example:</a:t>
            </a:r>
          </a:p>
          <a:p>
            <a:pPr marL="457200" lvl="1" indent="0">
              <a:buNone/>
            </a:pPr>
            <a:r>
              <a:rPr lang="en-US" dirty="0"/>
              <a:t>Initial 		Prolonged		Initial &amp; Prolonged</a:t>
            </a:r>
          </a:p>
          <a:p>
            <a:pPr marL="457200" lvl="1" indent="0">
              <a:buNone/>
            </a:pPr>
            <a:r>
              <a:rPr lang="en-US" dirty="0"/>
              <a:t>99223		99418</a:t>
            </a:r>
          </a:p>
          <a:p>
            <a:pPr marL="457200" lvl="1" indent="0">
              <a:buNone/>
            </a:pPr>
            <a:r>
              <a:rPr lang="en-US" dirty="0"/>
              <a:t>75 min	+	15 min		=	90 min</a:t>
            </a:r>
          </a:p>
          <a:p>
            <a:pPr marL="457200" lvl="1" indent="0">
              <a:buNone/>
            </a:pPr>
            <a:endParaRPr lang="en-US" dirty="0"/>
          </a:p>
          <a:p>
            <a:r>
              <a:rPr lang="en-US" b="1" dirty="0"/>
              <a:t>CMS</a:t>
            </a:r>
            <a:r>
              <a:rPr lang="en-US" dirty="0"/>
              <a:t> Prolonged Coding Example</a:t>
            </a:r>
          </a:p>
          <a:p>
            <a:pPr marL="457200" lvl="1" indent="0">
              <a:buNone/>
            </a:pPr>
            <a:r>
              <a:rPr lang="en-US" dirty="0"/>
              <a:t>Initial 		Prolonged		Initial &amp; Prolonged</a:t>
            </a:r>
          </a:p>
          <a:p>
            <a:pPr marL="457200" lvl="1" indent="0">
              <a:buNone/>
            </a:pPr>
            <a:r>
              <a:rPr lang="en-US" dirty="0"/>
              <a:t>99223		99418</a:t>
            </a:r>
          </a:p>
          <a:p>
            <a:pPr marL="457200" lvl="1" indent="0">
              <a:buNone/>
            </a:pPr>
            <a:r>
              <a:rPr lang="en-US" dirty="0"/>
              <a:t>75 &amp;15 min	+	15 min		=	105 min</a:t>
            </a:r>
          </a:p>
          <a:p>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51</a:t>
            </a:fld>
            <a:endParaRPr lang="en-US" dirty="0"/>
          </a:p>
        </p:txBody>
      </p:sp>
    </p:spTree>
    <p:extLst>
      <p:ext uri="{BB962C8B-B14F-4D97-AF65-F5344CB8AC3E}">
        <p14:creationId xmlns:p14="http://schemas.microsoft.com/office/powerpoint/2010/main" val="3037589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 &amp; M Changes 2023</a:t>
            </a:r>
          </a:p>
        </p:txBody>
      </p:sp>
      <p:sp>
        <p:nvSpPr>
          <p:cNvPr id="3" name="Content Placeholder 2"/>
          <p:cNvSpPr>
            <a:spLocks noGrp="1"/>
          </p:cNvSpPr>
          <p:nvPr>
            <p:ph idx="1"/>
          </p:nvPr>
        </p:nvSpPr>
        <p:spPr/>
        <p:txBody>
          <a:bodyPr>
            <a:normAutofit fontScale="92500"/>
          </a:bodyPr>
          <a:lstStyle/>
          <a:p>
            <a:r>
              <a:rPr lang="en-US" b="1" dirty="0"/>
              <a:t>Consultations</a:t>
            </a:r>
            <a:endParaRPr lang="en-US" dirty="0"/>
          </a:p>
          <a:p>
            <a:pPr lvl="1"/>
            <a:r>
              <a:rPr lang="en-US" dirty="0"/>
              <a:t>Retention of the consultation codes, with minor, editorial revision to the code descriptors</a:t>
            </a:r>
          </a:p>
          <a:p>
            <a:pPr lvl="2"/>
            <a:r>
              <a:rPr lang="en-US" dirty="0"/>
              <a:t>99242 </a:t>
            </a:r>
            <a:r>
              <a:rPr lang="mr-IN" dirty="0"/>
              <a:t>–</a:t>
            </a:r>
            <a:r>
              <a:rPr lang="en-US" dirty="0"/>
              <a:t> 99245 </a:t>
            </a:r>
            <a:r>
              <a:rPr lang="mr-IN" dirty="0"/>
              <a:t>–</a:t>
            </a:r>
            <a:r>
              <a:rPr lang="en-US" dirty="0"/>
              <a:t> Office</a:t>
            </a:r>
          </a:p>
          <a:p>
            <a:pPr lvl="2"/>
            <a:r>
              <a:rPr lang="en-US" dirty="0"/>
              <a:t>99252 </a:t>
            </a:r>
            <a:r>
              <a:rPr lang="mr-IN" dirty="0"/>
              <a:t>–</a:t>
            </a:r>
            <a:r>
              <a:rPr lang="en-US" dirty="0"/>
              <a:t> 99255 - Hospital</a:t>
            </a:r>
          </a:p>
          <a:p>
            <a:pPr lvl="1"/>
            <a:r>
              <a:rPr lang="en-US" dirty="0"/>
              <a:t>Deletion of confusing guidelines, including the definition of “transfer of care."</a:t>
            </a:r>
          </a:p>
          <a:p>
            <a:pPr lvl="1"/>
            <a:r>
              <a:rPr lang="en-US" dirty="0"/>
              <a:t>Deletion of lowest level office (99241) and inpatient (99251) consultation codes to align with four levels of MDM</a:t>
            </a:r>
          </a:p>
          <a:p>
            <a:pPr lvl="1"/>
            <a:r>
              <a:rPr lang="en-US" dirty="0"/>
              <a:t>Not recognized by Medicare and many private payers!</a:t>
            </a:r>
          </a:p>
        </p:txBody>
      </p:sp>
      <p:sp>
        <p:nvSpPr>
          <p:cNvPr id="4" name="Slide Number Placeholder 3"/>
          <p:cNvSpPr>
            <a:spLocks noGrp="1"/>
          </p:cNvSpPr>
          <p:nvPr>
            <p:ph type="sldNum" sz="quarter" idx="12"/>
          </p:nvPr>
        </p:nvSpPr>
        <p:spPr/>
        <p:txBody>
          <a:bodyPr/>
          <a:lstStyle/>
          <a:p>
            <a:fld id="{D739C4FB-7D33-419B-8833-D1372BFD11C8}" type="slidenum">
              <a:rPr lang="en-US" smtClean="0"/>
              <a:t>52</a:t>
            </a:fld>
            <a:endParaRPr lang="en-US" dirty="0"/>
          </a:p>
        </p:txBody>
      </p:sp>
    </p:spTree>
    <p:extLst>
      <p:ext uri="{BB962C8B-B14F-4D97-AF65-F5344CB8AC3E}">
        <p14:creationId xmlns:p14="http://schemas.microsoft.com/office/powerpoint/2010/main" val="1252466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664" y="874606"/>
            <a:ext cx="8001000" cy="1917700"/>
          </a:xfrm>
        </p:spPr>
        <p:txBody>
          <a:bodyPr/>
          <a:lstStyle/>
          <a:p>
            <a:br>
              <a:rPr lang="en-US" dirty="0"/>
            </a:br>
            <a:br>
              <a:rPr lang="en-US" dirty="0"/>
            </a:br>
            <a:r>
              <a:rPr lang="en-US" sz="3600" dirty="0">
                <a:solidFill>
                  <a:srgbClr val="FFFFFF"/>
                </a:solidFill>
              </a:rPr>
              <a:t>Outpatient Hospital and </a:t>
            </a:r>
            <a:br>
              <a:rPr lang="en-US" sz="3600" dirty="0">
                <a:solidFill>
                  <a:srgbClr val="FFFFFF"/>
                </a:solidFill>
              </a:rPr>
            </a:br>
            <a:r>
              <a:rPr lang="en-US" sz="3600" dirty="0">
                <a:solidFill>
                  <a:srgbClr val="FFFFFF"/>
                </a:solidFill>
              </a:rPr>
              <a:t>Physician Fee Schedule </a:t>
            </a:r>
            <a:br>
              <a:rPr lang="en-US" sz="3600" dirty="0">
                <a:solidFill>
                  <a:srgbClr val="FFFFFF"/>
                </a:solidFill>
              </a:rPr>
            </a:br>
            <a:r>
              <a:rPr lang="en-US" sz="3600" dirty="0">
                <a:solidFill>
                  <a:srgbClr val="FFFFFF"/>
                </a:solidFill>
              </a:rPr>
              <a:t>2023 Rules </a:t>
            </a:r>
          </a:p>
        </p:txBody>
      </p:sp>
      <p:sp>
        <p:nvSpPr>
          <p:cNvPr id="4" name="Slide Number Placeholder 3"/>
          <p:cNvSpPr>
            <a:spLocks noGrp="1"/>
          </p:cNvSpPr>
          <p:nvPr>
            <p:ph type="sldNum" sz="quarter" idx="12"/>
          </p:nvPr>
        </p:nvSpPr>
        <p:spPr/>
        <p:txBody>
          <a:bodyPr/>
          <a:lstStyle/>
          <a:p>
            <a:fld id="{D739C4FB-7D33-419B-8833-D1372BFD11C8}" type="slidenum">
              <a:rPr lang="en-US" smtClean="0"/>
              <a:t>53</a:t>
            </a:fld>
            <a:endParaRPr lang="en-US" dirty="0"/>
          </a:p>
        </p:txBody>
      </p:sp>
      <p:sp>
        <p:nvSpPr>
          <p:cNvPr id="3" name="TextBox 2"/>
          <p:cNvSpPr txBox="1"/>
          <p:nvPr/>
        </p:nvSpPr>
        <p:spPr>
          <a:xfrm>
            <a:off x="1308357" y="4137411"/>
            <a:ext cx="6560977" cy="954107"/>
          </a:xfrm>
          <a:prstGeom prst="rect">
            <a:avLst/>
          </a:prstGeom>
          <a:noFill/>
        </p:spPr>
        <p:txBody>
          <a:bodyPr wrap="square" rtlCol="0">
            <a:spAutoFit/>
          </a:bodyPr>
          <a:lstStyle/>
          <a:p>
            <a:pPr algn="ctr"/>
            <a:r>
              <a:rPr lang="en-US" sz="3200" dirty="0"/>
              <a:t>To be released around November 1</a:t>
            </a:r>
            <a:r>
              <a:rPr lang="en-US" sz="3200" baseline="30000" dirty="0"/>
              <a:t>st</a:t>
            </a:r>
            <a:r>
              <a:rPr lang="en-US" sz="3200" dirty="0"/>
              <a:t>!</a:t>
            </a:r>
          </a:p>
          <a:p>
            <a:pPr algn="ctr"/>
            <a:r>
              <a:rPr lang="en-US" sz="2400" i="1" dirty="0"/>
              <a:t>(Slides were due on October 31</a:t>
            </a:r>
            <a:r>
              <a:rPr lang="en-US" sz="2400" i="1" baseline="30000" dirty="0"/>
              <a:t>st</a:t>
            </a:r>
            <a:r>
              <a:rPr lang="en-US" sz="2400" i="1" dirty="0"/>
              <a:t>!)</a:t>
            </a:r>
          </a:p>
        </p:txBody>
      </p:sp>
    </p:spTree>
    <p:extLst>
      <p:ext uri="{BB962C8B-B14F-4D97-AF65-F5344CB8AC3E}">
        <p14:creationId xmlns:p14="http://schemas.microsoft.com/office/powerpoint/2010/main" val="11376198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2023 CMS Final Rules</a:t>
            </a:r>
          </a:p>
        </p:txBody>
      </p:sp>
      <p:sp>
        <p:nvSpPr>
          <p:cNvPr id="3" name="Content Placeholder 2"/>
          <p:cNvSpPr>
            <a:spLocks noGrp="1"/>
          </p:cNvSpPr>
          <p:nvPr>
            <p:ph idx="1"/>
          </p:nvPr>
        </p:nvSpPr>
        <p:spPr>
          <a:xfrm>
            <a:off x="406400" y="1676400"/>
            <a:ext cx="8166100" cy="4712533"/>
          </a:xfrm>
        </p:spPr>
        <p:txBody>
          <a:bodyPr>
            <a:normAutofit/>
          </a:bodyPr>
          <a:lstStyle/>
          <a:p>
            <a:r>
              <a:rPr lang="en-US" sz="3200" b="1" dirty="0"/>
              <a:t>Physician Fee Schedule </a:t>
            </a:r>
            <a:r>
              <a:rPr lang="mr-IN" sz="3200" b="1" dirty="0"/>
              <a:t>–</a:t>
            </a:r>
            <a:r>
              <a:rPr lang="en-US" sz="3200" b="1" dirty="0"/>
              <a:t> Proposed in July</a:t>
            </a:r>
          </a:p>
          <a:p>
            <a:pPr lvl="2"/>
            <a:r>
              <a:rPr lang="en-US" dirty="0"/>
              <a:t>Includes 4.4% cut to the conversion factor</a:t>
            </a:r>
          </a:p>
          <a:p>
            <a:pPr lvl="2"/>
            <a:r>
              <a:rPr lang="en-US" dirty="0"/>
              <a:t>Split/Shared Visit changes delayed until 2024</a:t>
            </a:r>
          </a:p>
          <a:p>
            <a:pPr lvl="2"/>
            <a:r>
              <a:rPr lang="en-US" dirty="0"/>
              <a:t>Practice Expense and Malpractice RVUs revised</a:t>
            </a:r>
          </a:p>
          <a:p>
            <a:pPr lvl="2"/>
            <a:r>
              <a:rPr lang="en-US" dirty="0"/>
              <a:t>Misvalued Code Changes</a:t>
            </a:r>
          </a:p>
          <a:p>
            <a:pPr lvl="2"/>
            <a:r>
              <a:rPr lang="en-US" dirty="0"/>
              <a:t>Changes to the GPSI (location)</a:t>
            </a:r>
          </a:p>
          <a:p>
            <a:pPr lvl="2"/>
            <a:r>
              <a:rPr lang="en-US" dirty="0"/>
              <a:t>Manufacturer Rebates for Single Use Drugs</a:t>
            </a:r>
          </a:p>
          <a:p>
            <a:pPr lvl="3"/>
            <a:r>
              <a:rPr lang="en-US" dirty="0"/>
              <a:t>Adding a JZ modifier (or use waste JW)</a:t>
            </a:r>
          </a:p>
          <a:p>
            <a:pPr lvl="2"/>
            <a:r>
              <a:rPr lang="en-US" dirty="0"/>
              <a:t>And so much more</a:t>
            </a:r>
            <a:r>
              <a:rPr lang="mr-IN" dirty="0"/>
              <a:t>…</a:t>
            </a:r>
            <a:r>
              <a:rPr lang="en-US" dirty="0"/>
              <a:t>..</a:t>
            </a:r>
          </a:p>
          <a:p>
            <a:pPr lvl="1"/>
            <a:endParaRPr lang="en-US" sz="3000" dirty="0"/>
          </a:p>
          <a:p>
            <a:pPr lvl="1"/>
            <a:endParaRPr lang="en-US" dirty="0"/>
          </a:p>
          <a:p>
            <a:pPr lvl="1"/>
            <a:endParaRPr lang="en-US" dirty="0"/>
          </a:p>
        </p:txBody>
      </p:sp>
      <p:sp>
        <p:nvSpPr>
          <p:cNvPr id="4" name="TextBox 3"/>
          <p:cNvSpPr txBox="1"/>
          <p:nvPr/>
        </p:nvSpPr>
        <p:spPr>
          <a:xfrm>
            <a:off x="5858933" y="6604000"/>
            <a:ext cx="184666"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t>54</a:t>
            </a:fld>
            <a:endParaRPr lang="en-US" dirty="0"/>
          </a:p>
        </p:txBody>
      </p:sp>
    </p:spTree>
    <p:extLst>
      <p:ext uri="{BB962C8B-B14F-4D97-AF65-F5344CB8AC3E}">
        <p14:creationId xmlns:p14="http://schemas.microsoft.com/office/powerpoint/2010/main" val="3054328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2023 CMS Final Rules</a:t>
            </a:r>
          </a:p>
        </p:txBody>
      </p:sp>
      <p:sp>
        <p:nvSpPr>
          <p:cNvPr id="3" name="Content Placeholder 2"/>
          <p:cNvSpPr>
            <a:spLocks noGrp="1"/>
          </p:cNvSpPr>
          <p:nvPr>
            <p:ph idx="1"/>
          </p:nvPr>
        </p:nvSpPr>
        <p:spPr>
          <a:xfrm>
            <a:off x="406400" y="1676400"/>
            <a:ext cx="8166100" cy="4712533"/>
          </a:xfrm>
        </p:spPr>
        <p:txBody>
          <a:bodyPr>
            <a:normAutofit/>
          </a:bodyPr>
          <a:lstStyle/>
          <a:p>
            <a:r>
              <a:rPr lang="en-US" sz="3200" b="1" dirty="0"/>
              <a:t>Physician Fee Schedule </a:t>
            </a:r>
            <a:r>
              <a:rPr lang="mr-IN" sz="3200" b="1" dirty="0"/>
              <a:t>–</a:t>
            </a:r>
            <a:r>
              <a:rPr lang="en-US" sz="3200" b="1" dirty="0"/>
              <a:t> Proposed in July</a:t>
            </a:r>
          </a:p>
          <a:p>
            <a:r>
              <a:rPr lang="en-US" dirty="0"/>
              <a:t>ASCO, COA, ACCC, and so many others ask</a:t>
            </a:r>
            <a:r>
              <a:rPr lang="mr-IN" dirty="0"/>
              <a:t>…</a:t>
            </a:r>
            <a:r>
              <a:rPr lang="en-US" dirty="0"/>
              <a:t>.</a:t>
            </a:r>
          </a:p>
          <a:p>
            <a:pPr lvl="1"/>
            <a:r>
              <a:rPr lang="en-US" dirty="0"/>
              <a:t>Provide at least a 4.5% conversion factor adjustment for the PFS in 2023 </a:t>
            </a:r>
          </a:p>
          <a:p>
            <a:pPr lvl="1"/>
            <a:r>
              <a:rPr lang="en-US" dirty="0"/>
              <a:t>Waive the 4% statutory PAYGO requirement </a:t>
            </a:r>
          </a:p>
          <a:p>
            <a:pPr lvl="1"/>
            <a:r>
              <a:rPr lang="en-US" dirty="0"/>
              <a:t>Provide a one-year inflationary update based on the Medicare Economic Index (MEI) </a:t>
            </a:r>
          </a:p>
          <a:p>
            <a:pPr lvl="1"/>
            <a:r>
              <a:rPr lang="en-US" dirty="0"/>
              <a:t>Eliminate the 2% sequestration cut to Part B </a:t>
            </a:r>
          </a:p>
          <a:p>
            <a:pPr lvl="3"/>
            <a:endParaRPr lang="en-US" dirty="0"/>
          </a:p>
          <a:p>
            <a:pPr lvl="1"/>
            <a:endParaRPr lang="en-US" sz="3000" dirty="0"/>
          </a:p>
          <a:p>
            <a:pPr lvl="1"/>
            <a:endParaRPr lang="en-US" dirty="0"/>
          </a:p>
          <a:p>
            <a:pPr lvl="1"/>
            <a:endParaRPr lang="en-US" dirty="0"/>
          </a:p>
        </p:txBody>
      </p:sp>
      <p:sp>
        <p:nvSpPr>
          <p:cNvPr id="4" name="TextBox 3"/>
          <p:cNvSpPr txBox="1"/>
          <p:nvPr/>
        </p:nvSpPr>
        <p:spPr>
          <a:xfrm>
            <a:off x="5858933" y="6604000"/>
            <a:ext cx="184666"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t>55</a:t>
            </a:fld>
            <a:endParaRPr lang="en-US" dirty="0"/>
          </a:p>
        </p:txBody>
      </p:sp>
    </p:spTree>
    <p:extLst>
      <p:ext uri="{BB962C8B-B14F-4D97-AF65-F5344CB8AC3E}">
        <p14:creationId xmlns:p14="http://schemas.microsoft.com/office/powerpoint/2010/main" val="3904592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2023 CMS Final Rules</a:t>
            </a:r>
          </a:p>
        </p:txBody>
      </p:sp>
      <p:sp>
        <p:nvSpPr>
          <p:cNvPr id="3" name="Content Placeholder 2"/>
          <p:cNvSpPr>
            <a:spLocks noGrp="1"/>
          </p:cNvSpPr>
          <p:nvPr>
            <p:ph idx="1"/>
          </p:nvPr>
        </p:nvSpPr>
        <p:spPr/>
        <p:txBody>
          <a:bodyPr>
            <a:normAutofit/>
          </a:bodyPr>
          <a:lstStyle/>
          <a:p>
            <a:r>
              <a:rPr lang="en-US" b="1" dirty="0"/>
              <a:t>Hospital Outpatient Prospective Payment System (HOPPS)</a:t>
            </a:r>
          </a:p>
          <a:p>
            <a:pPr lvl="1"/>
            <a:r>
              <a:rPr lang="en-US" dirty="0"/>
              <a:t>Some of the changes include; </a:t>
            </a:r>
          </a:p>
          <a:p>
            <a:pPr lvl="2"/>
            <a:r>
              <a:rPr lang="en-US" dirty="0"/>
              <a:t>2.7% payment rate increase </a:t>
            </a:r>
          </a:p>
          <a:p>
            <a:pPr lvl="2"/>
            <a:r>
              <a:rPr lang="en-US" dirty="0"/>
              <a:t>340B reimbursement rate of ASP </a:t>
            </a:r>
            <a:r>
              <a:rPr lang="mr-IN" dirty="0"/>
              <a:t>–</a:t>
            </a:r>
            <a:r>
              <a:rPr lang="en-US" dirty="0"/>
              <a:t> 22.5% </a:t>
            </a:r>
          </a:p>
          <a:p>
            <a:pPr lvl="3"/>
            <a:r>
              <a:rPr lang="en-US" dirty="0"/>
              <a:t>Even though the Supreme Court ruled ASP +6%</a:t>
            </a:r>
          </a:p>
          <a:p>
            <a:pPr lvl="2"/>
            <a:r>
              <a:rPr lang="en-US" dirty="0"/>
              <a:t>Expanded Prior Authorization requirements </a:t>
            </a:r>
            <a:r>
              <a:rPr lang="mr-IN" dirty="0"/>
              <a:t>–</a:t>
            </a:r>
            <a:r>
              <a:rPr lang="en-US" dirty="0"/>
              <a:t> none in oncology</a:t>
            </a:r>
          </a:p>
          <a:p>
            <a:pPr lvl="2"/>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56</a:t>
            </a:fld>
            <a:endParaRPr lang="en-US" dirty="0"/>
          </a:p>
        </p:txBody>
      </p:sp>
    </p:spTree>
    <p:extLst>
      <p:ext uri="{BB962C8B-B14F-4D97-AF65-F5344CB8AC3E}">
        <p14:creationId xmlns:p14="http://schemas.microsoft.com/office/powerpoint/2010/main" val="1303445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We Going to Be OK?</a:t>
            </a:r>
          </a:p>
        </p:txBody>
      </p:sp>
      <p:sp>
        <p:nvSpPr>
          <p:cNvPr id="4" name="Slide Number Placeholder 3"/>
          <p:cNvSpPr>
            <a:spLocks noGrp="1"/>
          </p:cNvSpPr>
          <p:nvPr>
            <p:ph type="sldNum" sz="quarter" idx="12"/>
          </p:nvPr>
        </p:nvSpPr>
        <p:spPr/>
        <p:txBody>
          <a:bodyPr/>
          <a:lstStyle/>
          <a:p>
            <a:fld id="{D739C4FB-7D33-419B-8833-D1372BFD11C8}" type="slidenum">
              <a:rPr lang="en-US" smtClean="0"/>
              <a:t>57</a:t>
            </a:fld>
            <a:endParaRPr lang="en-US" dirty="0"/>
          </a:p>
        </p:txBody>
      </p:sp>
      <p:pic>
        <p:nvPicPr>
          <p:cNvPr id="5" name="Picture 4" descr="Screen Shot 2021-11-04 at 11.17.01 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301" y="1864403"/>
            <a:ext cx="4088804" cy="2619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Screen Shot 2022-10-26 at 2.32.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020" y="2573106"/>
            <a:ext cx="1270000" cy="1981200"/>
          </a:xfrm>
          <a:prstGeom prst="rect">
            <a:avLst/>
          </a:prstGeom>
        </p:spPr>
      </p:pic>
      <p:pic>
        <p:nvPicPr>
          <p:cNvPr id="6" name="Picture 5" descr="Screen Shot 2022-10-26 at 2.38.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8036" y="4859010"/>
            <a:ext cx="4923950" cy="1837823"/>
          </a:xfrm>
          <a:prstGeom prst="rect">
            <a:avLst/>
          </a:prstGeom>
        </p:spPr>
      </p:pic>
      <p:pic>
        <p:nvPicPr>
          <p:cNvPr id="7" name="Picture 6" descr="Screen Shot 2022-10-26 at 2.30.35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4806" y="2573106"/>
            <a:ext cx="1733231" cy="1765688"/>
          </a:xfrm>
          <a:prstGeom prst="rect">
            <a:avLst/>
          </a:prstGeom>
        </p:spPr>
      </p:pic>
    </p:spTree>
    <p:extLst>
      <p:ext uri="{BB962C8B-B14F-4D97-AF65-F5344CB8AC3E}">
        <p14:creationId xmlns:p14="http://schemas.microsoft.com/office/powerpoint/2010/main" val="20092539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139929"/>
            <a:ext cx="8001000" cy="1319269"/>
          </a:xfrm>
        </p:spPr>
        <p:txBody>
          <a:bodyPr/>
          <a:lstStyle/>
          <a:p>
            <a:r>
              <a:rPr lang="en-US" sz="4400" dirty="0"/>
              <a:t>Concerns</a:t>
            </a:r>
            <a:r>
              <a:rPr lang="mr-IN" sz="4400" dirty="0"/>
              <a:t>…</a:t>
            </a:r>
            <a:r>
              <a:rPr lang="en-US" sz="4400" dirty="0"/>
              <a:t>.</a:t>
            </a:r>
            <a:br>
              <a:rPr lang="en-US" sz="4400" dirty="0"/>
            </a:br>
            <a:r>
              <a:rPr lang="en-US" sz="4400" dirty="0"/>
              <a:t>ALERT YOUR SOCIETY</a:t>
            </a:r>
          </a:p>
        </p:txBody>
      </p:sp>
      <p:sp>
        <p:nvSpPr>
          <p:cNvPr id="6" name="TextBox 5"/>
          <p:cNvSpPr txBox="1"/>
          <p:nvPr/>
        </p:nvSpPr>
        <p:spPr>
          <a:xfrm>
            <a:off x="5313237" y="2132733"/>
            <a:ext cx="3039052" cy="1384995"/>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dirty="0"/>
              <a:t>Don’t assume they are aware of the issue!</a:t>
            </a:r>
          </a:p>
        </p:txBody>
      </p:sp>
      <p:sp>
        <p:nvSpPr>
          <p:cNvPr id="8" name="Slide Number Placeholder 7"/>
          <p:cNvSpPr>
            <a:spLocks noGrp="1"/>
          </p:cNvSpPr>
          <p:nvPr>
            <p:ph type="sldNum" sz="quarter" idx="12"/>
          </p:nvPr>
        </p:nvSpPr>
        <p:spPr/>
        <p:txBody>
          <a:bodyPr/>
          <a:lstStyle/>
          <a:p>
            <a:fld id="{687D7A59-36E2-48B9-B146-C1E59501F63F}" type="slidenum">
              <a:rPr lang="en-US" smtClean="0"/>
              <a:pPr/>
              <a:t>58</a:t>
            </a:fld>
            <a:endParaRPr lang="en-US" dirty="0"/>
          </a:p>
        </p:txBody>
      </p:sp>
      <p:pic>
        <p:nvPicPr>
          <p:cNvPr id="9" name="Picture 8" descr="Screen Shot 2018-10-13 at 2.27.32 P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1928826"/>
            <a:ext cx="3651040" cy="1890184"/>
          </a:xfrm>
          <a:prstGeom prst="rect">
            <a:avLst/>
          </a:prstGeom>
        </p:spPr>
      </p:pic>
      <p:sp>
        <p:nvSpPr>
          <p:cNvPr id="12" name="Left Arrow 11"/>
          <p:cNvSpPr/>
          <p:nvPr/>
        </p:nvSpPr>
        <p:spPr>
          <a:xfrm>
            <a:off x="2976033" y="5105400"/>
            <a:ext cx="2658534" cy="1168399"/>
          </a:xfrm>
          <a:prstGeom prst="lef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Stay Informed!</a:t>
            </a:r>
          </a:p>
        </p:txBody>
      </p:sp>
      <p:pic>
        <p:nvPicPr>
          <p:cNvPr id="4" name="Picture 3" descr="Screen Shot 2022-10-26 at 2.49.15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634647"/>
            <a:ext cx="2976033" cy="2223353"/>
          </a:xfrm>
          <a:prstGeom prst="rect">
            <a:avLst/>
          </a:prstGeom>
        </p:spPr>
      </p:pic>
      <p:pic>
        <p:nvPicPr>
          <p:cNvPr id="5" name="Picture 4" descr="Screen Shot 2022-10-26 at 2.48.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9072" y="4109343"/>
            <a:ext cx="5778500" cy="787400"/>
          </a:xfrm>
          <a:prstGeom prst="rect">
            <a:avLst/>
          </a:prstGeom>
        </p:spPr>
      </p:pic>
    </p:spTree>
    <p:extLst>
      <p:ext uri="{BB962C8B-B14F-4D97-AF65-F5344CB8AC3E}">
        <p14:creationId xmlns:p14="http://schemas.microsoft.com/office/powerpoint/2010/main" val="40363445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Callout 10"/>
          <p:cNvSpPr/>
          <p:nvPr/>
        </p:nvSpPr>
        <p:spPr>
          <a:xfrm>
            <a:off x="1693156" y="384875"/>
            <a:ext cx="4665200" cy="2788065"/>
          </a:xfrm>
          <a:prstGeom prst="cloudCallout">
            <a:avLst>
              <a:gd name="adj1" fmla="val 68623"/>
              <a:gd name="adj2" fmla="val 35220"/>
            </a:avLst>
          </a:prstGeom>
          <a:solidFill>
            <a:srgbClr val="008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2400500" y="1298655"/>
            <a:ext cx="3390860" cy="610820"/>
          </a:xfrm>
          <a:noFill/>
        </p:spPr>
        <p:txBody>
          <a:bodyPr>
            <a:normAutofit fontScale="90000"/>
          </a:bodyPr>
          <a:lstStyle/>
          <a:p>
            <a:pPr algn="l"/>
            <a:r>
              <a:rPr lang="en-US" dirty="0">
                <a:solidFill>
                  <a:schemeClr val="bg1"/>
                </a:solidFill>
              </a:rPr>
              <a:t>Questions?</a:t>
            </a:r>
          </a:p>
        </p:txBody>
      </p:sp>
      <p:sp>
        <p:nvSpPr>
          <p:cNvPr id="5" name="Content Placeholder 4"/>
          <p:cNvSpPr>
            <a:spLocks noGrp="1"/>
          </p:cNvSpPr>
          <p:nvPr>
            <p:ph idx="1"/>
          </p:nvPr>
        </p:nvSpPr>
        <p:spPr>
          <a:xfrm>
            <a:off x="1693156" y="4453816"/>
            <a:ext cx="5497379" cy="1512767"/>
          </a:xfrm>
          <a:solidFill>
            <a:srgbClr val="800000"/>
          </a:solidFill>
        </p:spPr>
        <p:txBody>
          <a:bodyPr/>
          <a:lstStyle/>
          <a:p>
            <a:pPr marL="0" indent="0" algn="ctr">
              <a:buNone/>
            </a:pPr>
            <a:r>
              <a:rPr lang="en-US" sz="3200" b="1" dirty="0">
                <a:solidFill>
                  <a:schemeClr val="bg1"/>
                </a:solidFill>
              </a:rPr>
              <a:t>Michelle Weiss, CHONC</a:t>
            </a:r>
          </a:p>
          <a:p>
            <a:pPr marL="457200" lvl="1" indent="0" algn="ctr">
              <a:buNone/>
            </a:pPr>
            <a:r>
              <a:rPr lang="en-US" b="1" dirty="0">
                <a:solidFill>
                  <a:schemeClr val="bg1"/>
                </a:solidFill>
              </a:rPr>
              <a:t>Email:  </a:t>
            </a:r>
            <a:r>
              <a:rPr lang="en-US" dirty="0">
                <a:solidFill>
                  <a:schemeClr val="bg1"/>
                </a:solidFill>
                <a:hlinkClick r:id="rId2"/>
              </a:rPr>
              <a:t>Michelle@weissconsulting.org</a:t>
            </a:r>
            <a:endParaRPr lang="en-US" dirty="0">
              <a:solidFill>
                <a:schemeClr val="bg1"/>
              </a:solidFill>
            </a:endParaRPr>
          </a:p>
          <a:p>
            <a:pPr marL="457200" lvl="1" indent="0" algn="ctr">
              <a:buNone/>
            </a:pPr>
            <a:endParaRPr lang="en-US" dirty="0"/>
          </a:p>
          <a:p>
            <a:pPr marL="457200" lvl="1" indent="0" algn="ctr">
              <a:buNone/>
            </a:pPr>
            <a:endParaRPr lang="en-US" dirty="0"/>
          </a:p>
          <a:p>
            <a:pPr lvl="1"/>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82621177"/>
              </p:ext>
            </p:extLst>
          </p:nvPr>
        </p:nvGraphicFramePr>
        <p:xfrm>
          <a:off x="227262" y="1604065"/>
          <a:ext cx="1290638" cy="2845499"/>
        </p:xfrm>
        <a:graphic>
          <a:graphicData uri="http://schemas.openxmlformats.org/presentationml/2006/ole">
            <mc:AlternateContent xmlns:mc="http://schemas.openxmlformats.org/markup-compatibility/2006">
              <mc:Choice xmlns:v="urn:schemas-microsoft-com:vml" Requires="v">
                <p:oleObj name="ClipArt" r:id="rId3" imgW="1042560" imgH="2299680" progId="">
                  <p:embed/>
                </p:oleObj>
              </mc:Choice>
              <mc:Fallback>
                <p:oleObj name="ClipArt" r:id="rId3" imgW="1042560" imgH="22996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262" y="1604065"/>
                        <a:ext cx="1290638" cy="284549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2912844837"/>
              </p:ext>
            </p:extLst>
          </p:nvPr>
        </p:nvGraphicFramePr>
        <p:xfrm>
          <a:off x="7148670" y="2451081"/>
          <a:ext cx="1488421" cy="2912592"/>
        </p:xfrm>
        <a:graphic>
          <a:graphicData uri="http://schemas.openxmlformats.org/presentationml/2006/ole">
            <mc:AlternateContent xmlns:mc="http://schemas.openxmlformats.org/markup-compatibility/2006">
              <mc:Choice xmlns:v="urn:schemas-microsoft-com:vml" Requires="v">
                <p:oleObj name="ClipArt" r:id="rId5" imgW="875520" imgH="1713600" progId="">
                  <p:embed/>
                </p:oleObj>
              </mc:Choice>
              <mc:Fallback>
                <p:oleObj name="ClipArt" r:id="rId5" imgW="875520" imgH="1713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8670" y="2451081"/>
                        <a:ext cx="1488421" cy="291259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D739C4FB-7D33-419B-8833-D1372BFD11C8}" type="slidenum">
              <a:rPr lang="en-US" smtClean="0"/>
              <a:t>59</a:t>
            </a:fld>
            <a:endParaRPr lang="en-US" dirty="0"/>
          </a:p>
        </p:txBody>
      </p:sp>
    </p:spTree>
    <p:extLst>
      <p:ext uri="{BB962C8B-B14F-4D97-AF65-F5344CB8AC3E}">
        <p14:creationId xmlns:p14="http://schemas.microsoft.com/office/powerpoint/2010/main" val="1254555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Calibri"/>
                <a:ea typeface="ＭＳ ゴシック"/>
              </a:rPr>
              <a:t>Financial Navigation</a:t>
            </a:r>
            <a:endParaRPr lang="en-US" sz="4400" dirty="0"/>
          </a:p>
        </p:txBody>
      </p:sp>
      <p:sp>
        <p:nvSpPr>
          <p:cNvPr id="3" name="Text Placeholder 2"/>
          <p:cNvSpPr>
            <a:spLocks noGrp="1"/>
          </p:cNvSpPr>
          <p:nvPr>
            <p:ph type="body" idx="1"/>
          </p:nvPr>
        </p:nvSpPr>
        <p:spPr/>
        <p:txBody>
          <a:bodyPr/>
          <a:lstStyle/>
          <a:p>
            <a:r>
              <a:rPr lang="en-US" dirty="0"/>
              <a:t>Complete Insurance Investigation</a:t>
            </a:r>
          </a:p>
          <a:p>
            <a:pPr lvl="1"/>
            <a:r>
              <a:rPr lang="en-US" dirty="0"/>
              <a:t>Prior Authorizations </a:t>
            </a:r>
            <a:r>
              <a:rPr lang="mr-IN" dirty="0"/>
              <a:t>–</a:t>
            </a:r>
            <a:r>
              <a:rPr lang="en-US" dirty="0"/>
              <a:t> URGENT</a:t>
            </a:r>
          </a:p>
          <a:p>
            <a:pPr lvl="2"/>
            <a:r>
              <a:rPr lang="en-US" dirty="0"/>
              <a:t>We will discuss legislation on this topic shortly</a:t>
            </a:r>
          </a:p>
          <a:p>
            <a:endParaRPr lang="en-US" sz="1200" dirty="0"/>
          </a:p>
          <a:p>
            <a:r>
              <a:rPr lang="en-US" dirty="0"/>
              <a:t>Addressing Patient Out of Pocket Expenses </a:t>
            </a:r>
            <a:endParaRPr lang="en-US" b="1" dirty="0">
              <a:solidFill>
                <a:srgbClr val="FF0000"/>
              </a:solidFill>
            </a:endParaRPr>
          </a:p>
          <a:p>
            <a:pPr lvl="1"/>
            <a:r>
              <a:rPr lang="en-US" dirty="0"/>
              <a:t>Patients have a right to know what support is available</a:t>
            </a:r>
          </a:p>
          <a:p>
            <a:pPr lvl="2"/>
            <a:r>
              <a:rPr lang="en-US" dirty="0"/>
              <a:t>No time or lack of staff isn’t an allowable excuse anymore</a:t>
            </a:r>
          </a:p>
          <a:p>
            <a:pPr lvl="3"/>
            <a:r>
              <a:rPr lang="en-US" dirty="0"/>
              <a:t> </a:t>
            </a:r>
            <a:r>
              <a:rPr lang="mr-IN" dirty="0"/>
              <a:t>–</a:t>
            </a:r>
            <a:r>
              <a:rPr lang="en-US" dirty="0"/>
              <a:t> Hire a company to do it!</a:t>
            </a:r>
          </a:p>
        </p:txBody>
      </p:sp>
      <p:sp>
        <p:nvSpPr>
          <p:cNvPr id="4" name="Hexagon 3"/>
          <p:cNvSpPr/>
          <p:nvPr/>
        </p:nvSpPr>
        <p:spPr>
          <a:xfrm>
            <a:off x="6942665" y="2916247"/>
            <a:ext cx="1761068" cy="1532459"/>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HARD STOP</a:t>
            </a:r>
          </a:p>
        </p:txBody>
      </p:sp>
      <p:sp>
        <p:nvSpPr>
          <p:cNvPr id="5" name="Slide Number Placeholder 4"/>
          <p:cNvSpPr>
            <a:spLocks noGrp="1"/>
          </p:cNvSpPr>
          <p:nvPr>
            <p:ph type="sldNum" sz="quarter" idx="12"/>
          </p:nvPr>
        </p:nvSpPr>
        <p:spPr/>
        <p:txBody>
          <a:bodyPr/>
          <a:lstStyle/>
          <a:p>
            <a:fld id="{E7638CA2-7723-8044-9C76-6731B07492B9}" type="slidenum">
              <a:rPr lang="en-US" smtClean="0"/>
              <a:t>6</a:t>
            </a:fld>
            <a:endParaRPr lang="en-US" dirty="0"/>
          </a:p>
        </p:txBody>
      </p:sp>
    </p:spTree>
    <p:extLst>
      <p:ext uri="{BB962C8B-B14F-4D97-AF65-F5344CB8AC3E}">
        <p14:creationId xmlns:p14="http://schemas.microsoft.com/office/powerpoint/2010/main" val="199018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Calibri"/>
                <a:cs typeface="Calibri"/>
              </a:rPr>
              <a:t>Watch Out!</a:t>
            </a:r>
          </a:p>
        </p:txBody>
      </p:sp>
      <p:sp>
        <p:nvSpPr>
          <p:cNvPr id="3" name="Text Placeholder 2"/>
          <p:cNvSpPr>
            <a:spLocks noGrp="1"/>
          </p:cNvSpPr>
          <p:nvPr>
            <p:ph type="body" idx="1"/>
          </p:nvPr>
        </p:nvSpPr>
        <p:spPr>
          <a:xfrm>
            <a:off x="571500" y="1417638"/>
            <a:ext cx="8001000" cy="4913564"/>
          </a:xfrm>
        </p:spPr>
        <p:txBody>
          <a:bodyPr>
            <a:normAutofit fontScale="92500" lnSpcReduction="10000"/>
          </a:bodyPr>
          <a:lstStyle/>
          <a:p>
            <a:r>
              <a:rPr lang="en-US" sz="2600" dirty="0">
                <a:latin typeface="Calibri"/>
                <a:cs typeface="Calibri"/>
              </a:rPr>
              <a:t>Copay Accumulators </a:t>
            </a:r>
          </a:p>
          <a:p>
            <a:pPr lvl="1"/>
            <a:r>
              <a:rPr lang="en-US" dirty="0">
                <a:solidFill>
                  <a:srgbClr val="000000"/>
                </a:solidFill>
                <a:latin typeface="Calibri"/>
                <a:ea typeface="Calibri"/>
                <a:cs typeface="Calibri"/>
              </a:rPr>
              <a:t>a manufacturer’s co-pay assistance no longer applies to the patient’s annual deductible or out-of-pocket maximum</a:t>
            </a:r>
          </a:p>
          <a:p>
            <a:r>
              <a:rPr lang="en-US" sz="2600" dirty="0">
                <a:solidFill>
                  <a:srgbClr val="000000"/>
                </a:solidFill>
                <a:latin typeface="Calibri"/>
                <a:ea typeface="Calibri"/>
                <a:cs typeface="Calibri"/>
              </a:rPr>
              <a:t>Copay Maximizers</a:t>
            </a:r>
          </a:p>
          <a:p>
            <a:pPr lvl="1"/>
            <a:r>
              <a:rPr lang="en-US" dirty="0">
                <a:latin typeface="Calibri"/>
                <a:cs typeface="Calibri"/>
              </a:rPr>
              <a:t>increases the  co-pay amount for the product to match the annual maximum benefit amount of the applicable co-pay program</a:t>
            </a:r>
            <a:br>
              <a:rPr lang="en-US" dirty="0">
                <a:latin typeface="Calibri"/>
                <a:cs typeface="Calibri"/>
              </a:rPr>
            </a:br>
            <a:endParaRPr lang="en-US" dirty="0">
              <a:latin typeface="Calibri"/>
              <a:cs typeface="Calibri"/>
            </a:endParaRPr>
          </a:p>
          <a:p>
            <a:r>
              <a:rPr lang="en-US" sz="2600" dirty="0">
                <a:solidFill>
                  <a:srgbClr val="000000"/>
                </a:solidFill>
                <a:latin typeface="Calibri"/>
                <a:ea typeface="Calibri"/>
                <a:cs typeface="Calibri"/>
              </a:rPr>
              <a:t>Alternate Funding Requirements</a:t>
            </a:r>
          </a:p>
          <a:p>
            <a:pPr lvl="1"/>
            <a:r>
              <a:rPr lang="en-US" dirty="0">
                <a:solidFill>
                  <a:srgbClr val="000000"/>
                </a:solidFill>
                <a:latin typeface="Calibri"/>
                <a:ea typeface="Calibri"/>
                <a:cs typeface="Calibri"/>
              </a:rPr>
              <a:t>Denies drug and requires use of manufacturer free drug program</a:t>
            </a:r>
          </a:p>
          <a:p>
            <a:r>
              <a:rPr lang="en-US" sz="2600" dirty="0">
                <a:solidFill>
                  <a:srgbClr val="000000"/>
                </a:solidFill>
                <a:latin typeface="Calibri"/>
                <a:ea typeface="Calibri"/>
                <a:cs typeface="Calibri"/>
              </a:rPr>
              <a:t>Site of Care Restrictions</a:t>
            </a:r>
          </a:p>
          <a:p>
            <a:pPr lvl="1"/>
            <a:r>
              <a:rPr lang="en-US" dirty="0">
                <a:solidFill>
                  <a:srgbClr val="000000"/>
                </a:solidFill>
                <a:latin typeface="Calibri"/>
                <a:ea typeface="Calibri"/>
                <a:cs typeface="Calibri"/>
              </a:rPr>
              <a:t>Cannot be treated in the hospital outpatient department</a:t>
            </a:r>
          </a:p>
          <a:p>
            <a:pPr lvl="1"/>
            <a:endParaRPr lang="en-US" dirty="0">
              <a:solidFill>
                <a:srgbClr val="000000"/>
              </a:solidFill>
              <a:latin typeface="Calibri"/>
              <a:ea typeface="Calibri"/>
              <a:cs typeface="Calibri"/>
            </a:endParaRP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E7638CA2-7723-8044-9C76-6731B07492B9}" type="slidenum">
              <a:rPr lang="en-US" smtClean="0"/>
              <a:t>7</a:t>
            </a:fld>
            <a:endParaRPr lang="en-US" dirty="0"/>
          </a:p>
        </p:txBody>
      </p:sp>
    </p:spTree>
    <p:extLst>
      <p:ext uri="{BB962C8B-B14F-4D97-AF65-F5344CB8AC3E}">
        <p14:creationId xmlns:p14="http://schemas.microsoft.com/office/powerpoint/2010/main" val="2855544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Calibri"/>
                <a:ea typeface="ＭＳ ゴシック"/>
              </a:rPr>
              <a:t>Financial Navigation</a:t>
            </a:r>
            <a:endParaRPr lang="en-US" sz="4400" dirty="0"/>
          </a:p>
        </p:txBody>
      </p:sp>
      <p:sp>
        <p:nvSpPr>
          <p:cNvPr id="3" name="Text Placeholder 2"/>
          <p:cNvSpPr>
            <a:spLocks noGrp="1"/>
          </p:cNvSpPr>
          <p:nvPr>
            <p:ph type="body" idx="1"/>
          </p:nvPr>
        </p:nvSpPr>
        <p:spPr>
          <a:xfrm>
            <a:off x="571500" y="1866512"/>
            <a:ext cx="8001000" cy="4114800"/>
          </a:xfrm>
        </p:spPr>
        <p:txBody>
          <a:bodyPr>
            <a:normAutofit fontScale="92500" lnSpcReduction="20000"/>
          </a:bodyPr>
          <a:lstStyle/>
          <a:p>
            <a:r>
              <a:rPr lang="en-US" b="1" dirty="0"/>
              <a:t>Patient’s Right To Know</a:t>
            </a:r>
          </a:p>
          <a:p>
            <a:pPr lvl="1"/>
            <a:r>
              <a:rPr lang="en-US" b="1" dirty="0"/>
              <a:t>Surprised Billing Legislation passed in 2021</a:t>
            </a:r>
          </a:p>
          <a:p>
            <a:pPr lvl="2"/>
            <a:r>
              <a:rPr lang="en-US" b="1" dirty="0"/>
              <a:t>Updated with Final Rule in August, 2022</a:t>
            </a:r>
          </a:p>
          <a:p>
            <a:pPr lvl="2"/>
            <a:r>
              <a:rPr lang="en-US" b="1" dirty="0"/>
              <a:t>Website:  Cms.gov/nosurprises</a:t>
            </a:r>
          </a:p>
          <a:p>
            <a:pPr lvl="2"/>
            <a:endParaRPr lang="en-US" b="1" dirty="0"/>
          </a:p>
          <a:p>
            <a:pPr lvl="2"/>
            <a:r>
              <a:rPr lang="en-US" dirty="0"/>
              <a:t>Requires hospitals to:	</a:t>
            </a:r>
          </a:p>
          <a:p>
            <a:pPr lvl="3"/>
            <a:r>
              <a:rPr lang="en-US" dirty="0"/>
              <a:t>Make publicly available standard prices for at lease 300 medical services</a:t>
            </a:r>
          </a:p>
          <a:p>
            <a:pPr lvl="3"/>
            <a:r>
              <a:rPr lang="en-US" dirty="0"/>
              <a:t>Provide prices negotiated with insurance companies and lowest prices for self pay</a:t>
            </a:r>
          </a:p>
          <a:p>
            <a:pPr lvl="3"/>
            <a:r>
              <a:rPr lang="en-US" dirty="0"/>
              <a:t>Provide clear, understandable information about what is included in the posted price</a:t>
            </a:r>
          </a:p>
        </p:txBody>
      </p:sp>
      <p:sp>
        <p:nvSpPr>
          <p:cNvPr id="4" name="Slide Number Placeholder 3"/>
          <p:cNvSpPr>
            <a:spLocks noGrp="1"/>
          </p:cNvSpPr>
          <p:nvPr>
            <p:ph type="sldNum" sz="quarter" idx="12"/>
          </p:nvPr>
        </p:nvSpPr>
        <p:spPr/>
        <p:txBody>
          <a:bodyPr/>
          <a:lstStyle/>
          <a:p>
            <a:fld id="{E7638CA2-7723-8044-9C76-6731B07492B9}" type="slidenum">
              <a:rPr lang="en-US" smtClean="0"/>
              <a:t>8</a:t>
            </a:fld>
            <a:endParaRPr lang="en-US" dirty="0"/>
          </a:p>
        </p:txBody>
      </p:sp>
    </p:spTree>
    <p:extLst>
      <p:ext uri="{BB962C8B-B14F-4D97-AF65-F5344CB8AC3E}">
        <p14:creationId xmlns:p14="http://schemas.microsoft.com/office/powerpoint/2010/main" val="159754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Calibri"/>
                <a:ea typeface="ＭＳ ゴシック"/>
              </a:rPr>
              <a:t>Financial Navigation</a:t>
            </a:r>
            <a:endParaRPr lang="en-US" sz="4400" dirty="0"/>
          </a:p>
        </p:txBody>
      </p:sp>
      <p:sp>
        <p:nvSpPr>
          <p:cNvPr id="3" name="Text Placeholder 2"/>
          <p:cNvSpPr>
            <a:spLocks noGrp="1"/>
          </p:cNvSpPr>
          <p:nvPr>
            <p:ph type="body" idx="1"/>
          </p:nvPr>
        </p:nvSpPr>
        <p:spPr>
          <a:xfrm>
            <a:off x="398340" y="1629321"/>
            <a:ext cx="8001000" cy="4906509"/>
          </a:xfrm>
        </p:spPr>
        <p:txBody>
          <a:bodyPr>
            <a:normAutofit fontScale="62500" lnSpcReduction="20000"/>
          </a:bodyPr>
          <a:lstStyle/>
          <a:p>
            <a:r>
              <a:rPr lang="en-US" sz="2900" b="1" dirty="0"/>
              <a:t>Patient’s Right to Know</a:t>
            </a:r>
          </a:p>
          <a:p>
            <a:pPr lvl="1"/>
            <a:r>
              <a:rPr lang="en-US" sz="2900" b="1" dirty="0"/>
              <a:t>No Surprises Act </a:t>
            </a:r>
            <a:r>
              <a:rPr lang="en-US" sz="1900" dirty="0"/>
              <a:t>(within the Consolidated Appropriations Act, 2021</a:t>
            </a:r>
            <a:r>
              <a:rPr lang="en-US" sz="1600" dirty="0"/>
              <a:t>)</a:t>
            </a:r>
            <a:endParaRPr lang="en-US" sz="2900" dirty="0"/>
          </a:p>
          <a:p>
            <a:pPr lvl="2"/>
            <a:r>
              <a:rPr lang="en-US" sz="2600" dirty="0"/>
              <a:t>Patients cannot be billed beyond in-network cost-sharing for emergency care</a:t>
            </a:r>
          </a:p>
          <a:p>
            <a:pPr lvl="2"/>
            <a:r>
              <a:rPr lang="en-US" sz="2600" dirty="0"/>
              <a:t>Helps patients access information about the costs of the care they will receive</a:t>
            </a:r>
          </a:p>
          <a:p>
            <a:pPr lvl="2"/>
            <a:r>
              <a:rPr lang="en-US" sz="2600" dirty="0"/>
              <a:t>If a patient relies on erroneous network directory information to choose a physician, the plan cannot impose a cost-sharing amount greater than in-network rates and it must count toward the patient’s in-network out-of-pocket maximum and in-network deductible</a:t>
            </a:r>
          </a:p>
          <a:p>
            <a:pPr lvl="2"/>
            <a:r>
              <a:rPr lang="en-US" sz="2600" dirty="0"/>
              <a:t>Unless notice and consent requirements are met in non-emergency situation, if a provider submits a bill in excess of in-network cost sharing and the patient pays, the provider must </a:t>
            </a:r>
            <a:r>
              <a:rPr lang="en-US" sz="2600" b="1" dirty="0"/>
              <a:t>REFUND WITH INTEREST!</a:t>
            </a:r>
          </a:p>
          <a:p>
            <a:pPr lvl="2"/>
            <a:r>
              <a:rPr lang="en-US" sz="2600" dirty="0"/>
              <a:t>Effective January 1, 2022,out-of-network providers MUST provide </a:t>
            </a:r>
            <a:r>
              <a:rPr lang="en-US" sz="2600" b="1" dirty="0"/>
              <a:t>a “good faith estimate” </a:t>
            </a:r>
            <a:r>
              <a:rPr lang="en-US" sz="2600" dirty="0"/>
              <a:t>of all services at least 3 days prior to obtaining consent for treatment</a:t>
            </a:r>
          </a:p>
        </p:txBody>
      </p:sp>
      <p:sp>
        <p:nvSpPr>
          <p:cNvPr id="5" name="Slide Number Placeholder 4"/>
          <p:cNvSpPr>
            <a:spLocks noGrp="1"/>
          </p:cNvSpPr>
          <p:nvPr>
            <p:ph type="sldNum" sz="quarter" idx="12"/>
          </p:nvPr>
        </p:nvSpPr>
        <p:spPr/>
        <p:txBody>
          <a:bodyPr/>
          <a:lstStyle/>
          <a:p>
            <a:fld id="{E7638CA2-7723-8044-9C76-6731B07492B9}" type="slidenum">
              <a:rPr lang="en-US" smtClean="0"/>
              <a:t>9</a:t>
            </a:fld>
            <a:endParaRPr lang="en-US" dirty="0"/>
          </a:p>
        </p:txBody>
      </p:sp>
    </p:spTree>
    <p:extLst>
      <p:ext uri="{BB962C8B-B14F-4D97-AF65-F5344CB8AC3E}">
        <p14:creationId xmlns:p14="http://schemas.microsoft.com/office/powerpoint/2010/main" val="40690873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Custom 5">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0000FF"/>
      </a:hlink>
      <a:folHlink>
        <a:srgbClr val="AA8A14"/>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12973</TotalTime>
  <Words>3611</Words>
  <Application>Microsoft Office PowerPoint</Application>
  <PresentationFormat>On-screen Show (4:3)</PresentationFormat>
  <Paragraphs>477</Paragraphs>
  <Slides>59</Slides>
  <Notes>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59</vt:i4>
      </vt:variant>
    </vt:vector>
  </HeadingPairs>
  <TitlesOfParts>
    <vt:vector size="71" baseType="lpstr">
      <vt:lpstr>Arial</vt:lpstr>
      <vt:lpstr>Calibri</vt:lpstr>
      <vt:lpstr>Calisto MT</vt:lpstr>
      <vt:lpstr>Mistral</vt:lpstr>
      <vt:lpstr>Times</vt:lpstr>
      <vt:lpstr>Times New Roman</vt:lpstr>
      <vt:lpstr>Verdana</vt:lpstr>
      <vt:lpstr>Wingdings</vt:lpstr>
      <vt:lpstr>Wingdings 2</vt:lpstr>
      <vt:lpstr>Travelogue</vt:lpstr>
      <vt:lpstr>Custom Design</vt:lpstr>
      <vt:lpstr>ClipArt</vt:lpstr>
      <vt:lpstr>Oncology Reimbursement “Gambling on 2023”</vt:lpstr>
      <vt:lpstr>Disclaimer</vt:lpstr>
      <vt:lpstr>CPT® is a Trademark of the American Medical Association</vt:lpstr>
      <vt:lpstr>Getting Ready for 2023 REMINDERS</vt:lpstr>
      <vt:lpstr>Financial Navigation</vt:lpstr>
      <vt:lpstr>Financial Navigation</vt:lpstr>
      <vt:lpstr>Watch Out!</vt:lpstr>
      <vt:lpstr>Financial Navigation</vt:lpstr>
      <vt:lpstr>Financial Navigation</vt:lpstr>
      <vt:lpstr>Financial Navigation</vt:lpstr>
      <vt:lpstr>Prior Authorization Legislation</vt:lpstr>
      <vt:lpstr>Prior Authorization Legislation</vt:lpstr>
      <vt:lpstr>Prior Authorization Legislation</vt:lpstr>
      <vt:lpstr>Get ready for Electronic REQUIREMENTS 2023 &amp; Beyond</vt:lpstr>
      <vt:lpstr>REMINDER</vt:lpstr>
      <vt:lpstr>Know Your Payers!!</vt:lpstr>
      <vt:lpstr>REMINDER Addressing Payer Issues</vt:lpstr>
      <vt:lpstr>Addressing Payer Issues</vt:lpstr>
      <vt:lpstr>REMINDER Know the Laws</vt:lpstr>
      <vt:lpstr>Know the Laws</vt:lpstr>
      <vt:lpstr>REMINDER Know When, Where and How to Push Up!</vt:lpstr>
      <vt:lpstr>When, Where and How to Push Up</vt:lpstr>
      <vt:lpstr>When, Where and How to Push Up</vt:lpstr>
      <vt:lpstr>SBA Ombudsman</vt:lpstr>
      <vt:lpstr>REMINDER Wrongful Denials</vt:lpstr>
      <vt:lpstr>Wrongful Denials</vt:lpstr>
      <vt:lpstr>MUE Example – Admin Codes</vt:lpstr>
      <vt:lpstr>PowerPoint Presentation</vt:lpstr>
      <vt:lpstr>Wrongful Denials</vt:lpstr>
      <vt:lpstr>REMINDER Evaluation and Management Changes!</vt:lpstr>
      <vt:lpstr>E &amp; M Reminders</vt:lpstr>
      <vt:lpstr>REMINDER Please Don’t Forget About…PCM</vt:lpstr>
      <vt:lpstr>Principle Care Management</vt:lpstr>
      <vt:lpstr>REMINDER Advanced Care Planning</vt:lpstr>
      <vt:lpstr>Happy New Year! 2023!</vt:lpstr>
      <vt:lpstr>Public Health Emergency</vt:lpstr>
      <vt:lpstr>Public Health Emergency</vt:lpstr>
      <vt:lpstr>2023 ICD-10</vt:lpstr>
      <vt:lpstr>2023 ICD-10</vt:lpstr>
      <vt:lpstr>2023 ICD-10</vt:lpstr>
      <vt:lpstr>2023 ICD-10 Hematology</vt:lpstr>
      <vt:lpstr>AMA CPT 2023</vt:lpstr>
      <vt:lpstr>2023 CPT Changes</vt:lpstr>
      <vt:lpstr>E &amp; M Changes for 2023</vt:lpstr>
      <vt:lpstr>E &amp; M Changes 2023</vt:lpstr>
      <vt:lpstr>E &amp; M Changes 2023</vt:lpstr>
      <vt:lpstr>E &amp; M Changes 2023</vt:lpstr>
      <vt:lpstr>E &amp; M Changes 2023</vt:lpstr>
      <vt:lpstr>Changes to…</vt:lpstr>
      <vt:lpstr>E &amp; M Changes 2023</vt:lpstr>
      <vt:lpstr>E &amp; M Changes 2023</vt:lpstr>
      <vt:lpstr>E &amp; M Changes 2023</vt:lpstr>
      <vt:lpstr>  Outpatient Hospital and  Physician Fee Schedule  2023 Rules </vt:lpstr>
      <vt:lpstr>2023 CMS Final Rules</vt:lpstr>
      <vt:lpstr>2023 CMS Final Rules</vt:lpstr>
      <vt:lpstr>2023 CMS Final Rules</vt:lpstr>
      <vt:lpstr>Are We Going to Be OK?</vt:lpstr>
      <vt:lpstr>Concerns…. ALERT YOUR SOCIETY</vt:lpstr>
      <vt:lpstr>Questions?</vt:lpstr>
    </vt:vector>
  </TitlesOfParts>
  <Manager/>
  <Company>WOC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Reimbursement - Oncology Tidbits and Reminders for 2022</dc:title>
  <dc:subject/>
  <dc:creator>Michelle Weiss</dc:creator>
  <cp:keywords/>
  <dc:description/>
  <cp:lastModifiedBy>Fran Spine</cp:lastModifiedBy>
  <cp:revision>160</cp:revision>
  <cp:lastPrinted>2021-11-03T12:25:13Z</cp:lastPrinted>
  <dcterms:created xsi:type="dcterms:W3CDTF">2021-11-01T19:42:41Z</dcterms:created>
  <dcterms:modified xsi:type="dcterms:W3CDTF">2022-10-31T20:55:59Z</dcterms:modified>
  <cp:category/>
</cp:coreProperties>
</file>