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105" r:id="rId2"/>
    <p:sldMasterId id="2147484112" r:id="rId3"/>
  </p:sldMasterIdLst>
  <p:notesMasterIdLst>
    <p:notesMasterId r:id="rId37"/>
  </p:notesMasterIdLst>
  <p:handoutMasterIdLst>
    <p:handoutMasterId r:id="rId38"/>
  </p:handoutMasterIdLst>
  <p:sldIdLst>
    <p:sldId id="259" r:id="rId4"/>
    <p:sldId id="498" r:id="rId5"/>
    <p:sldId id="442" r:id="rId6"/>
    <p:sldId id="406" r:id="rId7"/>
    <p:sldId id="437" r:id="rId8"/>
    <p:sldId id="438" r:id="rId9"/>
    <p:sldId id="436" r:id="rId10"/>
    <p:sldId id="439" r:id="rId11"/>
    <p:sldId id="459" r:id="rId12"/>
    <p:sldId id="443" r:id="rId13"/>
    <p:sldId id="440" r:id="rId14"/>
    <p:sldId id="460" r:id="rId15"/>
    <p:sldId id="441"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61" r:id="rId31"/>
    <p:sldId id="458" r:id="rId32"/>
    <p:sldId id="496" r:id="rId33"/>
    <p:sldId id="497" r:id="rId34"/>
    <p:sldId id="435" r:id="rId35"/>
    <p:sldId id="462" r:id="rId3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1" charset="0"/>
        <a:ea typeface="Arial" pitchFamily="-1" charset="0"/>
        <a:cs typeface="Arial" pitchFamily="-1" charset="0"/>
      </a:defRPr>
    </a:lvl1pPr>
    <a:lvl2pPr marL="457200" algn="l" defTabSz="457200" rtl="0" fontAlgn="base">
      <a:spcBef>
        <a:spcPct val="0"/>
      </a:spcBef>
      <a:spcAft>
        <a:spcPct val="0"/>
      </a:spcAft>
      <a:defRPr sz="2400" kern="1200">
        <a:solidFill>
          <a:schemeClr val="tx1"/>
        </a:solidFill>
        <a:latin typeface="Arial" pitchFamily="-1" charset="0"/>
        <a:ea typeface="Arial" pitchFamily="-1" charset="0"/>
        <a:cs typeface="Arial" pitchFamily="-1" charset="0"/>
      </a:defRPr>
    </a:lvl2pPr>
    <a:lvl3pPr marL="914400" algn="l" defTabSz="457200" rtl="0" fontAlgn="base">
      <a:spcBef>
        <a:spcPct val="0"/>
      </a:spcBef>
      <a:spcAft>
        <a:spcPct val="0"/>
      </a:spcAft>
      <a:defRPr sz="2400" kern="1200">
        <a:solidFill>
          <a:schemeClr val="tx1"/>
        </a:solidFill>
        <a:latin typeface="Arial" pitchFamily="-1" charset="0"/>
        <a:ea typeface="Arial" pitchFamily="-1" charset="0"/>
        <a:cs typeface="Arial" pitchFamily="-1" charset="0"/>
      </a:defRPr>
    </a:lvl3pPr>
    <a:lvl4pPr marL="1371600" algn="l" defTabSz="457200" rtl="0" fontAlgn="base">
      <a:spcBef>
        <a:spcPct val="0"/>
      </a:spcBef>
      <a:spcAft>
        <a:spcPct val="0"/>
      </a:spcAft>
      <a:defRPr sz="2400" kern="1200">
        <a:solidFill>
          <a:schemeClr val="tx1"/>
        </a:solidFill>
        <a:latin typeface="Arial" pitchFamily="-1" charset="0"/>
        <a:ea typeface="Arial" pitchFamily="-1" charset="0"/>
        <a:cs typeface="Arial" pitchFamily="-1" charset="0"/>
      </a:defRPr>
    </a:lvl4pPr>
    <a:lvl5pPr marL="1828800" algn="l" defTabSz="457200" rtl="0" fontAlgn="base">
      <a:spcBef>
        <a:spcPct val="0"/>
      </a:spcBef>
      <a:spcAft>
        <a:spcPct val="0"/>
      </a:spcAft>
      <a:defRPr sz="2400" kern="1200">
        <a:solidFill>
          <a:schemeClr val="tx1"/>
        </a:solidFill>
        <a:latin typeface="Arial" pitchFamily="-1" charset="0"/>
        <a:ea typeface="Arial" pitchFamily="-1" charset="0"/>
        <a:cs typeface="Arial" pitchFamily="-1" charset="0"/>
      </a:defRPr>
    </a:lvl5pPr>
    <a:lvl6pPr marL="2286000" algn="l" defTabSz="457200" rtl="0" eaLnBrk="1" latinLnBrk="0" hangingPunct="1">
      <a:defRPr sz="2400" kern="1200">
        <a:solidFill>
          <a:schemeClr val="tx1"/>
        </a:solidFill>
        <a:latin typeface="Arial" pitchFamily="-1" charset="0"/>
        <a:ea typeface="Arial" pitchFamily="-1" charset="0"/>
        <a:cs typeface="Arial" pitchFamily="-1" charset="0"/>
      </a:defRPr>
    </a:lvl6pPr>
    <a:lvl7pPr marL="2743200" algn="l" defTabSz="457200" rtl="0" eaLnBrk="1" latinLnBrk="0" hangingPunct="1">
      <a:defRPr sz="2400" kern="1200">
        <a:solidFill>
          <a:schemeClr val="tx1"/>
        </a:solidFill>
        <a:latin typeface="Arial" pitchFamily="-1" charset="0"/>
        <a:ea typeface="Arial" pitchFamily="-1" charset="0"/>
        <a:cs typeface="Arial" pitchFamily="-1" charset="0"/>
      </a:defRPr>
    </a:lvl7pPr>
    <a:lvl8pPr marL="3200400" algn="l" defTabSz="457200" rtl="0" eaLnBrk="1" latinLnBrk="0" hangingPunct="1">
      <a:defRPr sz="2400" kern="1200">
        <a:solidFill>
          <a:schemeClr val="tx1"/>
        </a:solidFill>
        <a:latin typeface="Arial" pitchFamily="-1" charset="0"/>
        <a:ea typeface="Arial" pitchFamily="-1" charset="0"/>
        <a:cs typeface="Arial" pitchFamily="-1" charset="0"/>
      </a:defRPr>
    </a:lvl8pPr>
    <a:lvl9pPr marL="3657600" algn="l" defTabSz="457200" rtl="0" eaLnBrk="1" latinLnBrk="0" hangingPunct="1">
      <a:defRPr sz="2400" kern="1200">
        <a:solidFill>
          <a:schemeClr val="tx1"/>
        </a:solidFill>
        <a:latin typeface="Arial" pitchFamily="-1" charset="0"/>
        <a:ea typeface="Arial" pitchFamily="-1" charset="0"/>
        <a:cs typeface="Arial" pitchFamily="-1" charset="0"/>
      </a:defRPr>
    </a:lvl9pPr>
  </p:defaultTextStyle>
  <p:extLst>
    <p:ext uri="{EFAFB233-063F-42B5-8137-9DF3F51BA10A}">
      <p15:sldGuideLst xmlns:p15="http://schemas.microsoft.com/office/powerpoint/2012/main">
        <p15:guide id="1" orient="horz" pos="4250">
          <p15:clr>
            <a:srgbClr val="A4A3A4"/>
          </p15:clr>
        </p15:guide>
        <p15:guide id="2" orient="horz" pos="336">
          <p15:clr>
            <a:srgbClr val="A4A3A4"/>
          </p15:clr>
        </p15:guide>
        <p15:guide id="3" orient="horz" pos="3504">
          <p15:clr>
            <a:srgbClr val="A4A3A4"/>
          </p15:clr>
        </p15:guide>
        <p15:guide id="4" pos="5691">
          <p15:clr>
            <a:srgbClr val="A4A3A4"/>
          </p15:clr>
        </p15:guide>
        <p15:guide id="5" pos="34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864"/>
    <a:srgbClr val="C4282D"/>
    <a:srgbClr val="3293D2"/>
    <a:srgbClr val="C1C2B5"/>
    <a:srgbClr val="DFDED7"/>
    <a:srgbClr val="C3082D"/>
    <a:srgbClr val="2364A1"/>
    <a:srgbClr val="0092D2"/>
    <a:srgbClr val="FAFAFA"/>
    <a:srgbClr val="E352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1" autoAdjust="0"/>
    <p:restoredTop sz="95498" autoAdjust="0"/>
  </p:normalViewPr>
  <p:slideViewPr>
    <p:cSldViewPr snapToGrid="0" snapToObjects="1" showGuides="1">
      <p:cViewPr varScale="1">
        <p:scale>
          <a:sx n="111" d="100"/>
          <a:sy n="111" d="100"/>
        </p:scale>
        <p:origin x="1422" y="96"/>
      </p:cViewPr>
      <p:guideLst>
        <p:guide orient="horz" pos="4250"/>
        <p:guide orient="horz" pos="336"/>
        <p:guide orient="horz" pos="3504"/>
        <p:guide pos="5691"/>
        <p:guide pos="347"/>
      </p:guideLst>
    </p:cSldViewPr>
  </p:slideViewPr>
  <p:notesTextViewPr>
    <p:cViewPr>
      <p:scale>
        <a:sx n="1" d="1"/>
        <a:sy n="1" d="1"/>
      </p:scale>
      <p:origin x="0" y="0"/>
    </p:cViewPr>
  </p:notesTextViewPr>
  <p:sorterViewPr>
    <p:cViewPr>
      <p:scale>
        <a:sx n="100" d="100"/>
        <a:sy n="100" d="100"/>
      </p:scale>
      <p:origin x="0" y="3856"/>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ＭＳ Ｐゴシック" pitchFamily="-1" charset="-128"/>
                <a:cs typeface="ＭＳ Ｐゴシック" pitchFamily="-1" charset="-128"/>
              </a:defRPr>
            </a:lvl1pPr>
          </a:lstStyle>
          <a:p>
            <a:pPr>
              <a:defRPr/>
            </a:pPr>
            <a:fld id="{4C2A2CF4-DF6B-134D-9493-40A8C05DD9B9}" type="datetime1">
              <a:rPr lang="en-US"/>
              <a:pPr>
                <a:defRPr/>
              </a:pPr>
              <a:t>4/11/2016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ea typeface="ＭＳ Ｐゴシック" pitchFamily="-1" charset="-128"/>
                <a:cs typeface="ＭＳ Ｐゴシック" pitchFamily="-1" charset="-128"/>
              </a:defRPr>
            </a:lvl1pPr>
          </a:lstStyle>
          <a:p>
            <a:pPr>
              <a:defRPr/>
            </a:pPr>
            <a:fld id="{6E58C880-ECD6-CE4A-BB42-C827453F01DD}" type="slidenum">
              <a:rPr lang="en-US"/>
              <a:pPr>
                <a:defRPr/>
              </a:pPr>
              <a:t>‹#›</a:t>
            </a:fld>
            <a:endParaRPr lang="en-US" dirty="0"/>
          </a:p>
        </p:txBody>
      </p:sp>
    </p:spTree>
    <p:extLst>
      <p:ext uri="{BB962C8B-B14F-4D97-AF65-F5344CB8AC3E}">
        <p14:creationId xmlns:p14="http://schemas.microsoft.com/office/powerpoint/2010/main" val="4249572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ＭＳ Ｐゴシック" pitchFamily="-1" charset="-128"/>
                <a:cs typeface="ＭＳ Ｐゴシック" pitchFamily="-1" charset="-128"/>
              </a:defRPr>
            </a:lvl1pPr>
          </a:lstStyle>
          <a:p>
            <a:pPr>
              <a:defRPr/>
            </a:pPr>
            <a:fld id="{9081260C-A00B-9D43-92F0-0CBE3E72F74E}" type="datetime1">
              <a:rPr lang="en-US"/>
              <a:pPr>
                <a:defRPr/>
              </a:pPr>
              <a:t>4/11/2016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ea typeface="ＭＳ Ｐゴシック" pitchFamily="-1" charset="-128"/>
                <a:cs typeface="ＭＳ Ｐゴシック" pitchFamily="-1" charset="-128"/>
              </a:defRPr>
            </a:lvl1pPr>
          </a:lstStyle>
          <a:p>
            <a:pPr>
              <a:defRPr/>
            </a:pPr>
            <a:fld id="{9C36B4CE-32F7-F149-941B-035D344D54D7}" type="slidenum">
              <a:rPr lang="en-US"/>
              <a:pPr>
                <a:defRPr/>
              </a:pPr>
              <a:t>‹#›</a:t>
            </a:fld>
            <a:endParaRPr lang="en-US" dirty="0"/>
          </a:p>
        </p:txBody>
      </p:sp>
    </p:spTree>
    <p:extLst>
      <p:ext uri="{BB962C8B-B14F-4D97-AF65-F5344CB8AC3E}">
        <p14:creationId xmlns:p14="http://schemas.microsoft.com/office/powerpoint/2010/main" val="38566922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36B4CE-32F7-F149-941B-035D344D54D7}" type="slidenum">
              <a:rPr lang="en-US" smtClean="0"/>
              <a:pPr>
                <a:defRPr/>
              </a:pPr>
              <a:t>1</a:t>
            </a:fld>
            <a:endParaRPr lang="en-US" dirty="0"/>
          </a:p>
        </p:txBody>
      </p:sp>
    </p:spTree>
    <p:extLst>
      <p:ext uri="{BB962C8B-B14F-4D97-AF65-F5344CB8AC3E}">
        <p14:creationId xmlns:p14="http://schemas.microsoft.com/office/powerpoint/2010/main" val="306834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bwMode="auto">
          <a:xfrm rot="5400000">
            <a:off x="3026570" y="-1672431"/>
            <a:ext cx="3073396" cy="9161463"/>
          </a:xfrm>
          <a:prstGeom prst="rect">
            <a:avLst/>
          </a:prstGeom>
          <a:solidFill>
            <a:schemeClr val="tx2"/>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a typeface="ＭＳ Ｐゴシック" pitchFamily="34" charset="-128"/>
            </a:endParaRPr>
          </a:p>
        </p:txBody>
      </p:sp>
      <p:sp>
        <p:nvSpPr>
          <p:cNvPr id="5" name="Rectangle 4"/>
          <p:cNvSpPr/>
          <p:nvPr userDrawn="1"/>
        </p:nvSpPr>
        <p:spPr bwMode="auto">
          <a:xfrm rot="5400000">
            <a:off x="3331367" y="1045368"/>
            <a:ext cx="2463800" cy="9161463"/>
          </a:xfrm>
          <a:prstGeom prst="rect">
            <a:avLst/>
          </a:prstGeom>
          <a:solidFill>
            <a:schemeClr val="accent4"/>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a typeface="ＭＳ Ｐゴシック" pitchFamily="34" charset="-128"/>
            </a:endParaRPr>
          </a:p>
        </p:txBody>
      </p:sp>
      <p:sp>
        <p:nvSpPr>
          <p:cNvPr id="10242" name="Title Placeholder 1"/>
          <p:cNvSpPr>
            <a:spLocks noGrp="1"/>
          </p:cNvSpPr>
          <p:nvPr>
            <p:ph type="ctrTitle" hasCustomPrompt="1"/>
          </p:nvPr>
        </p:nvSpPr>
        <p:spPr>
          <a:xfrm>
            <a:off x="567632" y="2183907"/>
            <a:ext cx="7696200" cy="1773237"/>
          </a:xfrm>
          <a:prstGeom prst="rect">
            <a:avLst/>
          </a:prstGeom>
        </p:spPr>
        <p:txBody>
          <a:bodyPr anchor="b"/>
          <a:lstStyle>
            <a:lvl1pPr>
              <a:lnSpc>
                <a:spcPts val="4800"/>
              </a:lnSpc>
              <a:defRPr sz="4800" b="1" cap="all" baseline="0">
                <a:solidFill>
                  <a:srgbClr val="FFFFFF"/>
                </a:solidFill>
                <a:latin typeface="Arial" charset="0"/>
              </a:defRPr>
            </a:lvl1pPr>
          </a:lstStyle>
          <a:p>
            <a:r>
              <a:rPr lang="en-US" dirty="0" smtClean="0"/>
              <a:t>Event TITLE Here</a:t>
            </a:r>
            <a:endParaRPr lang="en-US" dirty="0"/>
          </a:p>
        </p:txBody>
      </p:sp>
      <p:sp>
        <p:nvSpPr>
          <p:cNvPr id="10243" name="Text Placeholder 2"/>
          <p:cNvSpPr>
            <a:spLocks noGrp="1"/>
          </p:cNvSpPr>
          <p:nvPr>
            <p:ph type="subTitle" idx="1" hasCustomPrompt="1"/>
          </p:nvPr>
        </p:nvSpPr>
        <p:spPr>
          <a:xfrm>
            <a:off x="567632" y="4394199"/>
            <a:ext cx="7696200" cy="1193801"/>
          </a:xfrm>
          <a:noFill/>
        </p:spPr>
        <p:txBody>
          <a:bodyPr anchor="ctr"/>
          <a:lstStyle>
            <a:lvl1pPr marL="0" indent="0">
              <a:lnSpc>
                <a:spcPts val="1900"/>
              </a:lnSpc>
              <a:spcAft>
                <a:spcPts val="0"/>
              </a:spcAft>
              <a:buFont typeface="Arial" charset="0"/>
              <a:buNone/>
              <a:defRPr sz="2000" b="0">
                <a:solidFill>
                  <a:schemeClr val="accent2"/>
                </a:solidFill>
                <a:latin typeface="Arial" charset="0"/>
              </a:defRPr>
            </a:lvl1pPr>
          </a:lstStyle>
          <a:p>
            <a:r>
              <a:rPr lang="en-US" dirty="0" smtClean="0"/>
              <a:t>Presentation Title Here</a:t>
            </a:r>
          </a:p>
        </p:txBody>
      </p:sp>
      <p:pic>
        <p:nvPicPr>
          <p:cNvPr id="2" name="Picture 1" descr="COA_Seal_2i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632" y="271651"/>
            <a:ext cx="914400" cy="914400"/>
          </a:xfrm>
          <a:prstGeom prst="rect">
            <a:avLst/>
          </a:prstGeom>
        </p:spPr>
      </p:pic>
      <p:pic>
        <p:nvPicPr>
          <p:cNvPr id="3" name="Picture 2" descr="Innovating_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2685" y="542393"/>
            <a:ext cx="6626352" cy="3291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8382000"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06713"/>
            <a:ext cx="8382000" cy="1500187"/>
          </a:xfrm>
        </p:spPr>
        <p:txBody>
          <a:bodyPr anchor="b"/>
          <a:lstStyle>
            <a:lvl1pPr marL="0" indent="0">
              <a:buNone/>
              <a:defRPr sz="2000">
                <a:solidFill>
                  <a:srgbClr val="42BFB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DBECA110-357E-424F-8F23-D0A50E55F586}" type="datetime1">
              <a:rPr lang="en-US" smtClean="0"/>
              <a:pPr/>
              <a:t>4/11/2016</a:t>
            </a:fld>
            <a:endParaRPr lang="en-US" dirty="0"/>
          </a:p>
        </p:txBody>
      </p:sp>
      <p:sp>
        <p:nvSpPr>
          <p:cNvPr id="8"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9" name="Slide Number Placeholder 5"/>
          <p:cNvSpPr>
            <a:spLocks noGrp="1"/>
          </p:cNvSpPr>
          <p:nvPr>
            <p:ph type="sldNum" sz="quarter" idx="12"/>
          </p:nvPr>
        </p:nvSpPr>
        <p:spPr>
          <a:xfrm>
            <a:off x="6666089" y="6442364"/>
            <a:ext cx="2173111" cy="279111"/>
          </a:xfr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202069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8473"/>
            <a:ext cx="4114800" cy="5054137"/>
          </a:xfrm>
        </p:spPr>
        <p:txBody>
          <a:bodyPr/>
          <a:lstStyle>
            <a:lvl1pPr>
              <a:defRPr sz="2700"/>
            </a:lvl1pPr>
            <a:lvl2pPr>
              <a:defRPr sz="2400"/>
            </a:lvl2pPr>
            <a:lvl3pPr>
              <a:defRPr sz="2100"/>
            </a:lvl3pPr>
            <a:lvl4pPr>
              <a:defRPr sz="1800"/>
            </a:lvl4pPr>
            <a:lvl5pPr>
              <a:defRPr sz="15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6391" y="1288473"/>
            <a:ext cx="4114800" cy="505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7618690F-92F4-4CA4-9A6A-099515A77A7A}" type="datetime1">
              <a:rPr lang="en-US" smtClean="0"/>
              <a:pPr/>
              <a:t>4/11/2016</a:t>
            </a:fld>
            <a:endParaRPr lang="en-US" dirty="0"/>
          </a:p>
        </p:txBody>
      </p:sp>
      <p:sp>
        <p:nvSpPr>
          <p:cNvPr id="9"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10" name="Slide Number Placeholder 5"/>
          <p:cNvSpPr>
            <a:spLocks noGrp="1"/>
          </p:cNvSpPr>
          <p:nvPr>
            <p:ph type="sldNum" sz="quarter" idx="12"/>
          </p:nvPr>
        </p:nvSpPr>
        <p:spPr>
          <a:xfrm>
            <a:off x="6666089" y="6442364"/>
            <a:ext cx="2173111" cy="279111"/>
          </a:xfr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204615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DCFBFE19-2910-432C-A118-362F11CA4476}" type="datetime1">
              <a:rPr lang="en-US" smtClean="0"/>
              <a:pPr/>
              <a:t>4/11/2016</a:t>
            </a:fld>
            <a:endParaRPr lang="en-US" dirty="0"/>
          </a:p>
        </p:txBody>
      </p:sp>
      <p:sp>
        <p:nvSpPr>
          <p:cNvPr id="7"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8" name="Slide Number Placeholder 5"/>
          <p:cNvSpPr>
            <a:spLocks noGrp="1"/>
          </p:cNvSpPr>
          <p:nvPr>
            <p:ph type="sldNum" sz="quarter" idx="12"/>
          </p:nvPr>
        </p:nvSpPr>
        <p:spPr>
          <a:xfrm>
            <a:off x="6666089" y="6442364"/>
            <a:ext cx="2173111" cy="279111"/>
          </a:xfr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2955013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4CAF59DA-5669-42A6-98DC-8CE4913E3FCB}" type="datetime1">
              <a:rPr lang="en-US" smtClean="0"/>
              <a:pPr/>
              <a:t>4/11/2016</a:t>
            </a:fld>
            <a:endParaRPr lang="en-US" dirty="0"/>
          </a:p>
        </p:txBody>
      </p:sp>
      <p:sp>
        <p:nvSpPr>
          <p:cNvPr id="6"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7" name="Slide Number Placeholder 5"/>
          <p:cNvSpPr>
            <a:spLocks noGrp="1"/>
          </p:cNvSpPr>
          <p:nvPr>
            <p:ph type="sldNum" sz="quarter" idx="12"/>
          </p:nvPr>
        </p:nvSpPr>
        <p:spPr>
          <a:xfrm>
            <a:off x="6666089" y="6442364"/>
            <a:ext cx="2173111" cy="279111"/>
          </a:xfr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3549556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l="5490" r="5621"/>
          <a:stretch/>
        </p:blipFill>
        <p:spPr>
          <a:xfrm>
            <a:off x="0" y="0"/>
            <a:ext cx="9144000" cy="6858000"/>
          </a:xfrm>
          <a:prstGeom prst="rect">
            <a:avLst/>
          </a:prstGeom>
        </p:spPr>
      </p:pic>
      <p:pic>
        <p:nvPicPr>
          <p:cNvPr id="7" name="Picture 6" descr="BRG_mark_white.png"/>
          <p:cNvPicPr>
            <a:picLocks noChangeAspect="1"/>
          </p:cNvPicPr>
          <p:nvPr userDrawn="1"/>
        </p:nvPicPr>
        <p:blipFill>
          <a:blip r:embed="rId3">
            <a:alphaModFix amt="18000"/>
            <a:extLst>
              <a:ext uri="{28A0092B-C50C-407E-A947-70E740481C1C}">
                <a14:useLocalDpi xmlns:a14="http://schemas.microsoft.com/office/drawing/2010/main" val="0"/>
              </a:ext>
            </a:extLst>
          </a:blip>
          <a:stretch>
            <a:fillRect/>
          </a:stretch>
        </p:blipFill>
        <p:spPr>
          <a:xfrm>
            <a:off x="4114800" y="304800"/>
            <a:ext cx="4778558" cy="5132172"/>
          </a:xfrm>
          <a:prstGeom prst="rect">
            <a:avLst/>
          </a:prstGeom>
        </p:spPr>
      </p:pic>
      <p:sp>
        <p:nvSpPr>
          <p:cNvPr id="9" name="Rectangle 8"/>
          <p:cNvSpPr/>
          <p:nvPr userDrawn="1"/>
        </p:nvSpPr>
        <p:spPr>
          <a:xfrm>
            <a:off x="0" y="5023103"/>
            <a:ext cx="6964680" cy="10210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latin typeface="Arial"/>
            </a:endParaRPr>
          </a:p>
        </p:txBody>
      </p:sp>
      <p:sp>
        <p:nvSpPr>
          <p:cNvPr id="2" name="Title 1"/>
          <p:cNvSpPr>
            <a:spLocks noGrp="1"/>
          </p:cNvSpPr>
          <p:nvPr>
            <p:ph type="ctrTitle"/>
          </p:nvPr>
        </p:nvSpPr>
        <p:spPr>
          <a:xfrm>
            <a:off x="0" y="5029199"/>
            <a:ext cx="6875008" cy="1014984"/>
          </a:xfrm>
          <a:noFill/>
          <a:ln>
            <a:noFill/>
          </a:ln>
          <a:effectLst/>
        </p:spPr>
        <p:txBody>
          <a:bodyPr>
            <a:normAutofit/>
          </a:bodyPr>
          <a:lstStyle>
            <a:lvl1pPr marL="227013" indent="0" algn="r">
              <a:defRPr sz="2800" baseline="0">
                <a:solidFill>
                  <a:schemeClr val="bg1"/>
                </a:solidFill>
              </a:defRPr>
            </a:lvl1pPr>
          </a:lstStyle>
          <a:p>
            <a:r>
              <a:rPr lang="en-US" smtClean="0"/>
              <a:t>Click to edit Master title style</a:t>
            </a:r>
            <a:endParaRPr lang="en-US" dirty="0"/>
          </a:p>
        </p:txBody>
      </p:sp>
      <p:sp>
        <p:nvSpPr>
          <p:cNvPr id="5" name="Rectangle 4"/>
          <p:cNvSpPr/>
          <p:nvPr userDrawn="1"/>
        </p:nvSpPr>
        <p:spPr>
          <a:xfrm>
            <a:off x="6964680" y="5029200"/>
            <a:ext cx="2179320" cy="102108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fontAlgn="auto">
              <a:spcBef>
                <a:spcPts val="0"/>
              </a:spcBef>
              <a:spcAft>
                <a:spcPts val="0"/>
              </a:spcAft>
            </a:pPr>
            <a:endParaRPr lang="en-US" sz="1800" dirty="0">
              <a:solidFill>
                <a:srgbClr val="1A2944"/>
              </a:solidFill>
              <a:latin typeface="Aria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62800" y="5157394"/>
            <a:ext cx="1812060" cy="764689"/>
          </a:xfrm>
          <a:prstGeom prst="rect">
            <a:avLst/>
          </a:prstGeom>
        </p:spPr>
      </p:pic>
    </p:spTree>
    <p:extLst>
      <p:ext uri="{BB962C8B-B14F-4D97-AF65-F5344CB8AC3E}">
        <p14:creationId xmlns:p14="http://schemas.microsoft.com/office/powerpoint/2010/main" val="193101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EEDBA02D-3222-4F24-90CE-13700AAA17E2}" type="datetime1">
              <a:rPr lang="en-US" smtClean="0"/>
              <a:pPr/>
              <a:t>4/11/2016</a:t>
            </a:fld>
            <a:endParaRPr lang="en-US" dirty="0"/>
          </a:p>
        </p:txBody>
      </p:sp>
      <p:sp>
        <p:nvSpPr>
          <p:cNvPr id="5"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6" name="Slide Number Placeholder 5"/>
          <p:cNvSpPr>
            <a:spLocks noGrp="1"/>
          </p:cNvSpPr>
          <p:nvPr>
            <p:ph type="sldNum" sz="quarter" idx="12"/>
          </p:nvPr>
        </p:nvSpPr>
        <p:spPr>
          <a:xfrm>
            <a:off x="6666089" y="6442364"/>
            <a:ext cx="2173111" cy="279111"/>
          </a:xfrm>
          <a:prstGeom prst="rect">
            <a:avLst/>
          </a:prstGeo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111374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8382000"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06713"/>
            <a:ext cx="8382000" cy="1500187"/>
          </a:xfrm>
        </p:spPr>
        <p:txBody>
          <a:bodyPr anchor="b"/>
          <a:lstStyle>
            <a:lvl1pPr marL="0" indent="0">
              <a:buNone/>
              <a:defRPr sz="2000">
                <a:solidFill>
                  <a:srgbClr val="42BFB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DBECA110-357E-424F-8F23-D0A50E55F586}" type="datetime1">
              <a:rPr lang="en-US" smtClean="0"/>
              <a:pPr/>
              <a:t>4/11/2016</a:t>
            </a:fld>
            <a:endParaRPr lang="en-US" dirty="0"/>
          </a:p>
        </p:txBody>
      </p:sp>
      <p:sp>
        <p:nvSpPr>
          <p:cNvPr id="8"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9" name="Slide Number Placeholder 5"/>
          <p:cNvSpPr>
            <a:spLocks noGrp="1"/>
          </p:cNvSpPr>
          <p:nvPr>
            <p:ph type="sldNum" sz="quarter" idx="12"/>
          </p:nvPr>
        </p:nvSpPr>
        <p:spPr>
          <a:xfrm>
            <a:off x="6666089" y="6442364"/>
            <a:ext cx="2173111" cy="279111"/>
          </a:xfr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202069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8473"/>
            <a:ext cx="4114800" cy="5054137"/>
          </a:xfrm>
        </p:spPr>
        <p:txBody>
          <a:bodyPr/>
          <a:lstStyle>
            <a:lvl1pPr>
              <a:defRPr sz="2700"/>
            </a:lvl1pPr>
            <a:lvl2pPr>
              <a:defRPr sz="2400"/>
            </a:lvl2pPr>
            <a:lvl3pPr>
              <a:defRPr sz="2100"/>
            </a:lvl3pPr>
            <a:lvl4pPr>
              <a:defRPr sz="1800"/>
            </a:lvl4pPr>
            <a:lvl5pPr>
              <a:defRPr sz="15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6391" y="1288473"/>
            <a:ext cx="4114800" cy="505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7618690F-92F4-4CA4-9A6A-099515A77A7A}" type="datetime1">
              <a:rPr lang="en-US" smtClean="0"/>
              <a:pPr/>
              <a:t>4/11/2016</a:t>
            </a:fld>
            <a:endParaRPr lang="en-US" dirty="0"/>
          </a:p>
        </p:txBody>
      </p:sp>
      <p:sp>
        <p:nvSpPr>
          <p:cNvPr id="9"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10" name="Slide Number Placeholder 5"/>
          <p:cNvSpPr>
            <a:spLocks noGrp="1"/>
          </p:cNvSpPr>
          <p:nvPr>
            <p:ph type="sldNum" sz="quarter" idx="12"/>
          </p:nvPr>
        </p:nvSpPr>
        <p:spPr>
          <a:xfrm>
            <a:off x="6666089" y="6442364"/>
            <a:ext cx="2173111" cy="279111"/>
          </a:xfr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204615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DCFBFE19-2910-432C-A118-362F11CA4476}" type="datetime1">
              <a:rPr lang="en-US" smtClean="0"/>
              <a:pPr/>
              <a:t>4/11/2016</a:t>
            </a:fld>
            <a:endParaRPr lang="en-US" dirty="0"/>
          </a:p>
        </p:txBody>
      </p:sp>
      <p:sp>
        <p:nvSpPr>
          <p:cNvPr id="7"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8" name="Slide Number Placeholder 5"/>
          <p:cNvSpPr>
            <a:spLocks noGrp="1"/>
          </p:cNvSpPr>
          <p:nvPr>
            <p:ph type="sldNum" sz="quarter" idx="12"/>
          </p:nvPr>
        </p:nvSpPr>
        <p:spPr>
          <a:xfrm>
            <a:off x="6666089" y="6442364"/>
            <a:ext cx="2173111" cy="279111"/>
          </a:xfr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295501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4CAF59DA-5669-42A6-98DC-8CE4913E3FCB}" type="datetime1">
              <a:rPr lang="en-US" smtClean="0"/>
              <a:pPr/>
              <a:t>4/11/2016</a:t>
            </a:fld>
            <a:endParaRPr lang="en-US" dirty="0"/>
          </a:p>
        </p:txBody>
      </p:sp>
      <p:sp>
        <p:nvSpPr>
          <p:cNvPr id="6"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7" name="Slide Number Placeholder 5"/>
          <p:cNvSpPr>
            <a:spLocks noGrp="1"/>
          </p:cNvSpPr>
          <p:nvPr>
            <p:ph type="sldNum" sz="quarter" idx="12"/>
          </p:nvPr>
        </p:nvSpPr>
        <p:spPr>
          <a:xfrm>
            <a:off x="6666089" y="6442364"/>
            <a:ext cx="2173111" cy="279111"/>
          </a:xfr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354955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5813770"/>
            <a:ext cx="9144000" cy="104423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3" name="Content Placeholder 2"/>
          <p:cNvSpPr>
            <a:spLocks noGrp="1"/>
          </p:cNvSpPr>
          <p:nvPr>
            <p:ph idx="1"/>
          </p:nvPr>
        </p:nvSpPr>
        <p:spPr>
          <a:xfrm>
            <a:off x="567632" y="1142999"/>
            <a:ext cx="8229600" cy="4326467"/>
          </a:xfrm>
        </p:spPr>
        <p:txBody>
          <a:bodyPr/>
          <a:lstStyle>
            <a:lvl1pPr marL="292100" indent="-292100">
              <a:buFont typeface="Lucida Grande"/>
              <a:buChar char="▪"/>
              <a:defRPr/>
            </a:lvl1pPr>
            <a:lvl2pPr marL="520700" indent="-228600">
              <a:defRPr/>
            </a:lvl2pPr>
            <a:lvl3pPr marL="749300" indent="-228600">
              <a:defRPr/>
            </a:lvl3pPr>
            <a:lvl4pPr marL="977900" indent="-228600">
              <a:defRPr/>
            </a:lvl4pPr>
            <a:lvl5pPr marL="12065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561332" y="306190"/>
            <a:ext cx="8229600" cy="699029"/>
          </a:xfrm>
        </p:spPr>
        <p:txBody>
          <a:body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7365360" y="6629400"/>
            <a:ext cx="1676400" cy="212725"/>
          </a:xfrm>
          <a:ln/>
        </p:spPr>
        <p:txBody>
          <a:bodyPr/>
          <a:lstStyle>
            <a:lvl1pPr>
              <a:defRPr/>
            </a:lvl1pPr>
          </a:lstStyle>
          <a:p>
            <a:pPr>
              <a:defRPr/>
            </a:pPr>
            <a:fld id="{3DD455A2-1666-3B41-8860-BAA80C8C4A90}" type="slidenum">
              <a:rPr lang="en-US"/>
              <a:pPr>
                <a:defRPr/>
              </a:pPr>
              <a:t>‹#›</a:t>
            </a:fld>
            <a:endParaRPr lang="en-US" dirty="0"/>
          </a:p>
        </p:txBody>
      </p:sp>
      <p:sp>
        <p:nvSpPr>
          <p:cNvPr id="9" name="Rectangle 7"/>
          <p:cNvSpPr>
            <a:spLocks noGrp="1" noChangeArrowheads="1"/>
          </p:cNvSpPr>
          <p:nvPr>
            <p:ph type="ftr" sz="quarter" idx="11"/>
          </p:nvPr>
        </p:nvSpPr>
        <p:spPr>
          <a:xfrm>
            <a:off x="457200" y="6626225"/>
            <a:ext cx="6554788" cy="228600"/>
          </a:xfrm>
          <a:ln/>
        </p:spPr>
        <p:txBody>
          <a:bodyPr/>
          <a:lstStyle>
            <a:lvl1pPr>
              <a:defRPr/>
            </a:lvl1pPr>
          </a:lstStyle>
          <a:p>
            <a:pPr>
              <a:defRPr/>
            </a:pPr>
            <a:r>
              <a:rPr lang="en-US" dirty="0" smtClean="0"/>
              <a:t>© 2015 Community Oncology Alliance</a:t>
            </a:r>
            <a:endParaRPr lang="en-US" dirty="0"/>
          </a:p>
        </p:txBody>
      </p:sp>
      <p:pic>
        <p:nvPicPr>
          <p:cNvPr id="13" name="Picture 12" descr="COA_Seal_2i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856" y="5925667"/>
            <a:ext cx="640080" cy="640080"/>
          </a:xfrm>
          <a:prstGeom prst="rect">
            <a:avLst/>
          </a:prstGeom>
        </p:spPr>
      </p:pic>
      <p:pic>
        <p:nvPicPr>
          <p:cNvPr id="15" name="Picture 14" descr="Innovating_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9194" y="6125767"/>
            <a:ext cx="3975811" cy="197510"/>
          </a:xfrm>
          <a:prstGeom prst="rect">
            <a:avLst/>
          </a:prstGeom>
        </p:spPr>
      </p:pic>
      <p:cxnSp>
        <p:nvCxnSpPr>
          <p:cNvPr id="10" name="Straight Connector 9"/>
          <p:cNvCxnSpPr/>
          <p:nvPr userDrawn="1"/>
        </p:nvCxnSpPr>
        <p:spPr>
          <a:xfrm>
            <a:off x="566738" y="993942"/>
            <a:ext cx="8015252" cy="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506869"/>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11" name="Rectangle 10"/>
          <p:cNvSpPr/>
          <p:nvPr userDrawn="1"/>
        </p:nvSpPr>
        <p:spPr>
          <a:xfrm>
            <a:off x="0" y="5810250"/>
            <a:ext cx="9144000" cy="10477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 name="Title 1"/>
          <p:cNvSpPr>
            <a:spLocks noGrp="1"/>
          </p:cNvSpPr>
          <p:nvPr>
            <p:ph type="title"/>
          </p:nvPr>
        </p:nvSpPr>
        <p:spPr>
          <a:xfrm>
            <a:off x="561332" y="382390"/>
            <a:ext cx="8229600" cy="546629"/>
          </a:xfrm>
        </p:spPr>
        <p:txBody>
          <a:bodyPr/>
          <a:lstStyle>
            <a:lvl1pPr>
              <a:defRPr>
                <a:solidFill>
                  <a:srgbClr val="162864"/>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559744" y="1143000"/>
            <a:ext cx="4038600" cy="4325938"/>
          </a:xfrm>
        </p:spPr>
        <p:txBody>
          <a:bodyPr/>
          <a:lstStyle>
            <a:lvl1pPr marL="292100" indent="-292100">
              <a:defRPr/>
            </a:lvl1pPr>
            <a:lvl2pPr marL="520700" indent="-228600">
              <a:defRPr/>
            </a:lvl2pPr>
            <a:lvl3pPr marL="749300" indent="-228600">
              <a:defRPr/>
            </a:lvl3pPr>
            <a:lvl4pPr marL="977900" indent="-228600">
              <a:defRPr/>
            </a:lvl4pPr>
            <a:lvl5pPr marL="12065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4325938"/>
          </a:xfrm>
        </p:spPr>
        <p:txBody>
          <a:bodyPr/>
          <a:lstStyle>
            <a:lvl4pPr marL="977900" indent="-228600">
              <a:defRPr/>
            </a:lvl4pPr>
            <a:lvl5pPr marL="12065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DD455A2-1666-3B41-8860-BAA80C8C4A90}" type="slidenum">
              <a:rPr lang="en-US"/>
              <a:pPr>
                <a:defRPr/>
              </a:pPr>
              <a:t>‹#›</a:t>
            </a:fld>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dirty="0" smtClean="0"/>
              <a:t>© 2015 Community Oncology Alliance</a:t>
            </a:r>
            <a:endParaRPr lang="en-US" dirty="0"/>
          </a:p>
        </p:txBody>
      </p:sp>
      <p:pic>
        <p:nvPicPr>
          <p:cNvPr id="13" name="Picture 12" descr="COA_Seal_2i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44" y="5925667"/>
            <a:ext cx="640080" cy="640080"/>
          </a:xfrm>
          <a:prstGeom prst="rect">
            <a:avLst/>
          </a:prstGeom>
        </p:spPr>
      </p:pic>
      <p:pic>
        <p:nvPicPr>
          <p:cNvPr id="16" name="Picture 15" descr="Innovating_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7082" y="6125767"/>
            <a:ext cx="3975811" cy="197510"/>
          </a:xfrm>
          <a:prstGeom prst="rect">
            <a:avLst/>
          </a:prstGeom>
        </p:spPr>
      </p:pic>
      <p:cxnSp>
        <p:nvCxnSpPr>
          <p:cNvPr id="12" name="Straight Connector 11"/>
          <p:cNvCxnSpPr/>
          <p:nvPr userDrawn="1"/>
        </p:nvCxnSpPr>
        <p:spPr>
          <a:xfrm>
            <a:off x="566738" y="993942"/>
            <a:ext cx="8015252" cy="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55299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561332" y="306190"/>
            <a:ext cx="8229600" cy="699029"/>
          </a:xfrm>
        </p:spPr>
        <p:txBody>
          <a:bodyPr/>
          <a:lstStyle/>
          <a:p>
            <a:r>
              <a:rPr lang="en-US" smtClean="0"/>
              <a:t>Click to edit Master title style</a:t>
            </a:r>
            <a:endParaRPr lang="en-US" dirty="0"/>
          </a:p>
        </p:txBody>
      </p:sp>
      <p:sp>
        <p:nvSpPr>
          <p:cNvPr id="7" name="Rectangle 6"/>
          <p:cNvSpPr/>
          <p:nvPr userDrawn="1"/>
        </p:nvSpPr>
        <p:spPr>
          <a:xfrm>
            <a:off x="0" y="5813770"/>
            <a:ext cx="9144000" cy="104423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8" name="Slide Number Placeholder 5"/>
          <p:cNvSpPr>
            <a:spLocks noGrp="1"/>
          </p:cNvSpPr>
          <p:nvPr>
            <p:ph type="sldNum" sz="quarter" idx="10"/>
          </p:nvPr>
        </p:nvSpPr>
        <p:spPr>
          <a:xfrm>
            <a:off x="7357472" y="6629400"/>
            <a:ext cx="1676400" cy="212725"/>
          </a:xfrm>
          <a:ln/>
        </p:spPr>
        <p:txBody>
          <a:bodyPr/>
          <a:lstStyle>
            <a:lvl1pPr>
              <a:defRPr/>
            </a:lvl1pPr>
          </a:lstStyle>
          <a:p>
            <a:pPr>
              <a:defRPr/>
            </a:pPr>
            <a:fld id="{3DD455A2-1666-3B41-8860-BAA80C8C4A90}" type="slidenum">
              <a:rPr lang="en-US"/>
              <a:pPr>
                <a:defRPr/>
              </a:pPr>
              <a:t>‹#›</a:t>
            </a:fld>
            <a:endParaRPr lang="en-US" dirty="0"/>
          </a:p>
        </p:txBody>
      </p:sp>
      <p:sp>
        <p:nvSpPr>
          <p:cNvPr id="9" name="Rectangle 7"/>
          <p:cNvSpPr>
            <a:spLocks noGrp="1" noChangeArrowheads="1"/>
          </p:cNvSpPr>
          <p:nvPr>
            <p:ph type="ftr" sz="quarter" idx="11"/>
          </p:nvPr>
        </p:nvSpPr>
        <p:spPr>
          <a:xfrm>
            <a:off x="457200" y="6626225"/>
            <a:ext cx="6554788" cy="228600"/>
          </a:xfrm>
          <a:ln/>
        </p:spPr>
        <p:txBody>
          <a:bodyPr/>
          <a:lstStyle>
            <a:lvl1pPr>
              <a:defRPr/>
            </a:lvl1pPr>
          </a:lstStyle>
          <a:p>
            <a:pPr>
              <a:defRPr/>
            </a:pPr>
            <a:r>
              <a:rPr lang="en-US" dirty="0" smtClean="0"/>
              <a:t>© 2015 Community Oncology Alliance</a:t>
            </a:r>
            <a:endParaRPr lang="en-US" dirty="0"/>
          </a:p>
        </p:txBody>
      </p:sp>
      <p:pic>
        <p:nvPicPr>
          <p:cNvPr id="13" name="Picture 12" descr="COA_Seal_2i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632" y="5925667"/>
            <a:ext cx="640080" cy="640080"/>
          </a:xfrm>
          <a:prstGeom prst="rect">
            <a:avLst/>
          </a:prstGeom>
        </p:spPr>
      </p:pic>
      <p:pic>
        <p:nvPicPr>
          <p:cNvPr id="15" name="Picture 14" descr="Innovating_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970" y="6125767"/>
            <a:ext cx="3975811" cy="197510"/>
          </a:xfrm>
          <a:prstGeom prst="rect">
            <a:avLst/>
          </a:prstGeom>
        </p:spPr>
      </p:pic>
      <p:sp>
        <p:nvSpPr>
          <p:cNvPr id="3" name="Table Placeholder 2"/>
          <p:cNvSpPr>
            <a:spLocks noGrp="1"/>
          </p:cNvSpPr>
          <p:nvPr>
            <p:ph type="tbl" sz="quarter" idx="12" hasCustomPrompt="1"/>
          </p:nvPr>
        </p:nvSpPr>
        <p:spPr>
          <a:xfrm>
            <a:off x="567632" y="1389063"/>
            <a:ext cx="8119168" cy="3856037"/>
          </a:xfrm>
        </p:spPr>
        <p:txBody>
          <a:bodyPr/>
          <a:lstStyle>
            <a:lvl2pPr marL="228600" indent="0">
              <a:buNone/>
              <a:defRPr/>
            </a:lvl2pPr>
          </a:lstStyle>
          <a:p>
            <a:r>
              <a:rPr lang="en-US" dirty="0" smtClean="0"/>
              <a:t> Click icon to add table</a:t>
            </a:r>
          </a:p>
        </p:txBody>
      </p:sp>
      <p:cxnSp>
        <p:nvCxnSpPr>
          <p:cNvPr id="12" name="Straight Connector 11"/>
          <p:cNvCxnSpPr/>
          <p:nvPr userDrawn="1"/>
        </p:nvCxnSpPr>
        <p:spPr>
          <a:xfrm>
            <a:off x="566738" y="993942"/>
            <a:ext cx="8015252" cy="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18432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0" y="5813770"/>
            <a:ext cx="9144000" cy="104423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8" name="Slide Number Placeholder 5"/>
          <p:cNvSpPr>
            <a:spLocks noGrp="1"/>
          </p:cNvSpPr>
          <p:nvPr>
            <p:ph type="sldNum" sz="quarter" idx="10"/>
          </p:nvPr>
        </p:nvSpPr>
        <p:spPr>
          <a:xfrm>
            <a:off x="7357472" y="6629400"/>
            <a:ext cx="1676400" cy="212725"/>
          </a:xfrm>
          <a:ln/>
        </p:spPr>
        <p:txBody>
          <a:bodyPr/>
          <a:lstStyle>
            <a:lvl1pPr>
              <a:defRPr/>
            </a:lvl1pPr>
          </a:lstStyle>
          <a:p>
            <a:pPr>
              <a:defRPr/>
            </a:pPr>
            <a:fld id="{3DD455A2-1666-3B41-8860-BAA80C8C4A90}" type="slidenum">
              <a:rPr lang="en-US"/>
              <a:pPr>
                <a:defRPr/>
              </a:pPr>
              <a:t>‹#›</a:t>
            </a:fld>
            <a:endParaRPr lang="en-US" dirty="0"/>
          </a:p>
        </p:txBody>
      </p:sp>
      <p:sp>
        <p:nvSpPr>
          <p:cNvPr id="9" name="Rectangle 7"/>
          <p:cNvSpPr>
            <a:spLocks noGrp="1" noChangeArrowheads="1"/>
          </p:cNvSpPr>
          <p:nvPr>
            <p:ph type="ftr" sz="quarter" idx="11"/>
          </p:nvPr>
        </p:nvSpPr>
        <p:spPr>
          <a:xfrm>
            <a:off x="457200" y="6626225"/>
            <a:ext cx="6554788" cy="228600"/>
          </a:xfrm>
          <a:ln/>
        </p:spPr>
        <p:txBody>
          <a:bodyPr/>
          <a:lstStyle>
            <a:lvl1pPr>
              <a:defRPr/>
            </a:lvl1pPr>
          </a:lstStyle>
          <a:p>
            <a:pPr>
              <a:defRPr/>
            </a:pPr>
            <a:r>
              <a:rPr lang="en-US" dirty="0" smtClean="0"/>
              <a:t>© 2015 Community Oncology Alliance</a:t>
            </a:r>
            <a:endParaRPr lang="en-US" dirty="0"/>
          </a:p>
        </p:txBody>
      </p:sp>
      <p:pic>
        <p:nvPicPr>
          <p:cNvPr id="13" name="Picture 12" descr="COA_Seal_2i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632" y="5925667"/>
            <a:ext cx="640080" cy="640080"/>
          </a:xfrm>
          <a:prstGeom prst="rect">
            <a:avLst/>
          </a:prstGeom>
        </p:spPr>
      </p:pic>
      <p:pic>
        <p:nvPicPr>
          <p:cNvPr id="15" name="Picture 14" descr="Innovating_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970" y="6125767"/>
            <a:ext cx="3975811" cy="197510"/>
          </a:xfrm>
          <a:prstGeom prst="rect">
            <a:avLst/>
          </a:prstGeom>
        </p:spPr>
      </p:pic>
    </p:spTree>
    <p:extLst>
      <p:ext uri="{BB962C8B-B14F-4D97-AF65-F5344CB8AC3E}">
        <p14:creationId xmlns:p14="http://schemas.microsoft.com/office/powerpoint/2010/main" val="203131405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7" name="Rectangle 16"/>
          <p:cNvSpPr/>
          <p:nvPr userDrawn="1"/>
        </p:nvSpPr>
        <p:spPr>
          <a:xfrm>
            <a:off x="-1" y="5689601"/>
            <a:ext cx="9144001" cy="11683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4" name="Rectangle 13"/>
          <p:cNvSpPr/>
          <p:nvPr userDrawn="1"/>
        </p:nvSpPr>
        <p:spPr bwMode="auto">
          <a:xfrm rot="5400000">
            <a:off x="1718466" y="-1735931"/>
            <a:ext cx="5689601" cy="9161463"/>
          </a:xfrm>
          <a:prstGeom prst="rect">
            <a:avLst/>
          </a:prstGeom>
          <a:solidFill>
            <a:schemeClr val="tx2"/>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a typeface="ＭＳ Ｐゴシック" pitchFamily="34" charset="-128"/>
            </a:endParaRPr>
          </a:p>
        </p:txBody>
      </p:sp>
      <p:sp>
        <p:nvSpPr>
          <p:cNvPr id="8" name="Slide Number Placeholder 5"/>
          <p:cNvSpPr>
            <a:spLocks noGrp="1"/>
          </p:cNvSpPr>
          <p:nvPr>
            <p:ph type="sldNum" sz="quarter" idx="10"/>
          </p:nvPr>
        </p:nvSpPr>
        <p:spPr>
          <a:xfrm>
            <a:off x="7357472" y="6629400"/>
            <a:ext cx="1676400" cy="212725"/>
          </a:xfrm>
          <a:ln/>
        </p:spPr>
        <p:txBody>
          <a:bodyPr/>
          <a:lstStyle>
            <a:lvl1pPr>
              <a:defRPr/>
            </a:lvl1pPr>
          </a:lstStyle>
          <a:p>
            <a:pPr>
              <a:defRPr/>
            </a:pPr>
            <a:fld id="{3DD455A2-1666-3B41-8860-BAA80C8C4A90}" type="slidenum">
              <a:rPr lang="en-US"/>
              <a:pPr>
                <a:defRPr/>
              </a:pPr>
              <a:t>‹#›</a:t>
            </a:fld>
            <a:endParaRPr lang="en-US" dirty="0"/>
          </a:p>
        </p:txBody>
      </p:sp>
      <p:sp>
        <p:nvSpPr>
          <p:cNvPr id="9" name="Rectangle 7"/>
          <p:cNvSpPr>
            <a:spLocks noGrp="1" noChangeArrowheads="1"/>
          </p:cNvSpPr>
          <p:nvPr>
            <p:ph type="ftr" sz="quarter" idx="11"/>
          </p:nvPr>
        </p:nvSpPr>
        <p:spPr>
          <a:xfrm>
            <a:off x="457200" y="6626225"/>
            <a:ext cx="6554788" cy="228600"/>
          </a:xfrm>
          <a:ln/>
        </p:spPr>
        <p:txBody>
          <a:bodyPr/>
          <a:lstStyle>
            <a:lvl1pPr>
              <a:defRPr/>
            </a:lvl1pPr>
          </a:lstStyle>
          <a:p>
            <a:pPr>
              <a:defRPr/>
            </a:pPr>
            <a:r>
              <a:rPr lang="en-US" dirty="0" smtClean="0"/>
              <a:t>© 2015 Community Oncology Alliance</a:t>
            </a:r>
            <a:endParaRPr lang="en-US" dirty="0"/>
          </a:p>
        </p:txBody>
      </p:sp>
      <p:pic>
        <p:nvPicPr>
          <p:cNvPr id="10" name="Picture 9" descr="COA_Seal_2i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632" y="5925667"/>
            <a:ext cx="640080" cy="640080"/>
          </a:xfrm>
          <a:prstGeom prst="rect">
            <a:avLst/>
          </a:prstGeom>
        </p:spPr>
      </p:pic>
      <p:pic>
        <p:nvPicPr>
          <p:cNvPr id="16" name="Picture 15" descr="Innovating_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970" y="6125767"/>
            <a:ext cx="3975811" cy="197510"/>
          </a:xfrm>
          <a:prstGeom prst="rect">
            <a:avLst/>
          </a:prstGeom>
        </p:spPr>
      </p:pic>
      <p:sp>
        <p:nvSpPr>
          <p:cNvPr id="11" name="Title 1"/>
          <p:cNvSpPr>
            <a:spLocks noGrp="1"/>
          </p:cNvSpPr>
          <p:nvPr>
            <p:ph type="title" idx="4294967295"/>
          </p:nvPr>
        </p:nvSpPr>
        <p:spPr>
          <a:xfrm>
            <a:off x="553444" y="1143000"/>
            <a:ext cx="8229600" cy="699029"/>
          </a:xfrm>
        </p:spPr>
        <p:txBody>
          <a:bodyPr/>
          <a:lstStyle>
            <a:lvl1pPr>
              <a:defRPr>
                <a:solidFill>
                  <a:schemeClr val="bg1"/>
                </a:solidFill>
              </a:defRPr>
            </a:lvl1pPr>
          </a:lstStyle>
          <a:p>
            <a:r>
              <a:rPr lang="en-US" smtClean="0"/>
              <a:t>Click to edit Master title style</a:t>
            </a:r>
            <a:endParaRPr lang="en-US" dirty="0"/>
          </a:p>
        </p:txBody>
      </p:sp>
      <p:pic>
        <p:nvPicPr>
          <p:cNvPr id="12" name="Picture 11" descr="COA_Seal_2in_RGB.png"/>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5084732" y="1143000"/>
            <a:ext cx="3602068" cy="3602068"/>
          </a:xfrm>
          <a:prstGeom prst="rect">
            <a:avLst/>
          </a:prstGeom>
          <a:blipFill rotWithShape="1">
            <a:blip r:embed="rId2">
              <a:alphaModFix amt="4000"/>
            </a:blip>
            <a:stretch>
              <a:fillRect/>
            </a:stretch>
          </a:blipFill>
        </p:spPr>
      </p:pic>
    </p:spTree>
    <p:extLst>
      <p:ext uri="{BB962C8B-B14F-4D97-AF65-F5344CB8AC3E}">
        <p14:creationId xmlns:p14="http://schemas.microsoft.com/office/powerpoint/2010/main" val="41486194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Rectangle 14"/>
          <p:cNvSpPr/>
          <p:nvPr userDrawn="1"/>
        </p:nvSpPr>
        <p:spPr>
          <a:xfrm>
            <a:off x="-1" y="5689601"/>
            <a:ext cx="9144001" cy="116839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4" name="Rectangle 13"/>
          <p:cNvSpPr/>
          <p:nvPr userDrawn="1"/>
        </p:nvSpPr>
        <p:spPr bwMode="auto">
          <a:xfrm rot="5400000">
            <a:off x="1718466" y="-1735931"/>
            <a:ext cx="5689601" cy="9161463"/>
          </a:xfrm>
          <a:prstGeom prst="rect">
            <a:avLst/>
          </a:prstGeom>
          <a:solidFill>
            <a:schemeClr val="tx2"/>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a typeface="ＭＳ Ｐゴシック" pitchFamily="34" charset="-128"/>
            </a:endParaRPr>
          </a:p>
        </p:txBody>
      </p:sp>
      <p:sp>
        <p:nvSpPr>
          <p:cNvPr id="6" name="Title 1"/>
          <p:cNvSpPr>
            <a:spLocks noGrp="1"/>
          </p:cNvSpPr>
          <p:nvPr>
            <p:ph type="title"/>
          </p:nvPr>
        </p:nvSpPr>
        <p:spPr>
          <a:xfrm>
            <a:off x="561332" y="306190"/>
            <a:ext cx="8229600" cy="699029"/>
          </a:xfrm>
        </p:spPr>
        <p:txBody>
          <a:bodyPr/>
          <a:lstStyle>
            <a:lvl1pPr>
              <a:defRPr>
                <a:solidFill>
                  <a:schemeClr val="bg1"/>
                </a:solidFill>
              </a:defRPr>
            </a:lvl1p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7357472" y="6629400"/>
            <a:ext cx="1676400" cy="212725"/>
          </a:xfrm>
          <a:ln/>
        </p:spPr>
        <p:txBody>
          <a:bodyPr/>
          <a:lstStyle>
            <a:lvl1pPr>
              <a:defRPr/>
            </a:lvl1pPr>
          </a:lstStyle>
          <a:p>
            <a:pPr>
              <a:defRPr/>
            </a:pPr>
            <a:fld id="{3DD455A2-1666-3B41-8860-BAA80C8C4A90}" type="slidenum">
              <a:rPr lang="en-US"/>
              <a:pPr>
                <a:defRPr/>
              </a:pPr>
              <a:t>‹#›</a:t>
            </a:fld>
            <a:endParaRPr lang="en-US" dirty="0"/>
          </a:p>
        </p:txBody>
      </p:sp>
      <p:sp>
        <p:nvSpPr>
          <p:cNvPr id="9" name="Rectangle 7"/>
          <p:cNvSpPr>
            <a:spLocks noGrp="1" noChangeArrowheads="1"/>
          </p:cNvSpPr>
          <p:nvPr>
            <p:ph type="ftr" sz="quarter" idx="11"/>
          </p:nvPr>
        </p:nvSpPr>
        <p:spPr>
          <a:xfrm>
            <a:off x="457200" y="6626225"/>
            <a:ext cx="6554788" cy="228600"/>
          </a:xfrm>
          <a:ln/>
        </p:spPr>
        <p:txBody>
          <a:bodyPr/>
          <a:lstStyle>
            <a:lvl1pPr>
              <a:defRPr/>
            </a:lvl1pPr>
          </a:lstStyle>
          <a:p>
            <a:pPr>
              <a:defRPr/>
            </a:pPr>
            <a:r>
              <a:rPr lang="en-US" dirty="0" smtClean="0"/>
              <a:t>© 2015 Community Oncology Alliance</a:t>
            </a:r>
            <a:endParaRPr lang="en-US" dirty="0"/>
          </a:p>
        </p:txBody>
      </p:sp>
      <p:pic>
        <p:nvPicPr>
          <p:cNvPr id="16" name="Picture 15" descr="COA_Seal_2i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44" y="5925667"/>
            <a:ext cx="640080" cy="640080"/>
          </a:xfrm>
          <a:prstGeom prst="rect">
            <a:avLst/>
          </a:prstGeom>
        </p:spPr>
      </p:pic>
      <p:pic>
        <p:nvPicPr>
          <p:cNvPr id="19" name="Picture 18" descr="Innovating_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7082" y="6125767"/>
            <a:ext cx="3975811" cy="197510"/>
          </a:xfrm>
          <a:prstGeom prst="rect">
            <a:avLst/>
          </a:prstGeom>
        </p:spPr>
      </p:pic>
    </p:spTree>
    <p:extLst>
      <p:ext uri="{BB962C8B-B14F-4D97-AF65-F5344CB8AC3E}">
        <p14:creationId xmlns:p14="http://schemas.microsoft.com/office/powerpoint/2010/main" val="30868236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l="5490" r="5621"/>
          <a:stretch/>
        </p:blipFill>
        <p:spPr>
          <a:xfrm>
            <a:off x="0" y="0"/>
            <a:ext cx="9144000" cy="6858000"/>
          </a:xfrm>
          <a:prstGeom prst="rect">
            <a:avLst/>
          </a:prstGeom>
        </p:spPr>
      </p:pic>
      <p:pic>
        <p:nvPicPr>
          <p:cNvPr id="7" name="Picture 6" descr="BRG_mark_white.png"/>
          <p:cNvPicPr>
            <a:picLocks noChangeAspect="1"/>
          </p:cNvPicPr>
          <p:nvPr userDrawn="1"/>
        </p:nvPicPr>
        <p:blipFill>
          <a:blip r:embed="rId3">
            <a:alphaModFix amt="18000"/>
            <a:extLst>
              <a:ext uri="{28A0092B-C50C-407E-A947-70E740481C1C}">
                <a14:useLocalDpi xmlns:a14="http://schemas.microsoft.com/office/drawing/2010/main" val="0"/>
              </a:ext>
            </a:extLst>
          </a:blip>
          <a:stretch>
            <a:fillRect/>
          </a:stretch>
        </p:blipFill>
        <p:spPr>
          <a:xfrm>
            <a:off x="4114800" y="304800"/>
            <a:ext cx="4778558" cy="5132172"/>
          </a:xfrm>
          <a:prstGeom prst="rect">
            <a:avLst/>
          </a:prstGeom>
        </p:spPr>
      </p:pic>
      <p:sp>
        <p:nvSpPr>
          <p:cNvPr id="9" name="Rectangle 8"/>
          <p:cNvSpPr/>
          <p:nvPr userDrawn="1"/>
        </p:nvSpPr>
        <p:spPr>
          <a:xfrm>
            <a:off x="0" y="5023103"/>
            <a:ext cx="6964680" cy="10210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latin typeface="Arial"/>
            </a:endParaRPr>
          </a:p>
        </p:txBody>
      </p:sp>
      <p:sp>
        <p:nvSpPr>
          <p:cNvPr id="2" name="Title 1"/>
          <p:cNvSpPr>
            <a:spLocks noGrp="1"/>
          </p:cNvSpPr>
          <p:nvPr>
            <p:ph type="ctrTitle"/>
          </p:nvPr>
        </p:nvSpPr>
        <p:spPr>
          <a:xfrm>
            <a:off x="0" y="5029199"/>
            <a:ext cx="6875008" cy="1014984"/>
          </a:xfrm>
          <a:noFill/>
          <a:ln>
            <a:noFill/>
          </a:ln>
          <a:effectLst/>
        </p:spPr>
        <p:txBody>
          <a:bodyPr>
            <a:normAutofit/>
          </a:bodyPr>
          <a:lstStyle>
            <a:lvl1pPr marL="227013" indent="0" algn="r">
              <a:defRPr sz="2800" baseline="0">
                <a:solidFill>
                  <a:schemeClr val="bg1"/>
                </a:solidFill>
              </a:defRPr>
            </a:lvl1pPr>
          </a:lstStyle>
          <a:p>
            <a:r>
              <a:rPr lang="en-US" smtClean="0"/>
              <a:t>Click to edit Master title style</a:t>
            </a:r>
            <a:endParaRPr lang="en-US" dirty="0"/>
          </a:p>
        </p:txBody>
      </p:sp>
      <p:sp>
        <p:nvSpPr>
          <p:cNvPr id="5" name="Rectangle 4"/>
          <p:cNvSpPr/>
          <p:nvPr userDrawn="1"/>
        </p:nvSpPr>
        <p:spPr>
          <a:xfrm>
            <a:off x="6964680" y="5029200"/>
            <a:ext cx="2179320" cy="102108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914400" fontAlgn="auto">
              <a:spcBef>
                <a:spcPts val="0"/>
              </a:spcBef>
              <a:spcAft>
                <a:spcPts val="0"/>
              </a:spcAft>
            </a:pPr>
            <a:endParaRPr lang="en-US" sz="1800" dirty="0">
              <a:solidFill>
                <a:srgbClr val="1A2944"/>
              </a:solidFill>
              <a:latin typeface="Aria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62800" y="5157394"/>
            <a:ext cx="1812060" cy="764689"/>
          </a:xfrm>
          <a:prstGeom prst="rect">
            <a:avLst/>
          </a:prstGeom>
        </p:spPr>
      </p:pic>
    </p:spTree>
    <p:extLst>
      <p:ext uri="{BB962C8B-B14F-4D97-AF65-F5344CB8AC3E}">
        <p14:creationId xmlns:p14="http://schemas.microsoft.com/office/powerpoint/2010/main" val="193101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fld id="{EEDBA02D-3222-4F24-90CE-13700AAA17E2}" type="datetime1">
              <a:rPr lang="en-US" smtClean="0"/>
              <a:pPr/>
              <a:t>4/11/2016</a:t>
            </a:fld>
            <a:endParaRPr lang="en-US" dirty="0"/>
          </a:p>
        </p:txBody>
      </p:sp>
      <p:sp>
        <p:nvSpPr>
          <p:cNvPr id="5" name="Footer Placeholder 4"/>
          <p:cNvSpPr>
            <a:spLocks noGrp="1"/>
          </p:cNvSpPr>
          <p:nvPr>
            <p:ph type="ftr" sz="quarter" idx="11"/>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r>
              <a:rPr lang="en-US" dirty="0" smtClean="0"/>
              <a:t>Proprietary &amp; Confidential – For Internal Purposes Only</a:t>
            </a:r>
            <a:endParaRPr lang="en-US" dirty="0"/>
          </a:p>
        </p:txBody>
      </p:sp>
      <p:sp>
        <p:nvSpPr>
          <p:cNvPr id="6" name="Slide Number Placeholder 5"/>
          <p:cNvSpPr>
            <a:spLocks noGrp="1"/>
          </p:cNvSpPr>
          <p:nvPr>
            <p:ph type="sldNum" sz="quarter" idx="12"/>
          </p:nvPr>
        </p:nvSpPr>
        <p:spPr>
          <a:xfrm>
            <a:off x="6666089" y="6442364"/>
            <a:ext cx="2173111" cy="279111"/>
          </a:xfrm>
          <a:prstGeom prst="rect">
            <a:avLst/>
          </a:prstGeom>
        </p:spPr>
        <p:txBody>
          <a:bodyPr/>
          <a:lstStyle>
            <a:lvl1pPr>
              <a:defRPr sz="1200">
                <a:solidFill>
                  <a:srgbClr val="ADB2B6"/>
                </a:solidFill>
                <a:latin typeface="Arial"/>
                <a:cs typeface="Arial"/>
              </a:defRPr>
            </a:lvl1pPr>
          </a:lstStyle>
          <a:p>
            <a:fld id="{B32EDCE3-CD3F-4873-817F-60845AF6B485}" type="slidenum">
              <a:rPr lang="en-US" smtClean="0"/>
              <a:pPr/>
              <a:t>‹#›</a:t>
            </a:fld>
            <a:endParaRPr lang="en-US" dirty="0"/>
          </a:p>
        </p:txBody>
      </p:sp>
    </p:spTree>
    <p:extLst>
      <p:ext uri="{BB962C8B-B14F-4D97-AF65-F5344CB8AC3E}">
        <p14:creationId xmlns:p14="http://schemas.microsoft.com/office/powerpoint/2010/main" val="111374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66738" y="1105097"/>
            <a:ext cx="8120062" cy="431588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a:t>
            </a:r>
            <a:r>
              <a:rPr lang="en-US" dirty="0"/>
              <a:t>to edit Master text styles </a:t>
            </a:r>
            <a:r>
              <a:rPr lang="en-US" dirty="0" smtClean="0"/>
              <a:t>22 </a:t>
            </a:r>
            <a:r>
              <a:rPr lang="en-US" dirty="0" err="1"/>
              <a:t>pt</a:t>
            </a:r>
            <a:endParaRPr lang="en-US" dirty="0"/>
          </a:p>
          <a:p>
            <a:pPr lvl="1"/>
            <a:r>
              <a:rPr lang="en-US" dirty="0" smtClean="0"/>
              <a:t>Second level 20 </a:t>
            </a:r>
            <a:r>
              <a:rPr lang="en-US" dirty="0" err="1" smtClean="0"/>
              <a:t>pt</a:t>
            </a:r>
            <a:endParaRPr lang="en-US" dirty="0"/>
          </a:p>
          <a:p>
            <a:pPr lvl="2"/>
            <a:r>
              <a:rPr lang="en-US" dirty="0" smtClean="0"/>
              <a:t>Third level 18 </a:t>
            </a:r>
            <a:r>
              <a:rPr lang="en-US" dirty="0" err="1" smtClean="0"/>
              <a:t>pt</a:t>
            </a:r>
            <a:endParaRPr lang="en-US" dirty="0"/>
          </a:p>
          <a:p>
            <a:pPr lvl="3"/>
            <a:r>
              <a:rPr lang="en-US" dirty="0" smtClean="0"/>
              <a:t>Fourth level 16 </a:t>
            </a:r>
            <a:r>
              <a:rPr lang="en-US" dirty="0" err="1" smtClean="0"/>
              <a:t>pt</a:t>
            </a:r>
            <a:endParaRPr lang="en-US" dirty="0"/>
          </a:p>
          <a:p>
            <a:pPr lvl="4"/>
            <a:r>
              <a:rPr lang="en-US" dirty="0" smtClean="0"/>
              <a:t>Fifth level 14 </a:t>
            </a:r>
            <a:r>
              <a:rPr lang="en-US" dirty="0" err="1" smtClean="0"/>
              <a:t>pt</a:t>
            </a:r>
            <a:endParaRPr lang="en-US" dirty="0" smtClean="0"/>
          </a:p>
        </p:txBody>
      </p:sp>
      <p:sp>
        <p:nvSpPr>
          <p:cNvPr id="6" name="Slide Number Placeholder 5"/>
          <p:cNvSpPr>
            <a:spLocks noGrp="1"/>
          </p:cNvSpPr>
          <p:nvPr>
            <p:ph type="sldNum" sz="quarter" idx="4"/>
          </p:nvPr>
        </p:nvSpPr>
        <p:spPr bwMode="auto">
          <a:xfrm>
            <a:off x="7359848" y="6629400"/>
            <a:ext cx="1676400" cy="212725"/>
          </a:xfrm>
          <a:prstGeom prst="rect">
            <a:avLst/>
          </a:prstGeom>
          <a:noFill/>
          <a:ln w="9525">
            <a:noFill/>
            <a:miter lim="800000"/>
            <a:headEnd/>
            <a:tailEnd/>
          </a:ln>
        </p:spPr>
        <p:txBody>
          <a:bodyPr vert="horz" wrap="none" lIns="91440" tIns="45720" rIns="0" bIns="45720" numCol="1" anchor="t" anchorCtr="0" compatLnSpc="1">
            <a:prstTxWarp prst="textNoShape">
              <a:avLst/>
            </a:prstTxWarp>
          </a:bodyPr>
          <a:lstStyle>
            <a:lvl1pPr algn="r">
              <a:defRPr sz="1000">
                <a:solidFill>
                  <a:srgbClr val="999999"/>
                </a:solidFill>
                <a:latin typeface="Arial" pitchFamily="-1" charset="0"/>
                <a:ea typeface="Arial" pitchFamily="-1" charset="0"/>
                <a:cs typeface="Arial" pitchFamily="-1" charset="0"/>
              </a:defRPr>
            </a:lvl1pPr>
          </a:lstStyle>
          <a:p>
            <a:pPr>
              <a:defRPr/>
            </a:pPr>
            <a:fld id="{DE9DF4B2-D402-6744-94DD-EA4FEC062B52}" type="slidenum">
              <a:rPr lang="en-US" smtClean="0"/>
              <a:pPr>
                <a:defRPr/>
              </a:pPr>
              <a:t>‹#›</a:t>
            </a:fld>
            <a:endParaRPr lang="en-US" dirty="0"/>
          </a:p>
        </p:txBody>
      </p:sp>
      <p:sp>
        <p:nvSpPr>
          <p:cNvPr id="1031" name="Rectangle 7"/>
          <p:cNvSpPr>
            <a:spLocks noGrp="1" noChangeArrowheads="1"/>
          </p:cNvSpPr>
          <p:nvPr>
            <p:ph type="ftr" sz="quarter" idx="3"/>
          </p:nvPr>
        </p:nvSpPr>
        <p:spPr bwMode="auto">
          <a:xfrm>
            <a:off x="457200" y="6626225"/>
            <a:ext cx="65547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800">
                <a:solidFill>
                  <a:srgbClr val="999999"/>
                </a:solidFill>
                <a:latin typeface="Arial Narrow" pitchFamily="-1" charset="0"/>
                <a:ea typeface="ＭＳ Ｐゴシック" pitchFamily="-1" charset="-128"/>
                <a:cs typeface="ＭＳ Ｐゴシック" pitchFamily="-1" charset="-128"/>
              </a:defRPr>
            </a:lvl1pPr>
          </a:lstStyle>
          <a:p>
            <a:pPr>
              <a:defRPr/>
            </a:pPr>
            <a:r>
              <a:rPr lang="en-US" dirty="0" smtClean="0"/>
              <a:t>© 2015 Community Oncology Alliance</a:t>
            </a:r>
            <a:endParaRPr lang="en-US" dirty="0"/>
          </a:p>
        </p:txBody>
      </p:sp>
      <p:sp>
        <p:nvSpPr>
          <p:cNvPr id="1029" name="Title Placeholder 26"/>
          <p:cNvSpPr>
            <a:spLocks noGrp="1"/>
          </p:cNvSpPr>
          <p:nvPr>
            <p:ph type="title"/>
          </p:nvPr>
        </p:nvSpPr>
        <p:spPr bwMode="auto">
          <a:xfrm>
            <a:off x="566738" y="304800"/>
            <a:ext cx="8120062" cy="610257"/>
          </a:xfrm>
          <a:prstGeom prst="rect">
            <a:avLst/>
          </a:prstGeom>
          <a:noFill/>
          <a:ln>
            <a:noFill/>
          </a:ln>
          <a:extLst/>
        </p:spPr>
        <p:txBody>
          <a:bodyPr vert="horz" wrap="square" lIns="0" tIns="0" rIns="91440" bIns="45720" numCol="1" anchor="ctr" anchorCtr="0" compatLnSpc="1">
            <a:prstTxWarp prst="textNoShape">
              <a:avLst/>
            </a:prstTxWarp>
          </a:bodyPr>
          <a:lstStyle/>
          <a:p>
            <a:pPr lvl="0"/>
            <a:r>
              <a:rPr lang="en-US" dirty="0" smtClean="0"/>
              <a:t>Slide Title </a:t>
            </a:r>
            <a:endParaRPr lang="en-US" dirty="0"/>
          </a:p>
        </p:txBody>
      </p:sp>
      <p:grpSp>
        <p:nvGrpSpPr>
          <p:cNvPr id="9" name="Group 8"/>
          <p:cNvGrpSpPr/>
          <p:nvPr/>
        </p:nvGrpSpPr>
        <p:grpSpPr>
          <a:xfrm>
            <a:off x="-806416" y="1283543"/>
            <a:ext cx="482409" cy="3416182"/>
            <a:chOff x="6742265" y="693688"/>
            <a:chExt cx="838200" cy="5935712"/>
          </a:xfrm>
        </p:grpSpPr>
        <p:sp>
          <p:nvSpPr>
            <p:cNvPr id="10" name="Rectangle 9"/>
            <p:cNvSpPr/>
            <p:nvPr/>
          </p:nvSpPr>
          <p:spPr>
            <a:xfrm>
              <a:off x="6742265" y="693688"/>
              <a:ext cx="838200" cy="990600"/>
            </a:xfrm>
            <a:prstGeom prst="rect">
              <a:avLst/>
            </a:prstGeom>
            <a:solidFill>
              <a:srgbClr val="162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742265" y="1679525"/>
              <a:ext cx="838200" cy="990600"/>
            </a:xfrm>
            <a:prstGeom prst="rect">
              <a:avLst/>
            </a:prstGeom>
            <a:solidFill>
              <a:srgbClr val="2364A1"/>
            </a:soli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6742265" y="2667000"/>
              <a:ext cx="838200" cy="990600"/>
            </a:xfrm>
            <a:prstGeom prst="rect">
              <a:avLst/>
            </a:prstGeom>
            <a:solidFill>
              <a:srgbClr val="0092D2"/>
            </a:soli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Rectangle 12"/>
            <p:cNvSpPr/>
            <p:nvPr/>
          </p:nvSpPr>
          <p:spPr>
            <a:xfrm>
              <a:off x="6742265" y="3657600"/>
              <a:ext cx="838200" cy="990600"/>
            </a:xfrm>
            <a:prstGeom prst="rect">
              <a:avLst/>
            </a:prstGeom>
            <a:solidFill>
              <a:srgbClr val="C3082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6742265" y="4648200"/>
              <a:ext cx="838200" cy="990600"/>
            </a:xfrm>
            <a:prstGeom prst="rect">
              <a:avLst/>
            </a:prstGeom>
            <a:solidFill>
              <a:srgbClr val="DFDE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6742265" y="5638800"/>
              <a:ext cx="838200" cy="990600"/>
            </a:xfrm>
            <a:prstGeom prst="rect">
              <a:avLst/>
            </a:prstGeom>
            <a:solidFill>
              <a:srgbClr val="C1C2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 bg1="lt1" tx1="dk1" bg2="lt2" tx2="dk2" accent1="accent1" accent2="accent2" accent3="accent3" accent4="accent4" accent5="accent5" accent6="accent6" hlink="hlink" folHlink="folHlink"/>
  <p:sldLayoutIdLst>
    <p:sldLayoutId id="2147484093" r:id="rId1"/>
    <p:sldLayoutId id="2147484103" r:id="rId2"/>
    <p:sldLayoutId id="2147484100" r:id="rId3"/>
    <p:sldLayoutId id="2147484101" r:id="rId4"/>
    <p:sldLayoutId id="2147484102" r:id="rId5"/>
    <p:sldLayoutId id="2147484098" r:id="rId6"/>
    <p:sldLayoutId id="2147484099" r:id="rId7"/>
  </p:sldLayoutIdLst>
  <p:transition spd="slow">
    <p:wipe/>
  </p:transition>
  <p:timing>
    <p:tnLst>
      <p:par>
        <p:cTn id="1" dur="indefinite" restart="never" nodeType="tmRoot"/>
      </p:par>
    </p:tnLst>
  </p:timing>
  <p:hf hdr="0" dt="0"/>
  <p:txStyles>
    <p:titleStyle>
      <a:lvl1pPr algn="l" defTabSz="457200" rtl="0" eaLnBrk="1" fontAlgn="base" hangingPunct="1">
        <a:lnSpc>
          <a:spcPct val="100000"/>
        </a:lnSpc>
        <a:spcBef>
          <a:spcPct val="0"/>
        </a:spcBef>
        <a:spcAft>
          <a:spcPct val="0"/>
        </a:spcAft>
        <a:defRPr sz="2800" b="1" kern="1200" cap="none">
          <a:solidFill>
            <a:schemeClr val="tx2"/>
          </a:solidFill>
          <a:latin typeface="Arial"/>
          <a:ea typeface="ＭＳ Ｐゴシック" charset="-128"/>
          <a:cs typeface="Arial"/>
        </a:defRPr>
      </a:lvl1pPr>
      <a:lvl2pPr algn="l" defTabSz="457200" rtl="0" eaLnBrk="1" fontAlgn="base" hangingPunct="1">
        <a:lnSpc>
          <a:spcPts val="2000"/>
        </a:lnSpc>
        <a:spcBef>
          <a:spcPct val="0"/>
        </a:spcBef>
        <a:spcAft>
          <a:spcPct val="0"/>
        </a:spcAft>
        <a:defRPr b="1">
          <a:solidFill>
            <a:srgbClr val="188CCC"/>
          </a:solidFill>
          <a:latin typeface="Arial" charset="0"/>
          <a:ea typeface="ＭＳ Ｐゴシック" charset="-128"/>
          <a:cs typeface="Arial" pitchFamily="34" charset="0"/>
        </a:defRPr>
      </a:lvl2pPr>
      <a:lvl3pPr algn="l" defTabSz="457200" rtl="0" eaLnBrk="1" fontAlgn="base" hangingPunct="1">
        <a:lnSpc>
          <a:spcPts val="2000"/>
        </a:lnSpc>
        <a:spcBef>
          <a:spcPct val="0"/>
        </a:spcBef>
        <a:spcAft>
          <a:spcPct val="0"/>
        </a:spcAft>
        <a:defRPr b="1">
          <a:solidFill>
            <a:srgbClr val="188CCC"/>
          </a:solidFill>
          <a:latin typeface="Arial" charset="0"/>
          <a:ea typeface="ＭＳ Ｐゴシック" charset="-128"/>
          <a:cs typeface="Arial" pitchFamily="34" charset="0"/>
        </a:defRPr>
      </a:lvl3pPr>
      <a:lvl4pPr algn="l" defTabSz="457200" rtl="0" eaLnBrk="1" fontAlgn="base" hangingPunct="1">
        <a:lnSpc>
          <a:spcPts val="2000"/>
        </a:lnSpc>
        <a:spcBef>
          <a:spcPct val="0"/>
        </a:spcBef>
        <a:spcAft>
          <a:spcPct val="0"/>
        </a:spcAft>
        <a:defRPr b="1">
          <a:solidFill>
            <a:srgbClr val="188CCC"/>
          </a:solidFill>
          <a:latin typeface="Arial" charset="0"/>
          <a:ea typeface="ＭＳ Ｐゴシック" charset="-128"/>
          <a:cs typeface="Arial" pitchFamily="34" charset="0"/>
        </a:defRPr>
      </a:lvl4pPr>
      <a:lvl5pPr algn="l" defTabSz="457200" rtl="0" eaLnBrk="1" fontAlgn="base" hangingPunct="1">
        <a:lnSpc>
          <a:spcPts val="2000"/>
        </a:lnSpc>
        <a:spcBef>
          <a:spcPct val="0"/>
        </a:spcBef>
        <a:spcAft>
          <a:spcPct val="0"/>
        </a:spcAft>
        <a:defRPr b="1">
          <a:solidFill>
            <a:srgbClr val="188CCC"/>
          </a:solidFill>
          <a:latin typeface="Arial" charset="0"/>
          <a:ea typeface="ＭＳ Ｐゴシック"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p:titleStyle>
    <p:bodyStyle>
      <a:lvl1pPr marL="292100" indent="-292100" algn="l" defTabSz="457200" rtl="0" eaLnBrk="1" fontAlgn="base" hangingPunct="1">
        <a:spcBef>
          <a:spcPts val="600"/>
        </a:spcBef>
        <a:spcAft>
          <a:spcPts val="400"/>
        </a:spcAft>
        <a:buClr>
          <a:schemeClr val="accent2"/>
        </a:buClr>
        <a:buSzPct val="125000"/>
        <a:buFont typeface="Lucida Grande"/>
        <a:buChar char="▪"/>
        <a:defRPr sz="2200" b="0" kern="1200">
          <a:solidFill>
            <a:schemeClr val="tx1"/>
          </a:solidFill>
          <a:latin typeface="Arial"/>
          <a:ea typeface="ＭＳ Ｐゴシック" charset="-128"/>
          <a:cs typeface="Arial"/>
        </a:defRPr>
      </a:lvl1pPr>
      <a:lvl2pPr marL="520700" indent="-228600" algn="l" defTabSz="457200" rtl="0" eaLnBrk="1" fontAlgn="base" hangingPunct="1">
        <a:spcBef>
          <a:spcPts val="0"/>
        </a:spcBef>
        <a:spcAft>
          <a:spcPts val="400"/>
        </a:spcAft>
        <a:buClr>
          <a:schemeClr val="accent1"/>
        </a:buClr>
        <a:buSzPct val="120000"/>
        <a:buFont typeface="Arial"/>
        <a:buChar char="•"/>
        <a:defRPr sz="2000" kern="1200">
          <a:solidFill>
            <a:schemeClr val="tx1">
              <a:lumMod val="75000"/>
              <a:lumOff val="25000"/>
            </a:schemeClr>
          </a:solidFill>
          <a:latin typeface="Arial"/>
          <a:ea typeface="ＭＳ Ｐゴシック" charset="-128"/>
          <a:cs typeface="Arial"/>
        </a:defRPr>
      </a:lvl2pPr>
      <a:lvl3pPr marL="749300" indent="-228600" algn="l" defTabSz="457200" rtl="0" eaLnBrk="1" fontAlgn="base" hangingPunct="1">
        <a:spcBef>
          <a:spcPts val="0"/>
        </a:spcBef>
        <a:spcAft>
          <a:spcPts val="400"/>
        </a:spcAft>
        <a:buClr>
          <a:schemeClr val="tx1"/>
        </a:buClr>
        <a:buSzPct val="120000"/>
        <a:buFont typeface="Arial"/>
        <a:buChar char="▸"/>
        <a:defRPr sz="1800" kern="1200" baseline="0">
          <a:solidFill>
            <a:schemeClr val="tx1">
              <a:lumMod val="50000"/>
              <a:lumOff val="50000"/>
            </a:schemeClr>
          </a:solidFill>
          <a:latin typeface="Arial"/>
          <a:ea typeface="ＭＳ Ｐゴシック" charset="-128"/>
          <a:cs typeface="Arial"/>
        </a:defRPr>
      </a:lvl3pPr>
      <a:lvl4pPr marL="977900" indent="-228600" algn="l" defTabSz="457200" rtl="0" eaLnBrk="1" fontAlgn="base" hangingPunct="1">
        <a:spcBef>
          <a:spcPts val="0"/>
        </a:spcBef>
        <a:spcAft>
          <a:spcPts val="400"/>
        </a:spcAft>
        <a:buClr>
          <a:schemeClr val="tx1"/>
        </a:buClr>
        <a:buFont typeface="Arial"/>
        <a:buChar char="○"/>
        <a:defRPr sz="1600" kern="1200" baseline="0">
          <a:solidFill>
            <a:schemeClr val="tx1">
              <a:lumMod val="50000"/>
              <a:lumOff val="50000"/>
            </a:schemeClr>
          </a:solidFill>
          <a:latin typeface="Arial"/>
          <a:ea typeface="ＭＳ Ｐゴシック" charset="-128"/>
          <a:cs typeface="Arial"/>
        </a:defRPr>
      </a:lvl4pPr>
      <a:lvl5pPr marL="1206500" indent="-228600" algn="l" defTabSz="457200" rtl="0" eaLnBrk="1" fontAlgn="base" hangingPunct="1">
        <a:spcBef>
          <a:spcPts val="0"/>
        </a:spcBef>
        <a:spcAft>
          <a:spcPts val="400"/>
        </a:spcAft>
        <a:buClr>
          <a:schemeClr val="tx1"/>
        </a:buClr>
        <a:buFont typeface="Arial" pitchFamily="-1" charset="0"/>
        <a:buChar char="–"/>
        <a:defRPr sz="1400" kern="1200" baseline="0">
          <a:solidFill>
            <a:schemeClr val="tx1">
              <a:lumMod val="50000"/>
              <a:lumOff val="50000"/>
            </a:schemeClr>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6677025" cy="62468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5098"/>
            <a:ext cx="8382000" cy="50512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39000" y="254344"/>
            <a:ext cx="1716814" cy="724495"/>
          </a:xfrm>
          <a:prstGeom prst="rect">
            <a:avLst/>
          </a:prstGeom>
        </p:spPr>
      </p:pic>
      <p:sp>
        <p:nvSpPr>
          <p:cNvPr id="4" name="Rectangle 3"/>
          <p:cNvSpPr/>
          <p:nvPr/>
        </p:nvSpPr>
        <p:spPr>
          <a:xfrm>
            <a:off x="0" y="0"/>
            <a:ext cx="1524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latin typeface="Arial"/>
            </a:endParaRPr>
          </a:p>
        </p:txBody>
      </p:sp>
      <p:sp>
        <p:nvSpPr>
          <p:cNvPr id="9" name="Date Placeholder 3"/>
          <p:cNvSpPr>
            <a:spLocks noGrp="1"/>
          </p:cNvSpPr>
          <p:nvPr>
            <p:ph type="dt" sz="half" idx="2"/>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pPr defTabSz="914400" fontAlgn="auto">
              <a:spcBef>
                <a:spcPts val="0"/>
              </a:spcBef>
              <a:spcAft>
                <a:spcPts val="0"/>
              </a:spcAft>
            </a:pPr>
            <a:fld id="{4C9A5084-ECCC-410D-A232-58BCC9D6272A}" type="datetime1">
              <a:rPr lang="en-US" smtClean="0"/>
              <a:pPr defTabSz="914400" fontAlgn="auto">
                <a:spcBef>
                  <a:spcPts val="0"/>
                </a:spcBef>
                <a:spcAft>
                  <a:spcPts val="0"/>
                </a:spcAft>
              </a:pPr>
              <a:t>4/11/2016</a:t>
            </a:fld>
            <a:endParaRPr lang="en-US" dirty="0"/>
          </a:p>
        </p:txBody>
      </p:sp>
      <p:sp>
        <p:nvSpPr>
          <p:cNvPr id="10" name="Footer Placeholder 4"/>
          <p:cNvSpPr>
            <a:spLocks noGrp="1"/>
          </p:cNvSpPr>
          <p:nvPr>
            <p:ph type="ftr" sz="quarter" idx="3"/>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pPr defTabSz="914400" fontAlgn="auto">
              <a:spcBef>
                <a:spcPts val="0"/>
              </a:spcBef>
              <a:spcAft>
                <a:spcPts val="0"/>
              </a:spcAft>
            </a:pPr>
            <a:r>
              <a:rPr lang="en-US" dirty="0" smtClean="0"/>
              <a:t>Proprietary &amp; Confidential – For Internal Purposes Only</a:t>
            </a:r>
            <a:endParaRPr lang="en-US" dirty="0"/>
          </a:p>
        </p:txBody>
      </p:sp>
      <p:sp>
        <p:nvSpPr>
          <p:cNvPr id="11" name="Slide Number Placeholder 5"/>
          <p:cNvSpPr>
            <a:spLocks noGrp="1"/>
          </p:cNvSpPr>
          <p:nvPr>
            <p:ph type="sldNum" sz="quarter" idx="4"/>
          </p:nvPr>
        </p:nvSpPr>
        <p:spPr>
          <a:xfrm>
            <a:off x="6666089" y="6442364"/>
            <a:ext cx="2173111" cy="279111"/>
          </a:xfrm>
          <a:prstGeom prst="rect">
            <a:avLst/>
          </a:prstGeom>
        </p:spPr>
        <p:txBody>
          <a:bodyPr/>
          <a:lstStyle>
            <a:lvl1pPr algn="r">
              <a:defRPr sz="1200">
                <a:solidFill>
                  <a:srgbClr val="ADB2B6"/>
                </a:solidFill>
                <a:latin typeface="Arial"/>
                <a:cs typeface="Arial"/>
              </a:defRPr>
            </a:lvl1pPr>
          </a:lstStyle>
          <a:p>
            <a:pPr defTabSz="914400" fontAlgn="auto">
              <a:spcBef>
                <a:spcPts val="0"/>
              </a:spcBef>
              <a:spcAft>
                <a:spcPts val="0"/>
              </a:spcAft>
            </a:pPr>
            <a:fld id="{B32EDCE3-CD3F-4873-817F-60845AF6B485}" type="slidenum">
              <a:rPr lang="en-US" smtClean="0"/>
              <a:pPr defTabSz="914400" fontAlgn="auto">
                <a:spcBef>
                  <a:spcPts val="0"/>
                </a:spcBef>
                <a:spcAft>
                  <a:spcPts val="0"/>
                </a:spcAft>
              </a:pPr>
              <a:t>‹#›</a:t>
            </a:fld>
            <a:endParaRPr lang="en-US" dirty="0"/>
          </a:p>
        </p:txBody>
      </p:sp>
    </p:spTree>
    <p:extLst>
      <p:ext uri="{BB962C8B-B14F-4D97-AF65-F5344CB8AC3E}">
        <p14:creationId xmlns:p14="http://schemas.microsoft.com/office/powerpoint/2010/main" val="823556541"/>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Lst>
  <p:hf hdr="0"/>
  <p:txStyles>
    <p:titleStyle>
      <a:lvl1pPr algn="l" defTabSz="914400" rtl="0" eaLnBrk="1" latinLnBrk="0" hangingPunct="1">
        <a:spcBef>
          <a:spcPct val="0"/>
        </a:spcBef>
        <a:buNone/>
        <a:defRPr sz="3200" b="1" kern="1200">
          <a:solidFill>
            <a:srgbClr val="1B294E"/>
          </a:solidFill>
          <a:latin typeface="Arial"/>
          <a:ea typeface="+mj-ea"/>
          <a:cs typeface="Arial"/>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3000" kern="1200">
          <a:solidFill>
            <a:schemeClr val="tx1"/>
          </a:solidFill>
          <a:latin typeface="Arial"/>
          <a:ea typeface="+mn-ea"/>
          <a:cs typeface="Arial"/>
        </a:defRPr>
      </a:lvl1pPr>
      <a:lvl2pPr marL="742950" indent="-285750" algn="l" defTabSz="914400" rtl="0" eaLnBrk="1" latinLnBrk="0" hangingPunct="1">
        <a:spcBef>
          <a:spcPct val="20000"/>
        </a:spcBef>
        <a:buClr>
          <a:schemeClr val="accent1"/>
        </a:buClr>
        <a:buFont typeface="Arial" panose="020B0604020202020204" pitchFamily="34" charset="0"/>
        <a:buChar char="–"/>
        <a:defRPr sz="2700" kern="1200">
          <a:solidFill>
            <a:schemeClr val="tx1"/>
          </a:solidFill>
          <a:latin typeface="Arial"/>
          <a:ea typeface="+mn-ea"/>
          <a:cs typeface="Arial"/>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Clr>
          <a:schemeClr val="accent1"/>
        </a:buClr>
        <a:buFont typeface="Arial" panose="020B0604020202020204" pitchFamily="34" charset="0"/>
        <a:buChar char="–"/>
        <a:defRPr sz="2100" kern="1200">
          <a:solidFill>
            <a:schemeClr val="tx1"/>
          </a:solidFill>
          <a:latin typeface="Arial"/>
          <a:ea typeface="+mn-ea"/>
          <a:cs typeface="Arial"/>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6677025" cy="62468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5098"/>
            <a:ext cx="8382000" cy="50512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39000" y="254344"/>
            <a:ext cx="1716814" cy="724495"/>
          </a:xfrm>
          <a:prstGeom prst="rect">
            <a:avLst/>
          </a:prstGeom>
        </p:spPr>
      </p:pic>
      <p:sp>
        <p:nvSpPr>
          <p:cNvPr id="4" name="Rectangle 3"/>
          <p:cNvSpPr/>
          <p:nvPr/>
        </p:nvSpPr>
        <p:spPr>
          <a:xfrm>
            <a:off x="0" y="0"/>
            <a:ext cx="1524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latin typeface="Arial"/>
            </a:endParaRPr>
          </a:p>
        </p:txBody>
      </p:sp>
      <p:sp>
        <p:nvSpPr>
          <p:cNvPr id="9" name="Date Placeholder 3"/>
          <p:cNvSpPr>
            <a:spLocks noGrp="1"/>
          </p:cNvSpPr>
          <p:nvPr>
            <p:ph type="dt" sz="half" idx="2"/>
          </p:nvPr>
        </p:nvSpPr>
        <p:spPr>
          <a:xfrm>
            <a:off x="457200" y="6442364"/>
            <a:ext cx="2133600" cy="279111"/>
          </a:xfrm>
          <a:prstGeom prst="rect">
            <a:avLst/>
          </a:prstGeom>
        </p:spPr>
        <p:txBody>
          <a:bodyPr/>
          <a:lstStyle>
            <a:lvl1pPr>
              <a:defRPr sz="1200">
                <a:solidFill>
                  <a:srgbClr val="ADB2B6"/>
                </a:solidFill>
                <a:latin typeface="Arial"/>
                <a:cs typeface="Arial"/>
              </a:defRPr>
            </a:lvl1pPr>
          </a:lstStyle>
          <a:p>
            <a:pPr defTabSz="914400" fontAlgn="auto">
              <a:spcBef>
                <a:spcPts val="0"/>
              </a:spcBef>
              <a:spcAft>
                <a:spcPts val="0"/>
              </a:spcAft>
            </a:pPr>
            <a:fld id="{4C9A5084-ECCC-410D-A232-58BCC9D6272A}" type="datetime1">
              <a:rPr lang="en-US" smtClean="0"/>
              <a:pPr defTabSz="914400" fontAlgn="auto">
                <a:spcBef>
                  <a:spcPts val="0"/>
                </a:spcBef>
                <a:spcAft>
                  <a:spcPts val="0"/>
                </a:spcAft>
              </a:pPr>
              <a:t>4/11/2016</a:t>
            </a:fld>
            <a:endParaRPr lang="en-US" dirty="0"/>
          </a:p>
        </p:txBody>
      </p:sp>
      <p:sp>
        <p:nvSpPr>
          <p:cNvPr id="10" name="Footer Placeholder 4"/>
          <p:cNvSpPr>
            <a:spLocks noGrp="1"/>
          </p:cNvSpPr>
          <p:nvPr>
            <p:ph type="ftr" sz="quarter" idx="3"/>
          </p:nvPr>
        </p:nvSpPr>
        <p:spPr>
          <a:xfrm>
            <a:off x="2590799" y="6442364"/>
            <a:ext cx="4075289" cy="279111"/>
          </a:xfrm>
          <a:prstGeom prst="rect">
            <a:avLst/>
          </a:prstGeom>
        </p:spPr>
        <p:txBody>
          <a:bodyPr/>
          <a:lstStyle>
            <a:lvl1pPr algn="ctr">
              <a:defRPr sz="1200">
                <a:solidFill>
                  <a:srgbClr val="ADB2B6"/>
                </a:solidFill>
                <a:latin typeface="Arial"/>
                <a:cs typeface="Arial"/>
              </a:defRPr>
            </a:lvl1pPr>
          </a:lstStyle>
          <a:p>
            <a:pPr defTabSz="914400" fontAlgn="auto">
              <a:spcBef>
                <a:spcPts val="0"/>
              </a:spcBef>
              <a:spcAft>
                <a:spcPts val="0"/>
              </a:spcAft>
            </a:pPr>
            <a:r>
              <a:rPr lang="en-US" dirty="0" smtClean="0"/>
              <a:t>Proprietary &amp; Confidential – For Internal Purposes Only</a:t>
            </a:r>
            <a:endParaRPr lang="en-US" dirty="0"/>
          </a:p>
        </p:txBody>
      </p:sp>
      <p:sp>
        <p:nvSpPr>
          <p:cNvPr id="11" name="Slide Number Placeholder 5"/>
          <p:cNvSpPr>
            <a:spLocks noGrp="1"/>
          </p:cNvSpPr>
          <p:nvPr>
            <p:ph type="sldNum" sz="quarter" idx="4"/>
          </p:nvPr>
        </p:nvSpPr>
        <p:spPr>
          <a:xfrm>
            <a:off x="6666089" y="6442364"/>
            <a:ext cx="2173111" cy="279111"/>
          </a:xfrm>
          <a:prstGeom prst="rect">
            <a:avLst/>
          </a:prstGeom>
        </p:spPr>
        <p:txBody>
          <a:bodyPr/>
          <a:lstStyle>
            <a:lvl1pPr algn="r">
              <a:defRPr sz="1200">
                <a:solidFill>
                  <a:srgbClr val="ADB2B6"/>
                </a:solidFill>
                <a:latin typeface="Arial"/>
                <a:cs typeface="Arial"/>
              </a:defRPr>
            </a:lvl1pPr>
          </a:lstStyle>
          <a:p>
            <a:pPr defTabSz="914400" fontAlgn="auto">
              <a:spcBef>
                <a:spcPts val="0"/>
              </a:spcBef>
              <a:spcAft>
                <a:spcPts val="0"/>
              </a:spcAft>
            </a:pPr>
            <a:fld id="{B32EDCE3-CD3F-4873-817F-60845AF6B485}" type="slidenum">
              <a:rPr lang="en-US" smtClean="0"/>
              <a:pPr defTabSz="914400" fontAlgn="auto">
                <a:spcBef>
                  <a:spcPts val="0"/>
                </a:spcBef>
                <a:spcAft>
                  <a:spcPts val="0"/>
                </a:spcAft>
              </a:pPr>
              <a:t>‹#›</a:t>
            </a:fld>
            <a:endParaRPr lang="en-US" dirty="0"/>
          </a:p>
        </p:txBody>
      </p:sp>
    </p:spTree>
    <p:extLst>
      <p:ext uri="{BB962C8B-B14F-4D97-AF65-F5344CB8AC3E}">
        <p14:creationId xmlns:p14="http://schemas.microsoft.com/office/powerpoint/2010/main" val="823556541"/>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Lst>
  <p:hf hdr="0"/>
  <p:txStyles>
    <p:titleStyle>
      <a:lvl1pPr algn="l" defTabSz="914400" rtl="0" eaLnBrk="1" latinLnBrk="0" hangingPunct="1">
        <a:spcBef>
          <a:spcPct val="0"/>
        </a:spcBef>
        <a:buNone/>
        <a:defRPr sz="3200" b="1" kern="1200">
          <a:solidFill>
            <a:srgbClr val="1B294E"/>
          </a:solidFill>
          <a:latin typeface="Arial"/>
          <a:ea typeface="+mj-ea"/>
          <a:cs typeface="Arial"/>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3000" kern="1200">
          <a:solidFill>
            <a:schemeClr val="tx1"/>
          </a:solidFill>
          <a:latin typeface="Arial"/>
          <a:ea typeface="+mn-ea"/>
          <a:cs typeface="Arial"/>
        </a:defRPr>
      </a:lvl1pPr>
      <a:lvl2pPr marL="742950" indent="-285750" algn="l" defTabSz="914400" rtl="0" eaLnBrk="1" latinLnBrk="0" hangingPunct="1">
        <a:spcBef>
          <a:spcPct val="20000"/>
        </a:spcBef>
        <a:buClr>
          <a:schemeClr val="accent1"/>
        </a:buClr>
        <a:buFont typeface="Arial" panose="020B0604020202020204" pitchFamily="34" charset="0"/>
        <a:buChar char="–"/>
        <a:defRPr sz="2700" kern="1200">
          <a:solidFill>
            <a:schemeClr val="tx1"/>
          </a:solidFill>
          <a:latin typeface="Arial"/>
          <a:ea typeface="+mn-ea"/>
          <a:cs typeface="Arial"/>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Clr>
          <a:schemeClr val="accent1"/>
        </a:buClr>
        <a:buFont typeface="Arial" panose="020B0604020202020204" pitchFamily="34" charset="0"/>
        <a:buChar char="–"/>
        <a:defRPr sz="2100" kern="1200">
          <a:solidFill>
            <a:schemeClr val="tx1"/>
          </a:solidFill>
          <a:latin typeface="Arial"/>
          <a:ea typeface="+mn-ea"/>
          <a:cs typeface="Arial"/>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CommunityOncology.org" TargetMode="External"/><Relationship Id="rId7" Type="http://schemas.openxmlformats.org/officeDocument/2006/relationships/image" Target="../media/image28.jpeg"/><Relationship Id="rId2" Type="http://schemas.openxmlformats.org/officeDocument/2006/relationships/hyperlink" Target="mailto:tokon@COAcancer.org" TargetMode="External"/><Relationship Id="rId1" Type="http://schemas.openxmlformats.org/officeDocument/2006/relationships/slideLayout" Target="../slideLayouts/slideLayout2.xml"/><Relationship Id="rId6" Type="http://schemas.openxmlformats.org/officeDocument/2006/relationships/hyperlink" Target="http://www.facebook.com/CommunityOncologyAlliance" TargetMode="External"/><Relationship Id="rId5" Type="http://schemas.openxmlformats.org/officeDocument/2006/relationships/hyperlink" Target="http://www.COAadvocacy.org" TargetMode="External"/><Relationship Id="rId4" Type="http://schemas.openxmlformats.org/officeDocument/2006/relationships/hyperlink" Target="http://www.MedicalHomeOncology.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3200" dirty="0" smtClean="0">
                <a:latin typeface="Arial"/>
              </a:rPr>
              <a:t>POHMS Spring Conference</a:t>
            </a:r>
            <a:endParaRPr lang="en-US" dirty="0"/>
          </a:p>
        </p:txBody>
      </p:sp>
      <p:sp>
        <p:nvSpPr>
          <p:cNvPr id="7" name="Subtitle 6"/>
          <p:cNvSpPr>
            <a:spLocks noGrp="1"/>
          </p:cNvSpPr>
          <p:nvPr>
            <p:ph type="subTitle" idx="1"/>
          </p:nvPr>
        </p:nvSpPr>
        <p:spPr>
          <a:xfrm>
            <a:off x="567632" y="4563532"/>
            <a:ext cx="8004868" cy="1938868"/>
          </a:xfrm>
        </p:spPr>
        <p:txBody>
          <a:bodyPr>
            <a:noAutofit/>
          </a:bodyPr>
          <a:lstStyle/>
          <a:p>
            <a:pPr>
              <a:lnSpc>
                <a:spcPts val="2640"/>
              </a:lnSpc>
              <a:spcBef>
                <a:spcPts val="300"/>
              </a:spcBef>
            </a:pPr>
            <a:r>
              <a:rPr lang="en-US" i="1" dirty="0" smtClean="0"/>
              <a:t>From Capitol Hill to Valley Forge</a:t>
            </a:r>
          </a:p>
          <a:p>
            <a:pPr>
              <a:lnSpc>
                <a:spcPts val="2640"/>
              </a:lnSpc>
              <a:spcBef>
                <a:spcPts val="300"/>
              </a:spcBef>
            </a:pPr>
            <a:r>
              <a:rPr lang="en-US" b="1" dirty="0" smtClean="0">
                <a:solidFill>
                  <a:schemeClr val="tx1"/>
                </a:solidFill>
              </a:rPr>
              <a:t>Part B Drug Payment Model &amp; New Milliman Cost Drivers Study</a:t>
            </a:r>
          </a:p>
          <a:p>
            <a:endParaRPr lang="en-US" dirty="0">
              <a:solidFill>
                <a:schemeClr val="tx1"/>
              </a:solidFill>
            </a:endParaRPr>
          </a:p>
          <a:p>
            <a:r>
              <a:rPr lang="en-US" sz="1600" dirty="0" smtClean="0">
                <a:solidFill>
                  <a:srgbClr val="162864"/>
                </a:solidFill>
              </a:rPr>
              <a:t>Ted Okon</a:t>
            </a:r>
          </a:p>
          <a:p>
            <a:r>
              <a:rPr lang="en-US" sz="1600" dirty="0" smtClean="0">
                <a:solidFill>
                  <a:srgbClr val="162864"/>
                </a:solidFill>
              </a:rPr>
              <a:t>Valley Forge, Pennsylvania</a:t>
            </a:r>
          </a:p>
          <a:p>
            <a:r>
              <a:rPr lang="en-US" sz="1600" dirty="0" smtClean="0">
                <a:solidFill>
                  <a:srgbClr val="162864"/>
                </a:solidFill>
              </a:rPr>
              <a:t>4/7/2016</a:t>
            </a:r>
            <a:endParaRPr lang="en-US" sz="1600" dirty="0">
              <a:solidFill>
                <a:srgbClr val="162864"/>
              </a:solidFill>
            </a:endParaRPr>
          </a:p>
        </p:txBody>
      </p:sp>
      <p:sp>
        <p:nvSpPr>
          <p:cNvPr id="4" name="Slide Number Placeholder 3"/>
          <p:cNvSpPr>
            <a:spLocks noGrp="1"/>
          </p:cNvSpPr>
          <p:nvPr>
            <p:ph type="sldNum" sz="quarter" idx="4294967295"/>
          </p:nvPr>
        </p:nvSpPr>
        <p:spPr>
          <a:xfrm>
            <a:off x="7467600" y="6629400"/>
            <a:ext cx="1676400" cy="212725"/>
          </a:xfrm>
        </p:spPr>
        <p:txBody>
          <a:bodyPr/>
          <a:lstStyle/>
          <a:p>
            <a:pPr>
              <a:defRPr/>
            </a:pPr>
            <a:fld id="{3DD455A2-1666-3B41-8860-BAA80C8C4A90}" type="slidenum">
              <a:rPr lang="en-US" smtClean="0"/>
              <a:pPr>
                <a:defRPr/>
              </a:pPr>
              <a:t>1</a:t>
            </a:fld>
            <a:endParaRPr lang="en-US" dirty="0"/>
          </a:p>
        </p:txBody>
      </p:sp>
      <p:sp>
        <p:nvSpPr>
          <p:cNvPr id="5" name="Footer Placeholder 4"/>
          <p:cNvSpPr>
            <a:spLocks noGrp="1"/>
          </p:cNvSpPr>
          <p:nvPr>
            <p:ph type="ftr" sz="quarter" idx="4294967295"/>
          </p:nvPr>
        </p:nvSpPr>
        <p:spPr>
          <a:xfrm>
            <a:off x="0" y="6626225"/>
            <a:ext cx="6554788" cy="228600"/>
          </a:xfrm>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2497817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Regardless of the financial impact — </a:t>
            </a:r>
            <a:r>
              <a:rPr lang="en-US" i="1" dirty="0" smtClean="0"/>
              <a:t>or you are OCM exempted </a:t>
            </a:r>
            <a:r>
              <a:rPr lang="en-US" dirty="0" smtClean="0"/>
              <a:t>— this is a nightmare that must be stopped</a:t>
            </a:r>
          </a:p>
          <a:p>
            <a:pPr lvl="1"/>
            <a:r>
              <a:rPr lang="en-US" dirty="0" smtClean="0"/>
              <a:t>CMS is circumventing law (MMA: ASP + 6%) </a:t>
            </a:r>
          </a:p>
          <a:p>
            <a:pPr lvl="2"/>
            <a:r>
              <a:rPr lang="en-US" dirty="0" smtClean="0"/>
              <a:t>If they do it here they can do it with any Medicare law</a:t>
            </a:r>
          </a:p>
          <a:p>
            <a:pPr lvl="1"/>
            <a:r>
              <a:rPr lang="en-US" dirty="0" smtClean="0"/>
              <a:t>CMS is inserting the government between MD and patient</a:t>
            </a:r>
          </a:p>
          <a:p>
            <a:pPr lvl="1"/>
            <a:r>
              <a:rPr lang="en-US" dirty="0" smtClean="0"/>
              <a:t>This sets the stage for the government to define value in cancer care</a:t>
            </a:r>
          </a:p>
          <a:p>
            <a:pPr lvl="1"/>
            <a:r>
              <a:rPr lang="en-US" dirty="0" smtClean="0"/>
              <a:t>Even if OCM practices are exempted (for now) the rules can always change</a:t>
            </a:r>
          </a:p>
          <a:p>
            <a:pPr lvl="1"/>
            <a:r>
              <a:rPr lang="en-US" dirty="0" smtClean="0"/>
              <a:t>The flat fee will not keep up and even be ratcheted down</a:t>
            </a:r>
          </a:p>
          <a:p>
            <a:pPr lvl="2"/>
            <a:r>
              <a:rPr lang="en-US" dirty="0" smtClean="0"/>
              <a:t>Your financial impact will be far worse going forward</a:t>
            </a:r>
          </a:p>
          <a:p>
            <a:pPr lvl="3"/>
            <a:r>
              <a:rPr lang="en-US" i="1" dirty="0" smtClean="0"/>
              <a:t>Count on it!!!  </a:t>
            </a:r>
            <a:endParaRPr lang="en-US" i="1" dirty="0"/>
          </a:p>
        </p:txBody>
      </p:sp>
      <p:sp>
        <p:nvSpPr>
          <p:cNvPr id="7" name="Title 6"/>
          <p:cNvSpPr>
            <a:spLocks noGrp="1"/>
          </p:cNvSpPr>
          <p:nvPr>
            <p:ph type="title"/>
          </p:nvPr>
        </p:nvSpPr>
        <p:spPr/>
        <p:txBody>
          <a:bodyPr/>
          <a:lstStyle/>
          <a:p>
            <a:r>
              <a:rPr lang="en-US" dirty="0" smtClean="0"/>
              <a:t>Why Every Practice Should Be Very Scared!!!</a:t>
            </a:r>
            <a:endParaRPr lang="en-US" dirty="0"/>
          </a:p>
        </p:txBody>
      </p:sp>
      <p:sp>
        <p:nvSpPr>
          <p:cNvPr id="5" name="Slide Number Placeholder 4"/>
          <p:cNvSpPr>
            <a:spLocks noGrp="1"/>
          </p:cNvSpPr>
          <p:nvPr>
            <p:ph type="sldNum" sz="quarter" idx="10"/>
          </p:nvPr>
        </p:nvSpPr>
        <p:spPr/>
        <p:txBody>
          <a:bodyPr/>
          <a:lstStyle/>
          <a:p>
            <a:pPr>
              <a:defRPr/>
            </a:pPr>
            <a:fld id="{3DD455A2-1666-3B41-8860-BAA80C8C4A90}" type="slidenum">
              <a:rPr lang="en-US" smtClean="0"/>
              <a:pPr>
                <a:defRPr/>
              </a:pPr>
              <a:t>10</a:t>
            </a:fld>
            <a:endParaRPr lang="en-US" dirty="0"/>
          </a:p>
        </p:txBody>
      </p:sp>
      <p:sp>
        <p:nvSpPr>
          <p:cNvPr id="6" name="Footer Placeholder 5"/>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116332906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 Position</a:t>
            </a:r>
            <a:endParaRPr lang="en-US" dirty="0"/>
          </a:p>
        </p:txBody>
      </p:sp>
      <p:sp>
        <p:nvSpPr>
          <p:cNvPr id="4" name="Content Placeholder 3"/>
          <p:cNvSpPr>
            <a:spLocks noGrp="1"/>
          </p:cNvSpPr>
          <p:nvPr>
            <p:ph sz="half" idx="2"/>
          </p:nvPr>
        </p:nvSpPr>
        <p:spPr/>
        <p:txBody>
          <a:bodyPr>
            <a:normAutofit fontScale="92500" lnSpcReduction="10000"/>
          </a:bodyPr>
          <a:lstStyle/>
          <a:p>
            <a:pPr>
              <a:lnSpc>
                <a:spcPct val="110000"/>
              </a:lnSpc>
            </a:pPr>
            <a:r>
              <a:rPr lang="en-US" dirty="0" smtClean="0"/>
              <a:t>Terrible patient care</a:t>
            </a:r>
          </a:p>
          <a:p>
            <a:pPr lvl="1">
              <a:lnSpc>
                <a:spcPct val="110000"/>
              </a:lnSpc>
            </a:pPr>
            <a:r>
              <a:rPr lang="en-US" dirty="0" smtClean="0"/>
              <a:t>Experiment on cancer care</a:t>
            </a:r>
          </a:p>
          <a:p>
            <a:pPr lvl="1">
              <a:lnSpc>
                <a:spcPct val="110000"/>
              </a:lnSpc>
            </a:pPr>
            <a:r>
              <a:rPr lang="en-US" dirty="0" smtClean="0"/>
              <a:t>Absolutely </a:t>
            </a:r>
            <a:r>
              <a:rPr lang="en-US" u="sng" dirty="0" smtClean="0"/>
              <a:t>no</a:t>
            </a:r>
            <a:r>
              <a:rPr lang="en-US" dirty="0" smtClean="0"/>
              <a:t> evidence to support this experiment  </a:t>
            </a:r>
          </a:p>
          <a:p>
            <a:pPr>
              <a:lnSpc>
                <a:spcPct val="110000"/>
              </a:lnSpc>
            </a:pPr>
            <a:r>
              <a:rPr lang="en-US" dirty="0" smtClean="0"/>
              <a:t>Terrible path forward</a:t>
            </a:r>
          </a:p>
          <a:p>
            <a:pPr lvl="1">
              <a:lnSpc>
                <a:spcPct val="110000"/>
              </a:lnSpc>
            </a:pPr>
            <a:r>
              <a:rPr lang="en-US" dirty="0" smtClean="0"/>
              <a:t>One size fits all medicine</a:t>
            </a:r>
          </a:p>
          <a:p>
            <a:pPr lvl="1">
              <a:lnSpc>
                <a:spcPct val="110000"/>
              </a:lnSpc>
            </a:pPr>
            <a:r>
              <a:rPr lang="en-US" dirty="0" smtClean="0"/>
              <a:t>Government inserting itself between physician and patient</a:t>
            </a:r>
          </a:p>
          <a:p>
            <a:pPr>
              <a:lnSpc>
                <a:spcPct val="110000"/>
              </a:lnSpc>
            </a:pPr>
            <a:r>
              <a:rPr lang="en-US" dirty="0" smtClean="0"/>
              <a:t>Terrible policy precedent</a:t>
            </a:r>
          </a:p>
          <a:p>
            <a:pPr lvl="1">
              <a:lnSpc>
                <a:spcPct val="110000"/>
              </a:lnSpc>
            </a:pPr>
            <a:r>
              <a:rPr lang="en-US" dirty="0" smtClean="0"/>
              <a:t>CMS can overturn any law by making a CMMI model out of it</a:t>
            </a:r>
          </a:p>
          <a:p>
            <a:pPr lvl="1">
              <a:lnSpc>
                <a:spcPct val="110000"/>
              </a:lnSpc>
            </a:pPr>
            <a:r>
              <a:rPr lang="en-US" dirty="0" smtClean="0"/>
              <a:t>Anti-VBID</a:t>
            </a:r>
            <a:endParaRPr lang="en-US" dirty="0"/>
          </a:p>
        </p:txBody>
      </p:sp>
      <p:sp>
        <p:nvSpPr>
          <p:cNvPr id="5" name="Slide Number Placeholder 4"/>
          <p:cNvSpPr>
            <a:spLocks noGrp="1"/>
          </p:cNvSpPr>
          <p:nvPr>
            <p:ph type="sldNum" sz="quarter" idx="10"/>
          </p:nvPr>
        </p:nvSpPr>
        <p:spPr/>
        <p:txBody>
          <a:bodyPr/>
          <a:lstStyle/>
          <a:p>
            <a:pPr>
              <a:defRPr/>
            </a:pPr>
            <a:fld id="{3DD455A2-1666-3B41-8860-BAA80C8C4A90}" type="slidenum">
              <a:rPr lang="en-US" smtClean="0"/>
              <a:pPr>
                <a:defRPr/>
              </a:pPr>
              <a:t>11</a:t>
            </a:fld>
            <a:endParaRPr lang="en-US" dirty="0"/>
          </a:p>
        </p:txBody>
      </p:sp>
      <p:sp>
        <p:nvSpPr>
          <p:cNvPr id="6" name="Footer Placeholder 5"/>
          <p:cNvSpPr>
            <a:spLocks noGrp="1"/>
          </p:cNvSpPr>
          <p:nvPr>
            <p:ph type="ftr" sz="quarter" idx="11"/>
          </p:nvPr>
        </p:nvSpPr>
        <p:spPr/>
        <p:txBody>
          <a:bodyPr/>
          <a:lstStyle/>
          <a:p>
            <a:pPr>
              <a:defRPr/>
            </a:pPr>
            <a:r>
              <a:rPr lang="en-US" dirty="0" smtClean="0"/>
              <a:t>© 2015 Community Oncology Alliance</a:t>
            </a:r>
            <a:endParaRPr lang="en-US" dirty="0"/>
          </a:p>
        </p:txBody>
      </p:sp>
      <p:grpSp>
        <p:nvGrpSpPr>
          <p:cNvPr id="9" name="Group 8"/>
          <p:cNvGrpSpPr/>
          <p:nvPr/>
        </p:nvGrpSpPr>
        <p:grpSpPr>
          <a:xfrm>
            <a:off x="916932" y="1278004"/>
            <a:ext cx="3020068" cy="3852796"/>
            <a:chOff x="916932" y="1278004"/>
            <a:chExt cx="3020068" cy="3852796"/>
          </a:xfrm>
        </p:grpSpPr>
        <p:sp>
          <p:nvSpPr>
            <p:cNvPr id="8" name="Rectangle 7"/>
            <p:cNvSpPr/>
            <p:nvPr/>
          </p:nvSpPr>
          <p:spPr>
            <a:xfrm>
              <a:off x="916932" y="1278004"/>
              <a:ext cx="3020068" cy="3695700"/>
            </a:xfrm>
            <a:prstGeom prst="rect">
              <a:avLst/>
            </a:prstGeom>
            <a:solidFill>
              <a:schemeClr val="bg1"/>
            </a:solidFill>
            <a:ln>
              <a:solidFill>
                <a:schemeClr val="tx1"/>
              </a:solidFill>
            </a:ln>
            <a:effectLst>
              <a:outerShdw blurRad="50800" dist="127000" dir="2700000" algn="tl" rotWithShape="0">
                <a:prstClr val="black">
                  <a:alpha val="4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32" y="1328804"/>
              <a:ext cx="2937906" cy="3801996"/>
            </a:xfrm>
            <a:prstGeom prst="rect">
              <a:avLst/>
            </a:prstGeom>
          </p:spPr>
        </p:pic>
      </p:grpSp>
    </p:spTree>
    <p:extLst>
      <p:ext uri="{BB962C8B-B14F-4D97-AF65-F5344CB8AC3E}">
        <p14:creationId xmlns:p14="http://schemas.microsoft.com/office/powerpoint/2010/main" val="44514954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to Congress from 316 Organizations</a:t>
            </a:r>
            <a:endParaRPr lang="en-US" dirty="0"/>
          </a:p>
        </p:txBody>
      </p:sp>
      <p:sp>
        <p:nvSpPr>
          <p:cNvPr id="5" name="Slide Number Placeholder 4"/>
          <p:cNvSpPr>
            <a:spLocks noGrp="1"/>
          </p:cNvSpPr>
          <p:nvPr>
            <p:ph type="sldNum" sz="quarter" idx="10"/>
          </p:nvPr>
        </p:nvSpPr>
        <p:spPr/>
        <p:txBody>
          <a:bodyPr/>
          <a:lstStyle/>
          <a:p>
            <a:pPr>
              <a:defRPr/>
            </a:pPr>
            <a:fld id="{3DD455A2-1666-3B41-8860-BAA80C8C4A90}" type="slidenum">
              <a:rPr lang="en-US" smtClean="0"/>
              <a:pPr>
                <a:defRPr/>
              </a:pPr>
              <a:t>12</a:t>
            </a:fld>
            <a:endParaRPr lang="en-US" dirty="0"/>
          </a:p>
        </p:txBody>
      </p:sp>
      <p:sp>
        <p:nvSpPr>
          <p:cNvPr id="6" name="Footer Placeholder 5"/>
          <p:cNvSpPr>
            <a:spLocks noGrp="1"/>
          </p:cNvSpPr>
          <p:nvPr>
            <p:ph type="ftr" sz="quarter" idx="11"/>
          </p:nvPr>
        </p:nvSpPr>
        <p:spPr/>
        <p:txBody>
          <a:bodyPr/>
          <a:lstStyle/>
          <a:p>
            <a:pPr>
              <a:defRPr/>
            </a:pPr>
            <a:r>
              <a:rPr lang="en-US" dirty="0" smtClean="0"/>
              <a:t>© 2015 Community Oncology Alliance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26" y="1264023"/>
            <a:ext cx="3351762" cy="4337574"/>
          </a:xfrm>
          <a:prstGeom prst="rect">
            <a:avLst/>
          </a:prstGeom>
          <a:solidFill>
            <a:schemeClr val="bg1"/>
          </a:solidFill>
          <a:ln w="3175">
            <a:solidFill>
              <a:schemeClr val="tx1"/>
            </a:solidFill>
          </a:ln>
          <a:effectLst>
            <a:outerShdw blurRad="50800" dist="101600" dir="2700000" algn="tl" rotWithShape="0">
              <a:prstClr val="black">
                <a:alpha val="40000"/>
              </a:prstClr>
            </a:outerShdw>
          </a:effectLst>
        </p:spPr>
      </p:pic>
      <p:sp>
        <p:nvSpPr>
          <p:cNvPr id="8" name="Content Placeholder 3"/>
          <p:cNvSpPr>
            <a:spLocks noGrp="1"/>
          </p:cNvSpPr>
          <p:nvPr>
            <p:ph sz="half" idx="2"/>
          </p:nvPr>
        </p:nvSpPr>
        <p:spPr>
          <a:xfrm>
            <a:off x="4752332" y="1624180"/>
            <a:ext cx="3826892" cy="3617259"/>
          </a:xfrm>
        </p:spPr>
        <p:txBody>
          <a:bodyPr/>
          <a:lstStyle/>
          <a:p>
            <a:r>
              <a:rPr lang="en-US" dirty="0" smtClean="0"/>
              <a:t>Letter to congressional leadership</a:t>
            </a:r>
          </a:p>
          <a:p>
            <a:pPr lvl="1"/>
            <a:r>
              <a:rPr lang="en-US" dirty="0" smtClean="0"/>
              <a:t>POHMS signed</a:t>
            </a:r>
          </a:p>
          <a:p>
            <a:r>
              <a:rPr lang="en-US" dirty="0" smtClean="0"/>
              <a:t>Intent is to show broad support among varied organizations</a:t>
            </a:r>
          </a:p>
          <a:p>
            <a:r>
              <a:rPr lang="en-US" dirty="0" smtClean="0"/>
              <a:t>Soften up Democrats to break ranks with the White House</a:t>
            </a:r>
            <a:endParaRPr lang="en-US" dirty="0"/>
          </a:p>
        </p:txBody>
      </p:sp>
    </p:spTree>
    <p:extLst>
      <p:ext uri="{BB962C8B-B14F-4D97-AF65-F5344CB8AC3E}">
        <p14:creationId xmlns:p14="http://schemas.microsoft.com/office/powerpoint/2010/main" val="44344012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Enlist the Help of Congress to Stop This</a:t>
            </a:r>
            <a:endParaRPr lang="en-US" dirty="0"/>
          </a:p>
        </p:txBody>
      </p:sp>
      <p:sp>
        <p:nvSpPr>
          <p:cNvPr id="5" name="Slide Number Placeholder 4"/>
          <p:cNvSpPr>
            <a:spLocks noGrp="1"/>
          </p:cNvSpPr>
          <p:nvPr>
            <p:ph type="sldNum" sz="quarter" idx="10"/>
          </p:nvPr>
        </p:nvSpPr>
        <p:spPr/>
        <p:txBody>
          <a:bodyPr/>
          <a:lstStyle/>
          <a:p>
            <a:pPr>
              <a:defRPr/>
            </a:pPr>
            <a:fld id="{3DD455A2-1666-3B41-8860-BAA80C8C4A90}" type="slidenum">
              <a:rPr lang="en-US" smtClean="0"/>
              <a:pPr>
                <a:defRPr/>
              </a:pPr>
              <a:t>13</a:t>
            </a:fld>
            <a:endParaRPr lang="en-US" dirty="0"/>
          </a:p>
        </p:txBody>
      </p:sp>
      <p:sp>
        <p:nvSpPr>
          <p:cNvPr id="6" name="Footer Placeholder 5"/>
          <p:cNvSpPr>
            <a:spLocks noGrp="1"/>
          </p:cNvSpPr>
          <p:nvPr>
            <p:ph type="ftr" sz="quarter" idx="11"/>
          </p:nvPr>
        </p:nvSpPr>
        <p:spPr/>
        <p:txBody>
          <a:bodyPr/>
          <a:lstStyle/>
          <a:p>
            <a:pPr>
              <a:defRPr/>
            </a:pPr>
            <a:r>
              <a:rPr lang="en-US" dirty="0" smtClean="0"/>
              <a:t>© 2015 Community Oncology Alliance</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099" y="1155700"/>
            <a:ext cx="5764917" cy="430002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99" y="1163121"/>
            <a:ext cx="5764917" cy="429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5056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dissolv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10000"/>
              </a:lnSpc>
            </a:pPr>
            <a:r>
              <a:rPr lang="en-US" dirty="0" smtClean="0"/>
              <a:t>Conducted by the actuarial firm Milliman</a:t>
            </a:r>
          </a:p>
          <a:p>
            <a:pPr>
              <a:lnSpc>
                <a:spcPct val="110000"/>
              </a:lnSpc>
            </a:pPr>
            <a:r>
              <a:rPr lang="en-US" dirty="0" smtClean="0"/>
              <a:t>Analyzed Medicare and commercial data from 2004 through 2014 to:</a:t>
            </a:r>
          </a:p>
          <a:p>
            <a:pPr lvl="1">
              <a:lnSpc>
                <a:spcPct val="110000"/>
              </a:lnSpc>
            </a:pPr>
            <a:r>
              <a:rPr lang="en-US" sz="1900" dirty="0" smtClean="0"/>
              <a:t>Identify trends in the overall costs of cancer care</a:t>
            </a:r>
          </a:p>
          <a:p>
            <a:pPr lvl="1">
              <a:lnSpc>
                <a:spcPct val="110000"/>
              </a:lnSpc>
            </a:pPr>
            <a:r>
              <a:rPr lang="en-US" sz="1900" dirty="0" smtClean="0"/>
              <a:t>Identify trends in the component costs of cancer care</a:t>
            </a:r>
          </a:p>
          <a:p>
            <a:pPr lvl="1">
              <a:lnSpc>
                <a:spcPct val="110000"/>
              </a:lnSpc>
            </a:pPr>
            <a:r>
              <a:rPr lang="en-US" sz="1900" dirty="0" smtClean="0"/>
              <a:t>Create comparisons between trends in costs for actively treated cancer patients and general population</a:t>
            </a:r>
          </a:p>
          <a:p>
            <a:pPr lvl="1">
              <a:lnSpc>
                <a:spcPct val="110000"/>
              </a:lnSpc>
            </a:pPr>
            <a:r>
              <a:rPr lang="en-US" sz="1900" dirty="0" smtClean="0"/>
              <a:t>Examine site of care cost differences</a:t>
            </a:r>
          </a:p>
          <a:p>
            <a:pPr>
              <a:lnSpc>
                <a:spcPct val="110000"/>
              </a:lnSpc>
            </a:pPr>
            <a:r>
              <a:rPr lang="en-US" dirty="0" smtClean="0"/>
              <a:t>Commissioned by COA</a:t>
            </a:r>
          </a:p>
          <a:p>
            <a:pPr lvl="1">
              <a:lnSpc>
                <a:spcPct val="110000"/>
              </a:lnSpc>
            </a:pPr>
            <a:r>
              <a:rPr lang="en-US" sz="1900" dirty="0" smtClean="0"/>
              <a:t>Sponsors: </a:t>
            </a:r>
            <a:r>
              <a:rPr lang="en-US" sz="1900" dirty="0"/>
              <a:t>Bayer, Bristol-Myers Squibb, Eli Lilly and Company, Janssen Pharmaceuticals, Merck, Pfizer, </a:t>
            </a:r>
            <a:r>
              <a:rPr lang="en-US" sz="1900" dirty="0" smtClean="0"/>
              <a:t>PhRMA, </a:t>
            </a:r>
            <a:r>
              <a:rPr lang="en-US" sz="1900" dirty="0"/>
              <a:t>and Takeda. </a:t>
            </a:r>
          </a:p>
        </p:txBody>
      </p:sp>
      <p:sp>
        <p:nvSpPr>
          <p:cNvPr id="3" name="Title 2"/>
          <p:cNvSpPr>
            <a:spLocks noGrp="1"/>
          </p:cNvSpPr>
          <p:nvPr>
            <p:ph type="title"/>
          </p:nvPr>
        </p:nvSpPr>
        <p:spPr/>
        <p:txBody>
          <a:bodyPr/>
          <a:lstStyle/>
          <a:p>
            <a:r>
              <a:rPr lang="en-US" dirty="0" smtClean="0"/>
              <a:t>Study on the Cost Drivers of Cancer Care</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37234902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Data </a:t>
            </a:r>
            <a:r>
              <a:rPr lang="en-US" sz="2000" dirty="0"/>
              <a:t>sources – 2004 through 2014</a:t>
            </a:r>
          </a:p>
          <a:p>
            <a:pPr lvl="1"/>
            <a:r>
              <a:rPr lang="en-US" sz="1800" dirty="0"/>
              <a:t>Medicare 5% </a:t>
            </a:r>
            <a:r>
              <a:rPr lang="en-US" sz="1800" dirty="0" smtClean="0"/>
              <a:t>sample</a:t>
            </a:r>
          </a:p>
          <a:p>
            <a:pPr lvl="1"/>
            <a:r>
              <a:rPr lang="en-US" sz="1800" dirty="0" smtClean="0"/>
              <a:t>Truven </a:t>
            </a:r>
            <a:r>
              <a:rPr lang="en-US" sz="1800" dirty="0"/>
              <a:t>Health Analytics MarketScan commercial claims </a:t>
            </a:r>
            <a:r>
              <a:rPr lang="en-US" sz="1800" dirty="0" smtClean="0"/>
              <a:t>database</a:t>
            </a:r>
          </a:p>
          <a:p>
            <a:r>
              <a:rPr lang="en-US" sz="2200" dirty="0" smtClean="0"/>
              <a:t>Key </a:t>
            </a:r>
            <a:r>
              <a:rPr lang="en-US" sz="2200" dirty="0"/>
              <a:t>methodological steps performed for each calendar year</a:t>
            </a:r>
          </a:p>
          <a:p>
            <a:pPr lvl="1"/>
            <a:r>
              <a:rPr lang="en-US" sz="1800" dirty="0"/>
              <a:t>Identify all cancer patients based on diagnosis coding</a:t>
            </a:r>
          </a:p>
          <a:p>
            <a:pPr lvl="1"/>
            <a:r>
              <a:rPr lang="en-US" sz="1800" dirty="0"/>
              <a:t>Identify subset of cancer patients being actively treated based on chemotherapy, radiation therapy, and cancer surgery coding</a:t>
            </a:r>
          </a:p>
          <a:p>
            <a:pPr lvl="1"/>
            <a:r>
              <a:rPr lang="en-US" sz="1800" dirty="0"/>
              <a:t>Identify characteristics of the cancer population and the actively treated cancer population</a:t>
            </a:r>
          </a:p>
          <a:p>
            <a:pPr lvl="1"/>
            <a:r>
              <a:rPr lang="en-US" sz="1800" dirty="0"/>
              <a:t>Characterize costs by major service </a:t>
            </a:r>
            <a:r>
              <a:rPr lang="en-US" sz="1800" dirty="0" smtClean="0"/>
              <a:t>categories</a:t>
            </a:r>
            <a:endParaRPr lang="en-US" sz="1800" dirty="0"/>
          </a:p>
          <a:p>
            <a:r>
              <a:rPr lang="en-US" sz="2000" dirty="0" smtClean="0"/>
              <a:t>All </a:t>
            </a:r>
            <a:r>
              <a:rPr lang="en-US" sz="2000" dirty="0"/>
              <a:t>tables and figures </a:t>
            </a:r>
            <a:r>
              <a:rPr lang="en-US" sz="2000" dirty="0" smtClean="0"/>
              <a:t>based </a:t>
            </a:r>
            <a:r>
              <a:rPr lang="en-US" sz="2000" dirty="0"/>
              <a:t>on Milliman analysis of the 2004 – 2014 Medicare 5% sample data and Truven MarketScan data</a:t>
            </a:r>
          </a:p>
          <a:p>
            <a:endParaRPr lang="en-US" dirty="0"/>
          </a:p>
        </p:txBody>
      </p:sp>
      <p:sp>
        <p:nvSpPr>
          <p:cNvPr id="3" name="Title 2"/>
          <p:cNvSpPr>
            <a:spLocks noGrp="1"/>
          </p:cNvSpPr>
          <p:nvPr>
            <p:ph type="title"/>
          </p:nvPr>
        </p:nvSpPr>
        <p:spPr/>
        <p:txBody>
          <a:bodyPr/>
          <a:lstStyle/>
          <a:p>
            <a:r>
              <a:rPr lang="en-US" dirty="0" smtClean="0"/>
              <a:t>Study Design</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202251953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Total cancer care costs not increasing any faster than overall medical costs</a:t>
            </a:r>
          </a:p>
          <a:p>
            <a:pPr lvl="1"/>
            <a:r>
              <a:rPr lang="en-US" dirty="0" smtClean="0"/>
              <a:t>Both for Medicare and commercial populations</a:t>
            </a:r>
          </a:p>
          <a:p>
            <a:r>
              <a:rPr lang="en-US" dirty="0" smtClean="0"/>
              <a:t>Drugs are the fastest growing component of cancer care costs but increases offset by decreases in inpatient hospitalizations and cancer surgeries</a:t>
            </a:r>
          </a:p>
          <a:p>
            <a:pPr lvl="1"/>
            <a:r>
              <a:rPr lang="en-US" dirty="0" smtClean="0"/>
              <a:t>Drug cost increases fueled by biologics</a:t>
            </a:r>
          </a:p>
          <a:p>
            <a:r>
              <a:rPr lang="en-US" dirty="0" smtClean="0"/>
              <a:t>Site of care – where cancer care delivered – shifts dramatic and fueling increased costs of cancer care</a:t>
            </a:r>
          </a:p>
          <a:p>
            <a:pPr lvl="1"/>
            <a:r>
              <a:rPr lang="en-US" dirty="0" smtClean="0"/>
              <a:t>$2 billion more in chemotherapy alone to Medicare alone in 2014</a:t>
            </a:r>
            <a:endParaRPr lang="en-US" dirty="0"/>
          </a:p>
        </p:txBody>
      </p:sp>
      <p:sp>
        <p:nvSpPr>
          <p:cNvPr id="3" name="Title 2"/>
          <p:cNvSpPr>
            <a:spLocks noGrp="1"/>
          </p:cNvSpPr>
          <p:nvPr>
            <p:ph type="title"/>
          </p:nvPr>
        </p:nvSpPr>
        <p:spPr/>
        <p:txBody>
          <a:bodyPr/>
          <a:lstStyle/>
          <a:p>
            <a:r>
              <a:rPr lang="en-US" dirty="0" smtClean="0"/>
              <a:t>Key Findings</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111300211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Cancer Prevalence Increasing</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
        <p:nvSpPr>
          <p:cNvPr id="8" name="Content Placeholder 2"/>
          <p:cNvSpPr>
            <a:spLocks noGrp="1"/>
          </p:cNvSpPr>
          <p:nvPr>
            <p:ph idx="1"/>
          </p:nvPr>
        </p:nvSpPr>
        <p:spPr>
          <a:xfrm>
            <a:off x="561332" y="3552562"/>
            <a:ext cx="8011168" cy="1171837"/>
          </a:xfrm>
        </p:spPr>
        <p:txBody>
          <a:bodyPr>
            <a:normAutofit fontScale="92500" lnSpcReduction="20000"/>
          </a:bodyPr>
          <a:lstStyle/>
          <a:p>
            <a:pPr>
              <a:lnSpc>
                <a:spcPct val="110000"/>
              </a:lnSpc>
            </a:pPr>
            <a:r>
              <a:rPr lang="en-US" sz="1700" dirty="0" smtClean="0"/>
              <a:t>In the Medicare population, prevalence increased from 7.3% to 8.5% between 2004 and 2014, a 16% increase.</a:t>
            </a:r>
          </a:p>
          <a:p>
            <a:pPr>
              <a:lnSpc>
                <a:spcPct val="110000"/>
              </a:lnSpc>
            </a:pPr>
            <a:r>
              <a:rPr lang="en-US" sz="1700" dirty="0"/>
              <a:t>In the commercial population, prevalence increased from 0.7% to 0.9% between 2004 and 2014, a 26% increase</a:t>
            </a:r>
            <a:r>
              <a:rPr lang="en-US" sz="1700" dirty="0" smtClean="0"/>
              <a:t>.</a:t>
            </a:r>
            <a:endParaRPr lang="en-US" sz="1700" dirty="0"/>
          </a:p>
        </p:txBody>
      </p:sp>
      <p:pic>
        <p:nvPicPr>
          <p:cNvPr id="12" name="Picture 11"/>
          <p:cNvPicPr>
            <a:picLocks noChangeAspect="1"/>
          </p:cNvPicPr>
          <p:nvPr/>
        </p:nvPicPr>
        <p:blipFill>
          <a:blip r:embed="rId2"/>
          <a:stretch>
            <a:fillRect/>
          </a:stretch>
        </p:blipFill>
        <p:spPr>
          <a:xfrm>
            <a:off x="561332" y="1331981"/>
            <a:ext cx="3909068" cy="1839561"/>
          </a:xfrm>
          <a:prstGeom prst="rect">
            <a:avLst/>
          </a:prstGeom>
          <a:effectLst>
            <a:outerShdw blurRad="50800" dist="38100" dir="2700000" algn="tl" rotWithShape="0">
              <a:prstClr val="black">
                <a:alpha val="40000"/>
              </a:prstClr>
            </a:outerShdw>
          </a:effectLst>
        </p:spPr>
      </p:pic>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4585696" y="1331981"/>
            <a:ext cx="3986804" cy="1839561"/>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381973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332" y="179190"/>
            <a:ext cx="8229600" cy="699029"/>
          </a:xfrm>
        </p:spPr>
        <p:txBody>
          <a:bodyPr/>
          <a:lstStyle/>
          <a:p>
            <a:r>
              <a:rPr lang="en-US" dirty="0" smtClean="0"/>
              <a:t>Cancer &amp; Overall Costs </a:t>
            </a:r>
            <a:br>
              <a:rPr lang="en-US" dirty="0" smtClean="0"/>
            </a:br>
            <a:r>
              <a:rPr lang="en-US" dirty="0" smtClean="0"/>
              <a:t>Increasing at Similar Rates</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98488" y="1155700"/>
            <a:ext cx="3986212" cy="1981200"/>
          </a:xfrm>
          <a:prstGeom prst="rect">
            <a:avLst/>
          </a:prstGeom>
          <a:noFill/>
          <a:effectLst>
            <a:outerShdw blurRad="50800" dist="38100" dir="2700000" algn="tl" rotWithShape="0">
              <a:prstClr val="black">
                <a:alpha val="40000"/>
              </a:prstClr>
            </a:outerShdw>
          </a:effec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713288" y="1155700"/>
            <a:ext cx="3897312" cy="1981200"/>
          </a:xfrm>
          <a:prstGeom prst="rect">
            <a:avLst/>
          </a:prstGeom>
          <a:noFill/>
          <a:effectLst>
            <a:outerShdw blurRad="50800" dist="38100" dir="2700000" algn="tl" rotWithShape="0">
              <a:prstClr val="black">
                <a:alpha val="40000"/>
              </a:prstClr>
            </a:outerShdw>
          </a:effectLst>
        </p:spPr>
      </p:pic>
      <p:sp>
        <p:nvSpPr>
          <p:cNvPr id="8" name="Content Placeholder 6"/>
          <p:cNvSpPr>
            <a:spLocks noGrp="1"/>
          </p:cNvSpPr>
          <p:nvPr>
            <p:ph idx="1"/>
          </p:nvPr>
        </p:nvSpPr>
        <p:spPr>
          <a:xfrm>
            <a:off x="609600" y="3289300"/>
            <a:ext cx="8001000" cy="2400300"/>
          </a:xfrm>
        </p:spPr>
        <p:txBody>
          <a:bodyPr>
            <a:normAutofit fontScale="62500" lnSpcReduction="20000"/>
          </a:bodyPr>
          <a:lstStyle/>
          <a:p>
            <a:pPr>
              <a:lnSpc>
                <a:spcPct val="120000"/>
              </a:lnSpc>
            </a:pPr>
            <a:r>
              <a:rPr lang="en-US" dirty="0" smtClean="0"/>
              <a:t>Per-patient costs increasing at similar rates throughout the study period for 3 populations:</a:t>
            </a:r>
          </a:p>
          <a:p>
            <a:pPr lvl="1">
              <a:lnSpc>
                <a:spcPct val="120000"/>
              </a:lnSpc>
            </a:pPr>
            <a:r>
              <a:rPr lang="en-US" dirty="0" smtClean="0"/>
              <a:t>Total population</a:t>
            </a:r>
          </a:p>
          <a:p>
            <a:pPr lvl="1">
              <a:lnSpc>
                <a:spcPct val="120000"/>
              </a:lnSpc>
            </a:pPr>
            <a:r>
              <a:rPr lang="en-US" dirty="0" smtClean="0"/>
              <a:t>Actively treated cancer population</a:t>
            </a:r>
          </a:p>
          <a:p>
            <a:pPr lvl="1">
              <a:lnSpc>
                <a:spcPct val="120000"/>
              </a:lnSpc>
            </a:pPr>
            <a:r>
              <a:rPr lang="en-US" dirty="0" smtClean="0"/>
              <a:t>Non-cancer population</a:t>
            </a:r>
          </a:p>
          <a:p>
            <a:pPr>
              <a:lnSpc>
                <a:spcPct val="120000"/>
              </a:lnSpc>
            </a:pPr>
            <a:r>
              <a:rPr lang="en-US" dirty="0" smtClean="0"/>
              <a:t>For Medicare, these 3 populations trended at </a:t>
            </a:r>
            <a:r>
              <a:rPr lang="en-US" dirty="0"/>
              <a:t>35.2% versus 36.4% and 34.8% respectively </a:t>
            </a:r>
            <a:endParaRPr lang="en-US" dirty="0" smtClean="0"/>
          </a:p>
          <a:p>
            <a:pPr>
              <a:lnSpc>
                <a:spcPct val="120000"/>
              </a:lnSpc>
            </a:pPr>
            <a:r>
              <a:rPr lang="en-US" dirty="0" smtClean="0"/>
              <a:t>For commercial, these 3 populations trended at 62.9</a:t>
            </a:r>
            <a:r>
              <a:rPr lang="en-US" dirty="0"/>
              <a:t>% versus 62.5% and 60.8% </a:t>
            </a:r>
            <a:endParaRPr lang="en-US" dirty="0" smtClean="0"/>
          </a:p>
          <a:p>
            <a:pPr>
              <a:lnSpc>
                <a:spcPct val="120000"/>
              </a:lnSpc>
            </a:pPr>
            <a:r>
              <a:rPr lang="en-US" dirty="0" smtClean="0"/>
              <a:t>The 95% confidence intervals for each cohort’s trend line overlap and by this measure the 10-year cost trends between these 3 populations are not statistically different.</a:t>
            </a:r>
            <a:endParaRPr lang="en-US" dirty="0"/>
          </a:p>
        </p:txBody>
      </p:sp>
    </p:spTree>
    <p:extLst>
      <p:ext uri="{BB962C8B-B14F-4D97-AF65-F5344CB8AC3E}">
        <p14:creationId xmlns:p14="http://schemas.microsoft.com/office/powerpoint/2010/main" val="11383002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332" y="179190"/>
            <a:ext cx="8229600" cy="699029"/>
          </a:xfrm>
        </p:spPr>
        <p:txBody>
          <a:bodyPr/>
          <a:lstStyle/>
          <a:p>
            <a:r>
              <a:rPr lang="en-US" dirty="0" smtClean="0"/>
              <a:t>Total Spending for Cancer Patients </a:t>
            </a:r>
            <a:br>
              <a:rPr lang="en-US" dirty="0" smtClean="0"/>
            </a:br>
            <a:r>
              <a:rPr lang="en-US" dirty="0" smtClean="0"/>
              <a:t>Has Increased Slightly</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pic>
        <p:nvPicPr>
          <p:cNvPr id="6" name="Picture 5"/>
          <p:cNvPicPr>
            <a:picLocks noChangeAspect="1"/>
          </p:cNvPicPr>
          <p:nvPr/>
        </p:nvPicPr>
        <p:blipFill>
          <a:blip r:embed="rId2"/>
          <a:stretch>
            <a:fillRect/>
          </a:stretch>
        </p:blipFill>
        <p:spPr>
          <a:xfrm>
            <a:off x="1177361" y="1104617"/>
            <a:ext cx="6946741" cy="3256600"/>
          </a:xfrm>
          <a:prstGeom prst="rect">
            <a:avLst/>
          </a:prstGeom>
          <a:effectLst/>
        </p:spPr>
      </p:pic>
      <p:sp>
        <p:nvSpPr>
          <p:cNvPr id="8" name="Content Placeholder 2"/>
          <p:cNvSpPr>
            <a:spLocks noGrp="1"/>
          </p:cNvSpPr>
          <p:nvPr>
            <p:ph idx="1"/>
          </p:nvPr>
        </p:nvSpPr>
        <p:spPr>
          <a:xfrm>
            <a:off x="609600" y="4460614"/>
            <a:ext cx="7937500" cy="1216285"/>
          </a:xfrm>
        </p:spPr>
        <p:txBody>
          <a:bodyPr>
            <a:normAutofit fontScale="70000" lnSpcReduction="20000"/>
          </a:bodyPr>
          <a:lstStyle/>
          <a:p>
            <a:pPr>
              <a:lnSpc>
                <a:spcPct val="120000"/>
              </a:lnSpc>
            </a:pPr>
            <a:r>
              <a:rPr lang="en-US" dirty="0" smtClean="0"/>
              <a:t>Over </a:t>
            </a:r>
            <a:r>
              <a:rPr lang="en-US" dirty="0"/>
              <a:t>the same period, the prevalence of cancer (actively treated and non-actively treated) increased at a higher rate than the increase in the spending </a:t>
            </a:r>
            <a:r>
              <a:rPr lang="en-US" dirty="0" smtClean="0"/>
              <a:t>contribution</a:t>
            </a:r>
          </a:p>
          <a:p>
            <a:pPr lvl="1">
              <a:lnSpc>
                <a:spcPct val="120000"/>
              </a:lnSpc>
            </a:pPr>
            <a:r>
              <a:rPr lang="en-US" dirty="0"/>
              <a:t>F</a:t>
            </a:r>
            <a:r>
              <a:rPr lang="en-US" dirty="0" smtClean="0"/>
              <a:t>rom </a:t>
            </a:r>
            <a:r>
              <a:rPr lang="en-US" dirty="0"/>
              <a:t>7.3% to 8.5% (16.4% increase) in the Medicare population </a:t>
            </a:r>
          </a:p>
          <a:p>
            <a:pPr lvl="1">
              <a:lnSpc>
                <a:spcPct val="120000"/>
              </a:lnSpc>
            </a:pPr>
            <a:r>
              <a:rPr lang="en-US" dirty="0" smtClean="0"/>
              <a:t>From </a:t>
            </a:r>
            <a:r>
              <a:rPr lang="en-US" dirty="0"/>
              <a:t>0.7% to 0.9% (28.6% increase) in the commercially insured </a:t>
            </a:r>
            <a:r>
              <a:rPr lang="en-US" dirty="0" smtClean="0"/>
              <a:t>population</a:t>
            </a:r>
            <a:endParaRPr lang="en-US" dirty="0"/>
          </a:p>
        </p:txBody>
      </p:sp>
    </p:spTree>
    <p:extLst>
      <p:ext uri="{BB962C8B-B14F-4D97-AF65-F5344CB8AC3E}">
        <p14:creationId xmlns:p14="http://schemas.microsoft.com/office/powerpoint/2010/main" val="168814318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 2015 Community Oncology Alliance</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536" t="15982" r="22126" b="14406"/>
          <a:stretch/>
        </p:blipFill>
        <p:spPr>
          <a:xfrm rot="563752">
            <a:off x="5427307" y="1865950"/>
            <a:ext cx="2891119" cy="20305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0666">
            <a:off x="350928" y="1356180"/>
            <a:ext cx="3346824" cy="25101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489" t="17794" r="4834" b="19338"/>
          <a:stretch/>
        </p:blipFill>
        <p:spPr>
          <a:xfrm rot="21400910">
            <a:off x="2446057" y="3365688"/>
            <a:ext cx="3684494" cy="19591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5914">
            <a:off x="2815851" y="301529"/>
            <a:ext cx="2944906" cy="19083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1932268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332" y="179190"/>
            <a:ext cx="8229600" cy="699029"/>
          </a:xfrm>
        </p:spPr>
        <p:txBody>
          <a:bodyPr/>
          <a:lstStyle/>
          <a:p>
            <a:r>
              <a:rPr lang="en-US" dirty="0" smtClean="0"/>
              <a:t>Component Cost Drivers Present a </a:t>
            </a:r>
            <a:br>
              <a:rPr lang="en-US" dirty="0" smtClean="0"/>
            </a:br>
            <a:r>
              <a:rPr lang="en-US" dirty="0" smtClean="0"/>
              <a:t>More Complex Picture Than Just Drugs </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pic>
        <p:nvPicPr>
          <p:cNvPr id="6" name="Picture 5"/>
          <p:cNvPicPr/>
          <p:nvPr/>
        </p:nvPicPr>
        <p:blipFill>
          <a:blip r:embed="rId2"/>
          <a:stretch>
            <a:fillRect/>
          </a:stretch>
        </p:blipFill>
        <p:spPr>
          <a:xfrm>
            <a:off x="612132" y="1073241"/>
            <a:ext cx="4963168" cy="4641759"/>
          </a:xfrm>
          <a:prstGeom prst="rect">
            <a:avLst/>
          </a:prstGeom>
        </p:spPr>
      </p:pic>
      <p:sp>
        <p:nvSpPr>
          <p:cNvPr id="7" name="Content Placeholder 4"/>
          <p:cNvSpPr>
            <a:spLocks noGrp="1"/>
          </p:cNvSpPr>
          <p:nvPr>
            <p:ph idx="1"/>
          </p:nvPr>
        </p:nvSpPr>
        <p:spPr>
          <a:xfrm>
            <a:off x="5575300" y="1184319"/>
            <a:ext cx="3175001" cy="4419601"/>
          </a:xfrm>
        </p:spPr>
        <p:txBody>
          <a:bodyPr>
            <a:normAutofit fontScale="77500" lnSpcReduction="20000"/>
          </a:bodyPr>
          <a:lstStyle/>
          <a:p>
            <a:pPr>
              <a:lnSpc>
                <a:spcPct val="120000"/>
              </a:lnSpc>
            </a:pPr>
            <a:r>
              <a:rPr lang="en-US" dirty="0" smtClean="0"/>
              <a:t>Increases in spending:</a:t>
            </a:r>
          </a:p>
          <a:p>
            <a:pPr lvl="1">
              <a:lnSpc>
                <a:spcPct val="120000"/>
              </a:lnSpc>
            </a:pPr>
            <a:r>
              <a:rPr lang="en-US" dirty="0" smtClean="0"/>
              <a:t>Chemotherapy</a:t>
            </a:r>
          </a:p>
          <a:p>
            <a:pPr lvl="2">
              <a:lnSpc>
                <a:spcPct val="120000"/>
              </a:lnSpc>
            </a:pPr>
            <a:r>
              <a:rPr lang="en-US" dirty="0" smtClean="0"/>
              <a:t>15</a:t>
            </a:r>
            <a:r>
              <a:rPr lang="en-US" dirty="0"/>
              <a:t>% to 18% in Medicare and </a:t>
            </a:r>
            <a:r>
              <a:rPr lang="en-US" dirty="0" smtClean="0"/>
              <a:t>15</a:t>
            </a:r>
            <a:r>
              <a:rPr lang="en-US" dirty="0"/>
              <a:t>% to 20% in </a:t>
            </a:r>
            <a:r>
              <a:rPr lang="en-US" dirty="0" smtClean="0"/>
              <a:t>commercial</a:t>
            </a:r>
          </a:p>
          <a:p>
            <a:pPr lvl="1">
              <a:lnSpc>
                <a:spcPct val="120000"/>
              </a:lnSpc>
            </a:pPr>
            <a:r>
              <a:rPr lang="en-US" dirty="0" smtClean="0"/>
              <a:t>Biologics</a:t>
            </a:r>
          </a:p>
          <a:p>
            <a:pPr lvl="2">
              <a:lnSpc>
                <a:spcPct val="120000"/>
              </a:lnSpc>
            </a:pPr>
            <a:r>
              <a:rPr lang="en-US" dirty="0" smtClean="0"/>
              <a:t>3</a:t>
            </a:r>
            <a:r>
              <a:rPr lang="en-US" dirty="0"/>
              <a:t>% to 9% in </a:t>
            </a:r>
            <a:r>
              <a:rPr lang="en-US" dirty="0" smtClean="0"/>
              <a:t>Medicare and 2</a:t>
            </a:r>
            <a:r>
              <a:rPr lang="en-US" dirty="0"/>
              <a:t>% to 7% in </a:t>
            </a:r>
            <a:r>
              <a:rPr lang="en-US" dirty="0" smtClean="0"/>
              <a:t>commercial</a:t>
            </a:r>
          </a:p>
          <a:p>
            <a:pPr>
              <a:lnSpc>
                <a:spcPct val="120000"/>
              </a:lnSpc>
            </a:pPr>
            <a:r>
              <a:rPr lang="en-US" dirty="0" smtClean="0"/>
              <a:t>Decreases in spending:</a:t>
            </a:r>
            <a:endParaRPr lang="en-US" dirty="0"/>
          </a:p>
          <a:p>
            <a:pPr lvl="1">
              <a:lnSpc>
                <a:spcPct val="120000"/>
              </a:lnSpc>
            </a:pPr>
            <a:r>
              <a:rPr lang="en-US" dirty="0" smtClean="0"/>
              <a:t>Hospital </a:t>
            </a:r>
            <a:r>
              <a:rPr lang="en-US" dirty="0"/>
              <a:t>inpatient </a:t>
            </a:r>
            <a:r>
              <a:rPr lang="en-US" dirty="0" smtClean="0"/>
              <a:t>admissions</a:t>
            </a:r>
          </a:p>
          <a:p>
            <a:pPr lvl="2">
              <a:lnSpc>
                <a:spcPct val="120000"/>
              </a:lnSpc>
            </a:pPr>
            <a:r>
              <a:rPr lang="en-US" dirty="0" smtClean="0"/>
              <a:t>27</a:t>
            </a:r>
            <a:r>
              <a:rPr lang="en-US" dirty="0"/>
              <a:t>% to 24% </a:t>
            </a:r>
            <a:r>
              <a:rPr lang="en-US" dirty="0" smtClean="0"/>
              <a:t>in Medicare </a:t>
            </a:r>
            <a:r>
              <a:rPr lang="en-US" dirty="0"/>
              <a:t>and </a:t>
            </a:r>
            <a:r>
              <a:rPr lang="en-US" dirty="0" smtClean="0"/>
              <a:t>21</a:t>
            </a:r>
            <a:r>
              <a:rPr lang="en-US" dirty="0"/>
              <a:t>% to 18% </a:t>
            </a:r>
            <a:r>
              <a:rPr lang="en-US" dirty="0" smtClean="0"/>
              <a:t>in commercial</a:t>
            </a:r>
          </a:p>
          <a:p>
            <a:pPr lvl="1">
              <a:lnSpc>
                <a:spcPct val="120000"/>
              </a:lnSpc>
            </a:pPr>
            <a:r>
              <a:rPr lang="en-US" dirty="0" smtClean="0"/>
              <a:t>Cancer surgeries</a:t>
            </a:r>
          </a:p>
          <a:p>
            <a:pPr lvl="2">
              <a:lnSpc>
                <a:spcPct val="120000"/>
              </a:lnSpc>
            </a:pPr>
            <a:r>
              <a:rPr lang="en-US" dirty="0" smtClean="0"/>
              <a:t>15</a:t>
            </a:r>
            <a:r>
              <a:rPr lang="en-US" dirty="0"/>
              <a:t>% to 11% </a:t>
            </a:r>
            <a:r>
              <a:rPr lang="en-US" dirty="0" smtClean="0"/>
              <a:t>in Medicare </a:t>
            </a:r>
            <a:r>
              <a:rPr lang="en-US" dirty="0"/>
              <a:t>and </a:t>
            </a:r>
            <a:r>
              <a:rPr lang="en-US" dirty="0" smtClean="0"/>
              <a:t>15</a:t>
            </a:r>
            <a:r>
              <a:rPr lang="en-US" dirty="0"/>
              <a:t>% to 13% </a:t>
            </a:r>
            <a:r>
              <a:rPr lang="en-US" dirty="0" smtClean="0"/>
              <a:t>in commercial</a:t>
            </a:r>
            <a:endParaRPr lang="en-US" dirty="0"/>
          </a:p>
        </p:txBody>
      </p:sp>
    </p:spTree>
    <p:extLst>
      <p:ext uri="{BB962C8B-B14F-4D97-AF65-F5344CB8AC3E}">
        <p14:creationId xmlns:p14="http://schemas.microsoft.com/office/powerpoint/2010/main" val="65349245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Drivers Vary Over Study Period</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75704312"/>
              </p:ext>
            </p:extLst>
          </p:nvPr>
        </p:nvGraphicFramePr>
        <p:xfrm>
          <a:off x="599432" y="1168410"/>
          <a:ext cx="7947669" cy="3987788"/>
        </p:xfrm>
        <a:graphic>
          <a:graphicData uri="http://schemas.openxmlformats.org/drawingml/2006/table">
            <a:tbl>
              <a:tblPr firstRow="1" firstCol="1" bandRow="1"/>
              <a:tblGrid>
                <a:gridCol w="4553944"/>
                <a:gridCol w="1626585"/>
                <a:gridCol w="1767140"/>
              </a:tblGrid>
              <a:tr h="284842">
                <a:tc rowSpan="2">
                  <a:txBody>
                    <a:bodyPr/>
                    <a:lstStyle/>
                    <a:p>
                      <a:pPr marL="0" marR="0">
                        <a:spcBef>
                          <a:spcPts val="0"/>
                        </a:spcBef>
                        <a:spcAft>
                          <a:spcPts val="0"/>
                        </a:spcAft>
                      </a:pPr>
                      <a:r>
                        <a:rPr lang="en-US" sz="105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solidFill>
                            <a:srgbClr val="FFFFFF"/>
                          </a:solidFill>
                          <a:effectLst/>
                          <a:latin typeface="Arial" panose="020B0604020202020204" pitchFamily="34" charset="0"/>
                          <a:ea typeface="Times New Roman" panose="02020603050405020304" pitchFamily="18" charset="0"/>
                        </a:rPr>
                        <a:t>Service Category</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rPr>
                        <a:t>2004-2014  PPPY Cost Trends</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r>
              <a:tr h="284842">
                <a:tc vMerge="1">
                  <a:txBody>
                    <a:bodyPr/>
                    <a:lstStyle/>
                    <a:p>
                      <a:endParaRPr lang="en-US"/>
                    </a:p>
                  </a:txBody>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rPr>
                        <a:t>Medicare</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rPr>
                        <a:t>Commercial</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Hospital Inpatient Admissions</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22%</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44%</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Cancer Surgeries (inpatient and outpatient)</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0%*</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39%</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Sub-Acute Services</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51%</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15%</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Emergency Room</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132%</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147%</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Radiology – Other</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24%</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77%</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Radiation Oncology</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204%</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66%</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Other Outpatient Services</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48%</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49%</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Professional Services</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40%</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90%</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FF0000"/>
                          </a:solidFill>
                          <a:effectLst/>
                          <a:latin typeface="Arial" panose="020B0604020202020204" pitchFamily="34" charset="0"/>
                          <a:ea typeface="Times New Roman" panose="02020603050405020304" pitchFamily="18" charset="0"/>
                        </a:rPr>
                        <a:t>Biologic Chemotherapy</a:t>
                      </a:r>
                      <a:endParaRPr lang="en-US" sz="1100"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FF0000"/>
                          </a:solidFill>
                          <a:effectLst/>
                          <a:latin typeface="Arial" panose="020B0604020202020204" pitchFamily="34" charset="0"/>
                          <a:ea typeface="Times New Roman" panose="02020603050405020304" pitchFamily="18" charset="0"/>
                        </a:rPr>
                        <a:t>335%</a:t>
                      </a:r>
                      <a:endParaRPr lang="en-US" sz="1100"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FF0000"/>
                          </a:solidFill>
                          <a:effectLst/>
                          <a:latin typeface="Arial" panose="020B0604020202020204" pitchFamily="34" charset="0"/>
                          <a:ea typeface="Times New Roman" panose="02020603050405020304" pitchFamily="18" charset="0"/>
                        </a:rPr>
                        <a:t>485%</a:t>
                      </a:r>
                      <a:endParaRPr lang="en-US" sz="1100" dirty="0">
                        <a:solidFill>
                          <a:srgbClr val="FF0000"/>
                        </a:solidFill>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Cytotoxic Chemotherapy</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14%</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101%</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842">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Other Chemo and Cancer Drugs</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24%</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4842">
                <a:tc>
                  <a:txBody>
                    <a:bodyPr/>
                    <a:lstStyle/>
                    <a:p>
                      <a:pPr marL="0" marR="0">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rPr>
                        <a:t>Total PPPY Cost Trend</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rPr>
                        <a:t>36%</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rPr>
                        <a:t>62%</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954645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Varies by Cancer Type</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261577"/>
              </p:ext>
            </p:extLst>
          </p:nvPr>
        </p:nvGraphicFramePr>
        <p:xfrm>
          <a:off x="599432" y="1168406"/>
          <a:ext cx="7947669" cy="3987793"/>
        </p:xfrm>
        <a:graphic>
          <a:graphicData uri="http://schemas.openxmlformats.org/drawingml/2006/table">
            <a:tbl>
              <a:tblPr firstRow="1" firstCol="1" bandRow="1"/>
              <a:tblGrid>
                <a:gridCol w="4210188"/>
                <a:gridCol w="1908501"/>
                <a:gridCol w="1828980"/>
              </a:tblGrid>
              <a:tr h="664633">
                <a:tc rowSpan="2">
                  <a:txBody>
                    <a:bodyPr/>
                    <a:lstStyle/>
                    <a:p>
                      <a:pPr marL="0" marR="0">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rPr>
                        <a:t>Cancer Type</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2">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rPr>
                        <a:t>2004-2014  PPPY Cost Trends</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r>
              <a:tr h="332316">
                <a:tc vMerge="1">
                  <a:txBody>
                    <a:bodyPr/>
                    <a:lstStyle/>
                    <a:p>
                      <a:endParaRPr lang="en-US"/>
                    </a:p>
                  </a:txBody>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rPr>
                        <a:t>Medicare</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Times New Roman" panose="02020603050405020304" pitchFamily="18" charset="0"/>
                        </a:rPr>
                        <a:t>Commercial</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32316">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Blood</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53%</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73%</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2316">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Breast</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36%</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71%</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2316">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Colon</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28%</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65%</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2316">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Lung</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21%</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59%</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2316">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Non-Hodgkin’s Lymphoma</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34%</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69%</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2316">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Pancreatic</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25%</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54%</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2316">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Prostate</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39%</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79%</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2316">
                <a:tc>
                  <a:txBody>
                    <a:bodyPr/>
                    <a:lstStyle/>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rPr>
                        <a:t>Other</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22%</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58%</a:t>
                      </a:r>
                      <a:endParaRPr lang="en-US" sz="1100" dirty="0">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2316">
                <a:tc>
                  <a:txBody>
                    <a:bodyPr/>
                    <a:lstStyle/>
                    <a:p>
                      <a:pPr marL="0" marR="0">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rPr>
                        <a:t>Total: All Cancers</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rPr>
                        <a:t>36%</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solidFill>
                            <a:srgbClr val="000000"/>
                          </a:solidFill>
                          <a:effectLst/>
                          <a:latin typeface="Arial" panose="020B0604020202020204" pitchFamily="34" charset="0"/>
                          <a:ea typeface="Times New Roman" panose="02020603050405020304" pitchFamily="18" charset="0"/>
                        </a:rPr>
                        <a:t>62%</a:t>
                      </a:r>
                      <a:endParaRPr lang="en-US" sz="11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076872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Substantial Shift in the Site of Care </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84474" y="1143000"/>
            <a:ext cx="6183316" cy="3124200"/>
          </a:xfrm>
          <a:prstGeom prst="rect">
            <a:avLst/>
          </a:prstGeom>
          <a:noFill/>
        </p:spPr>
      </p:pic>
      <p:sp>
        <p:nvSpPr>
          <p:cNvPr id="8" name="Content Placeholder 2"/>
          <p:cNvSpPr>
            <a:spLocks noGrp="1"/>
          </p:cNvSpPr>
          <p:nvPr>
            <p:ph idx="1"/>
          </p:nvPr>
        </p:nvSpPr>
        <p:spPr>
          <a:xfrm>
            <a:off x="609600" y="4404981"/>
            <a:ext cx="7962900" cy="1246519"/>
          </a:xfrm>
        </p:spPr>
        <p:txBody>
          <a:bodyPr>
            <a:normAutofit fontScale="62500" lnSpcReduction="20000"/>
          </a:bodyPr>
          <a:lstStyle/>
          <a:p>
            <a:r>
              <a:rPr lang="en-US" dirty="0" smtClean="0"/>
              <a:t>Percent of chemotherapy administered in community oncology practices decreased from 84.2% to 44.1%</a:t>
            </a:r>
            <a:endParaRPr lang="en-US" sz="2200" dirty="0" smtClean="0"/>
          </a:p>
          <a:p>
            <a:r>
              <a:rPr lang="en-US" sz="2200" dirty="0" smtClean="0"/>
              <a:t>Percent of chemotherapy administered in 340B hospitals increased from 3.0% to 23.1% (670% increase)</a:t>
            </a:r>
          </a:p>
          <a:p>
            <a:r>
              <a:rPr lang="en-US" dirty="0" smtClean="0"/>
              <a:t>340B hospitals account for 50.3% of all hospital outpatient chemotherapy administrations</a:t>
            </a:r>
            <a:endParaRPr lang="en-US" sz="2200" dirty="0"/>
          </a:p>
        </p:txBody>
      </p:sp>
    </p:spTree>
    <p:extLst>
      <p:ext uri="{BB962C8B-B14F-4D97-AF65-F5344CB8AC3E}">
        <p14:creationId xmlns:p14="http://schemas.microsoft.com/office/powerpoint/2010/main" val="9563827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Same Pattern in Commercial </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pic>
        <p:nvPicPr>
          <p:cNvPr id="6" name="Content Placeholder 8"/>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84474" y="1146406"/>
            <a:ext cx="6183316" cy="3258575"/>
          </a:xfrm>
          <a:prstGeom prst="rect">
            <a:avLst/>
          </a:prstGeom>
          <a:noFill/>
          <a:ln w="9525">
            <a:noFill/>
            <a:miter lim="800000"/>
            <a:headEnd/>
            <a:tailEnd/>
          </a:ln>
        </p:spPr>
      </p:pic>
    </p:spTree>
    <p:extLst>
      <p:ext uri="{BB962C8B-B14F-4D97-AF65-F5344CB8AC3E}">
        <p14:creationId xmlns:p14="http://schemas.microsoft.com/office/powerpoint/2010/main" val="47317839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332" y="179190"/>
            <a:ext cx="8229600" cy="699029"/>
          </a:xfrm>
        </p:spPr>
        <p:txBody>
          <a:bodyPr/>
          <a:lstStyle/>
          <a:p>
            <a:r>
              <a:rPr lang="en-US" dirty="0" smtClean="0"/>
              <a:t>Medicare Costs </a:t>
            </a:r>
            <a:br>
              <a:rPr lang="en-US" dirty="0" smtClean="0"/>
            </a:br>
            <a:r>
              <a:rPr lang="en-US" dirty="0" smtClean="0"/>
              <a:t>Significantly Higher in Hospitals</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2317"/>
            <a:ext cx="5956300" cy="2755900"/>
          </a:xfrm>
          <a:prstGeom prst="rect">
            <a:avLst/>
          </a:prstGeom>
          <a:noFill/>
        </p:spPr>
      </p:pic>
      <p:sp>
        <p:nvSpPr>
          <p:cNvPr id="8" name="Content Placeholder 2"/>
          <p:cNvSpPr>
            <a:spLocks noGrp="1"/>
          </p:cNvSpPr>
          <p:nvPr>
            <p:ph idx="1"/>
          </p:nvPr>
        </p:nvSpPr>
        <p:spPr>
          <a:xfrm>
            <a:off x="596900" y="4150714"/>
            <a:ext cx="8026400" cy="1500786"/>
          </a:xfrm>
        </p:spPr>
        <p:txBody>
          <a:bodyPr>
            <a:normAutofit fontScale="85000" lnSpcReduction="20000"/>
          </a:bodyPr>
          <a:lstStyle/>
          <a:p>
            <a:pPr>
              <a:lnSpc>
                <a:spcPct val="110000"/>
              </a:lnSpc>
            </a:pPr>
            <a:r>
              <a:rPr lang="en-US" dirty="0" smtClean="0"/>
              <a:t>Compared </a:t>
            </a:r>
            <a:r>
              <a:rPr lang="en-US" dirty="0"/>
              <a:t>to patients receiving all chemotherapy </a:t>
            </a:r>
            <a:r>
              <a:rPr lang="en-US" dirty="0" smtClean="0"/>
              <a:t>in </a:t>
            </a:r>
            <a:r>
              <a:rPr lang="en-US" dirty="0"/>
              <a:t>a physician office, those receiving all chemotherapy </a:t>
            </a:r>
            <a:r>
              <a:rPr lang="en-US" dirty="0" smtClean="0"/>
              <a:t>in </a:t>
            </a:r>
            <a:r>
              <a:rPr lang="en-US" dirty="0"/>
              <a:t>a hospital outpatient facility </a:t>
            </a:r>
            <a:r>
              <a:rPr lang="en-US" dirty="0" smtClean="0"/>
              <a:t>had PPPY costs </a:t>
            </a:r>
            <a:r>
              <a:rPr lang="en-US" dirty="0"/>
              <a:t>that </a:t>
            </a:r>
            <a:r>
              <a:rPr lang="en-US" dirty="0" smtClean="0"/>
              <a:t>were:</a:t>
            </a:r>
            <a:endParaRPr lang="en-US" dirty="0"/>
          </a:p>
          <a:p>
            <a:pPr lvl="1">
              <a:lnSpc>
                <a:spcPct val="110000"/>
              </a:lnSpc>
            </a:pPr>
            <a:r>
              <a:rPr lang="en-US" dirty="0"/>
              <a:t>$13,167 (37%) higher in </a:t>
            </a:r>
            <a:r>
              <a:rPr lang="en-US" dirty="0" smtClean="0"/>
              <a:t>2004</a:t>
            </a:r>
          </a:p>
          <a:p>
            <a:pPr lvl="1">
              <a:lnSpc>
                <a:spcPct val="110000"/>
              </a:lnSpc>
            </a:pPr>
            <a:r>
              <a:rPr lang="en-US" dirty="0" smtClean="0"/>
              <a:t>$16,208 </a:t>
            </a:r>
            <a:r>
              <a:rPr lang="en-US" dirty="0"/>
              <a:t>(34%) higher in </a:t>
            </a:r>
            <a:r>
              <a:rPr lang="en-US" dirty="0" smtClean="0"/>
              <a:t>2014</a:t>
            </a:r>
            <a:endParaRPr lang="en-US" dirty="0"/>
          </a:p>
        </p:txBody>
      </p:sp>
    </p:spTree>
    <p:extLst>
      <p:ext uri="{BB962C8B-B14F-4D97-AF65-F5344CB8AC3E}">
        <p14:creationId xmlns:p14="http://schemas.microsoft.com/office/powerpoint/2010/main" val="202164395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332" y="179190"/>
            <a:ext cx="8229600" cy="699029"/>
          </a:xfrm>
        </p:spPr>
        <p:txBody>
          <a:bodyPr/>
          <a:lstStyle/>
          <a:p>
            <a:r>
              <a:rPr lang="en-US" dirty="0" smtClean="0"/>
              <a:t>Commercial Costs </a:t>
            </a:r>
            <a:br>
              <a:rPr lang="en-US" dirty="0" smtClean="0"/>
            </a:br>
            <a:r>
              <a:rPr lang="en-US" dirty="0" smtClean="0"/>
              <a:t>Significantly </a:t>
            </a:r>
            <a:r>
              <a:rPr lang="en-US" dirty="0"/>
              <a:t>Higher in Hospitals</a:t>
            </a:r>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
        <p:nvSpPr>
          <p:cNvPr id="6" name="Content Placeholder 2"/>
          <p:cNvSpPr>
            <a:spLocks noGrp="1"/>
          </p:cNvSpPr>
          <p:nvPr>
            <p:ph idx="1"/>
          </p:nvPr>
        </p:nvSpPr>
        <p:spPr>
          <a:xfrm>
            <a:off x="596900" y="4150714"/>
            <a:ext cx="8102600" cy="1500786"/>
          </a:xfrm>
        </p:spPr>
        <p:txBody>
          <a:bodyPr>
            <a:normAutofit fontScale="92500" lnSpcReduction="20000"/>
          </a:bodyPr>
          <a:lstStyle/>
          <a:p>
            <a:pPr>
              <a:lnSpc>
                <a:spcPct val="110000"/>
              </a:lnSpc>
            </a:pPr>
            <a:r>
              <a:rPr lang="en-US" sz="2100" dirty="0" smtClean="0"/>
              <a:t>Compared </a:t>
            </a:r>
            <a:r>
              <a:rPr lang="en-US" sz="2100" dirty="0"/>
              <a:t>to patients receiving all chemotherapy </a:t>
            </a:r>
            <a:r>
              <a:rPr lang="en-US" sz="2100" dirty="0" smtClean="0"/>
              <a:t>in </a:t>
            </a:r>
            <a:r>
              <a:rPr lang="en-US" sz="2100" dirty="0"/>
              <a:t>a physician office, those receiving all chemotherapy </a:t>
            </a:r>
            <a:r>
              <a:rPr lang="en-US" sz="2100" dirty="0" smtClean="0"/>
              <a:t>in </a:t>
            </a:r>
            <a:r>
              <a:rPr lang="en-US" sz="2100" dirty="0"/>
              <a:t>a hospital outpatient facility </a:t>
            </a:r>
            <a:r>
              <a:rPr lang="en-US" sz="2100" dirty="0" smtClean="0"/>
              <a:t>had PPPY costs </a:t>
            </a:r>
            <a:r>
              <a:rPr lang="en-US" sz="2100" dirty="0"/>
              <a:t>that </a:t>
            </a:r>
            <a:r>
              <a:rPr lang="en-US" sz="2100" dirty="0" smtClean="0"/>
              <a:t>were:</a:t>
            </a:r>
            <a:endParaRPr lang="en-US" sz="2100" dirty="0"/>
          </a:p>
          <a:p>
            <a:pPr lvl="1"/>
            <a:r>
              <a:rPr lang="en-US" sz="1800" dirty="0" smtClean="0"/>
              <a:t>$</a:t>
            </a:r>
            <a:r>
              <a:rPr lang="en-US" sz="1800" dirty="0"/>
              <a:t>19,475 (25%) higher in </a:t>
            </a:r>
            <a:r>
              <a:rPr lang="en-US" sz="1800" dirty="0" smtClean="0"/>
              <a:t>2004</a:t>
            </a:r>
          </a:p>
          <a:p>
            <a:pPr lvl="1"/>
            <a:r>
              <a:rPr lang="en-US" sz="1800" dirty="0" smtClean="0"/>
              <a:t>$46,272 </a:t>
            </a:r>
            <a:r>
              <a:rPr lang="en-US" sz="1800" dirty="0"/>
              <a:t>(42%) higher in </a:t>
            </a:r>
            <a:r>
              <a:rPr lang="en-US" sz="1800" dirty="0" smtClean="0"/>
              <a:t>2014</a:t>
            </a:r>
            <a:endParaRPr lang="en-US" sz="18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2317"/>
            <a:ext cx="5956300" cy="2755900"/>
          </a:xfrm>
          <a:prstGeom prst="rect">
            <a:avLst/>
          </a:prstGeom>
          <a:noFill/>
        </p:spPr>
      </p:pic>
    </p:spTree>
    <p:extLst>
      <p:ext uri="{BB962C8B-B14F-4D97-AF65-F5344CB8AC3E}">
        <p14:creationId xmlns:p14="http://schemas.microsoft.com/office/powerpoint/2010/main" val="184038095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20000"/>
              </a:lnSpc>
            </a:pPr>
            <a:r>
              <a:rPr lang="en-US" dirty="0" smtClean="0"/>
              <a:t>Medicare spending on chemotherapy alone would have been $2 billion lower if all of the shift had not occurred</a:t>
            </a:r>
          </a:p>
          <a:p>
            <a:pPr lvl="1">
              <a:lnSpc>
                <a:spcPct val="120000"/>
              </a:lnSpc>
            </a:pPr>
            <a:r>
              <a:rPr lang="en-US" dirty="0" smtClean="0"/>
              <a:t>The total impact of the shift much greater than $2 billion because of other services (e.g., radiation, imaging, E&amp;M) shifting</a:t>
            </a:r>
          </a:p>
          <a:p>
            <a:pPr lvl="2">
              <a:lnSpc>
                <a:spcPct val="120000"/>
              </a:lnSpc>
            </a:pPr>
            <a:r>
              <a:rPr lang="en-US" dirty="0" err="1"/>
              <a:t>Avalere</a:t>
            </a:r>
            <a:r>
              <a:rPr lang="en-US" dirty="0"/>
              <a:t> Study – </a:t>
            </a:r>
            <a:r>
              <a:rPr lang="en-US" i="1" dirty="0"/>
              <a:t>“These findings suggest that when care is initiated in the typically higher-paying HOPD setting, the services that follow also result in higher spending relative to when care is initiated in the office setting. Thus, the payment differential that begins with the initial service may extend and amplify throughout the entire episode.” </a:t>
            </a:r>
            <a:endParaRPr lang="en-US" dirty="0" smtClean="0"/>
          </a:p>
          <a:p>
            <a:pPr lvl="1">
              <a:lnSpc>
                <a:spcPct val="120000"/>
              </a:lnSpc>
            </a:pPr>
            <a:r>
              <a:rPr lang="en-US" dirty="0" smtClean="0"/>
              <a:t>Hospital facility fees further drive up the costs</a:t>
            </a:r>
          </a:p>
          <a:p>
            <a:pPr>
              <a:lnSpc>
                <a:spcPct val="120000"/>
              </a:lnSpc>
            </a:pPr>
            <a:r>
              <a:rPr lang="en-US" dirty="0" smtClean="0"/>
              <a:t>Shift greater on the commercial side, and costs even higher in hospitals, so impact greater to private payers </a:t>
            </a:r>
          </a:p>
        </p:txBody>
      </p:sp>
      <p:sp>
        <p:nvSpPr>
          <p:cNvPr id="3" name="Title 2"/>
          <p:cNvSpPr>
            <a:spLocks noGrp="1"/>
          </p:cNvSpPr>
          <p:nvPr>
            <p:ph type="title"/>
          </p:nvPr>
        </p:nvSpPr>
        <p:spPr/>
        <p:txBody>
          <a:bodyPr/>
          <a:lstStyle/>
          <a:p>
            <a:r>
              <a:rPr lang="en-US" dirty="0" smtClean="0"/>
              <a:t>Cost to Medicare of the Shift in Site of Care</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
        <p:nvSpPr>
          <p:cNvPr id="6" name="TextBox 4"/>
          <p:cNvSpPr txBox="1">
            <a:spLocks noChangeArrowheads="1"/>
          </p:cNvSpPr>
          <p:nvPr/>
        </p:nvSpPr>
        <p:spPr bwMode="auto">
          <a:xfrm>
            <a:off x="559838" y="5446293"/>
            <a:ext cx="67056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rgbClr val="000000"/>
                </a:solidFill>
              </a:rPr>
              <a:t>Source</a:t>
            </a:r>
            <a:r>
              <a:rPr lang="en-US" sz="1000" i="1" dirty="0">
                <a:solidFill>
                  <a:srgbClr val="000000"/>
                </a:solidFill>
              </a:rPr>
              <a:t>: </a:t>
            </a:r>
            <a:r>
              <a:rPr lang="en-US" sz="1000" i="1" dirty="0" smtClean="0"/>
              <a:t>Medicare </a:t>
            </a:r>
            <a:r>
              <a:rPr lang="en-US" sz="1000" i="1" dirty="0"/>
              <a:t>Payment Differentials Across Outpatient Settings of </a:t>
            </a:r>
            <a:r>
              <a:rPr lang="en-US" sz="1000" i="1" dirty="0" smtClean="0"/>
              <a:t>Care</a:t>
            </a:r>
            <a:r>
              <a:rPr lang="en-US" sz="1000" dirty="0" smtClean="0"/>
              <a:t>, Avalere Health, February2016. </a:t>
            </a:r>
            <a:endParaRPr lang="en-US" sz="1000" dirty="0">
              <a:solidFill>
                <a:srgbClr val="000000"/>
              </a:solidFill>
            </a:endParaRPr>
          </a:p>
        </p:txBody>
      </p:sp>
    </p:spTree>
    <p:extLst>
      <p:ext uri="{BB962C8B-B14F-4D97-AF65-F5344CB8AC3E}">
        <p14:creationId xmlns:p14="http://schemas.microsoft.com/office/powerpoint/2010/main" val="34736240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Increasing prices of cancer drugs are a real problem but not focus of all cancer costs as per the media and the academics</a:t>
            </a:r>
          </a:p>
          <a:p>
            <a:pPr lvl="1"/>
            <a:r>
              <a:rPr lang="en-US" dirty="0" smtClean="0"/>
              <a:t>Cut cancer drug spending in half (totally unrealistic) and spending is only cut by 9-10%</a:t>
            </a:r>
          </a:p>
          <a:p>
            <a:r>
              <a:rPr lang="en-US" dirty="0" smtClean="0"/>
              <a:t>Medicare is being subsidized by commercial payers</a:t>
            </a:r>
          </a:p>
          <a:p>
            <a:pPr lvl="1"/>
            <a:r>
              <a:rPr lang="en-US" dirty="0" smtClean="0"/>
              <a:t>Commercial chemotherapy costs 129.2% higher in community oncology practices for commercial than Medicare</a:t>
            </a:r>
          </a:p>
          <a:p>
            <a:pPr lvl="1"/>
            <a:r>
              <a:rPr lang="en-US" dirty="0" smtClean="0"/>
              <a:t>145.3% higher in outpatient hospitals</a:t>
            </a:r>
          </a:p>
          <a:p>
            <a:r>
              <a:rPr lang="en-US" dirty="0" smtClean="0"/>
              <a:t>Site of care shift is a real driver of cancer care costs</a:t>
            </a:r>
          </a:p>
          <a:p>
            <a:pPr lvl="1"/>
            <a:r>
              <a:rPr lang="en-US" dirty="0" smtClean="0"/>
              <a:t>In fact, is the most </a:t>
            </a:r>
            <a:r>
              <a:rPr lang="en-US" smtClean="0"/>
              <a:t>important driver</a:t>
            </a:r>
            <a:endParaRPr lang="en-US" dirty="0"/>
          </a:p>
        </p:txBody>
      </p:sp>
      <p:sp>
        <p:nvSpPr>
          <p:cNvPr id="3" name="Title 2"/>
          <p:cNvSpPr>
            <a:spLocks noGrp="1"/>
          </p:cNvSpPr>
          <p:nvPr>
            <p:ph type="title"/>
          </p:nvPr>
        </p:nvSpPr>
        <p:spPr/>
        <p:txBody>
          <a:bodyPr/>
          <a:lstStyle/>
          <a:p>
            <a:r>
              <a:rPr lang="en-US" dirty="0" smtClean="0"/>
              <a:t>Take </a:t>
            </a:r>
            <a:r>
              <a:rPr lang="en-US" dirty="0" err="1" smtClean="0"/>
              <a:t>Aways</a:t>
            </a:r>
            <a:r>
              <a:rPr lang="en-US" dirty="0" smtClean="0"/>
              <a:t> from the Cost Drivers Study</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t>© 2015 Community Oncology Alliance</a:t>
            </a:r>
            <a:endParaRPr lang="en-US" dirty="0"/>
          </a:p>
        </p:txBody>
      </p:sp>
    </p:spTree>
    <p:extLst>
      <p:ext uri="{BB962C8B-B14F-4D97-AF65-F5344CB8AC3E}">
        <p14:creationId xmlns:p14="http://schemas.microsoft.com/office/powerpoint/2010/main" val="190120760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Site neutrality</a:t>
            </a:r>
          </a:p>
          <a:p>
            <a:pPr lvl="1"/>
            <a:r>
              <a:rPr lang="en-US" dirty="0" smtClean="0"/>
              <a:t>BBA law took the first real stab at creating site neutral payments </a:t>
            </a:r>
          </a:p>
          <a:p>
            <a:pPr lvl="1"/>
            <a:r>
              <a:rPr lang="en-US" dirty="0" smtClean="0"/>
              <a:t>More coming on site neutrality</a:t>
            </a:r>
          </a:p>
          <a:p>
            <a:r>
              <a:rPr lang="en-US" dirty="0" smtClean="0"/>
              <a:t>340B in hospitals in the crosshairs</a:t>
            </a:r>
          </a:p>
          <a:p>
            <a:pPr lvl="1"/>
            <a:r>
              <a:rPr lang="en-US" dirty="0" smtClean="0"/>
              <a:t>Expect legislation on this</a:t>
            </a:r>
          </a:p>
          <a:p>
            <a:pPr lvl="1"/>
            <a:r>
              <a:rPr lang="en-US" dirty="0" smtClean="0"/>
              <a:t>Question is this year or next year to move it</a:t>
            </a:r>
          </a:p>
          <a:p>
            <a:pPr lvl="2"/>
            <a:r>
              <a:rPr lang="en-US" dirty="0" smtClean="0"/>
              <a:t>Don’t count out end-of-the-year vehicles</a:t>
            </a:r>
          </a:p>
          <a:p>
            <a:r>
              <a:rPr lang="en-US" dirty="0" smtClean="0"/>
              <a:t>Issues around implementation of MACRA</a:t>
            </a:r>
          </a:p>
          <a:p>
            <a:r>
              <a:rPr lang="en-US" i="1" dirty="0" smtClean="0"/>
              <a:t>Election politics in full swing!!!</a:t>
            </a:r>
            <a:endParaRPr lang="en-US" i="1" dirty="0"/>
          </a:p>
        </p:txBody>
      </p:sp>
      <p:sp>
        <p:nvSpPr>
          <p:cNvPr id="3" name="Title 2"/>
          <p:cNvSpPr>
            <a:spLocks noGrp="1"/>
          </p:cNvSpPr>
          <p:nvPr>
            <p:ph type="title"/>
          </p:nvPr>
        </p:nvSpPr>
        <p:spPr/>
        <p:txBody>
          <a:bodyPr/>
          <a:lstStyle/>
          <a:p>
            <a:r>
              <a:rPr lang="en-US" dirty="0" smtClean="0"/>
              <a:t>What Else is Happening on Capitol Hill</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179837441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CMS using CMMI’s authority in the ACA to implement a “model” on Medicare Part B drug payment</a:t>
            </a:r>
          </a:p>
          <a:p>
            <a:r>
              <a:rPr lang="en-US" dirty="0" smtClean="0"/>
              <a:t>“Model” will carve up the country by zip codes to ”test” the impact of ASP + 2.5% and $16.80 reimbursement</a:t>
            </a:r>
          </a:p>
          <a:p>
            <a:pPr lvl="1"/>
            <a:r>
              <a:rPr lang="en-US" dirty="0" smtClean="0"/>
              <a:t>3/4s of the country gets lower reimbursement</a:t>
            </a:r>
          </a:p>
          <a:p>
            <a:pPr lvl="1"/>
            <a:r>
              <a:rPr lang="en-US" b="1" dirty="0" smtClean="0">
                <a:solidFill>
                  <a:srgbClr val="FF0000"/>
                </a:solidFill>
              </a:rPr>
              <a:t>Rate is really ASP + 0.86% and $16.53 with sequester cut</a:t>
            </a:r>
          </a:p>
          <a:p>
            <a:r>
              <a:rPr lang="en-US" dirty="0" smtClean="0"/>
              <a:t>Few drugs excluded but </a:t>
            </a:r>
            <a:r>
              <a:rPr lang="en-US" u="sng" dirty="0" smtClean="0"/>
              <a:t>very interesting</a:t>
            </a:r>
            <a:r>
              <a:rPr lang="en-US" dirty="0" smtClean="0"/>
              <a:t> that drugs in short supply excluded from lower reimbursement</a:t>
            </a:r>
          </a:p>
          <a:p>
            <a:r>
              <a:rPr lang="en-US" dirty="0" smtClean="0"/>
              <a:t>Hint that OCM practices excluded</a:t>
            </a:r>
          </a:p>
          <a:p>
            <a:r>
              <a:rPr lang="en-US" dirty="0" smtClean="0"/>
              <a:t>Financial dynamic is that very low-priced drugs are very profitable and high-priced drugs below water</a:t>
            </a:r>
            <a:endParaRPr lang="en-US" dirty="0"/>
          </a:p>
        </p:txBody>
      </p:sp>
      <p:sp>
        <p:nvSpPr>
          <p:cNvPr id="3" name="Title 2"/>
          <p:cNvSpPr>
            <a:spLocks noGrp="1"/>
          </p:cNvSpPr>
          <p:nvPr>
            <p:ph type="title"/>
          </p:nvPr>
        </p:nvSpPr>
        <p:spPr/>
        <p:txBody>
          <a:bodyPr/>
          <a:lstStyle/>
          <a:p>
            <a:r>
              <a:rPr lang="en-US" dirty="0" smtClean="0"/>
              <a:t>Medicare Part B Drug Payment ”Model”</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91813682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8228" y="1447799"/>
            <a:ext cx="3755332" cy="4326467"/>
          </a:xfrm>
        </p:spPr>
        <p:txBody>
          <a:bodyPr/>
          <a:lstStyle/>
          <a:p>
            <a:r>
              <a:rPr lang="en-US" sz="2000" dirty="0" smtClean="0"/>
              <a:t>Close to 900 registered</a:t>
            </a:r>
          </a:p>
          <a:p>
            <a:pPr lvl="1"/>
            <a:r>
              <a:rPr lang="en-US" sz="1800" dirty="0" smtClean="0"/>
              <a:t>Including payers</a:t>
            </a:r>
          </a:p>
          <a:p>
            <a:r>
              <a:rPr lang="en-US" sz="2000" dirty="0" smtClean="0"/>
              <a:t>3 tracks</a:t>
            </a:r>
          </a:p>
          <a:p>
            <a:pPr lvl="1"/>
            <a:r>
              <a:rPr lang="en-US" sz="1800" dirty="0" smtClean="0"/>
              <a:t>Clinical</a:t>
            </a:r>
          </a:p>
          <a:p>
            <a:pPr lvl="1"/>
            <a:r>
              <a:rPr lang="en-US" sz="1800" dirty="0" smtClean="0"/>
              <a:t>Business</a:t>
            </a:r>
          </a:p>
          <a:p>
            <a:pPr lvl="1"/>
            <a:r>
              <a:rPr lang="en-US" sz="1800" dirty="0" smtClean="0"/>
              <a:t>Patient Advocacy</a:t>
            </a:r>
          </a:p>
          <a:p>
            <a:r>
              <a:rPr lang="en-US" sz="2000" dirty="0" smtClean="0"/>
              <a:t>Great new venue at Loews Royal Pacific Resort in Universal Studios Orlando, Florida</a:t>
            </a:r>
            <a:endParaRPr lang="en-US" sz="2000" dirty="0"/>
          </a:p>
          <a:p>
            <a:r>
              <a:rPr lang="en-US" sz="2000" dirty="0" smtClean="0"/>
              <a:t>Joan </a:t>
            </a:r>
            <a:r>
              <a:rPr lang="en-US" sz="2000" dirty="0" err="1" smtClean="0"/>
              <a:t>Lunden</a:t>
            </a:r>
            <a:r>
              <a:rPr lang="en-US" sz="2000" dirty="0" smtClean="0"/>
              <a:t> Keynote</a:t>
            </a:r>
            <a:endParaRPr lang="en-US" sz="2000" dirty="0"/>
          </a:p>
        </p:txBody>
      </p:sp>
      <p:sp>
        <p:nvSpPr>
          <p:cNvPr id="3" name="Title 2"/>
          <p:cNvSpPr>
            <a:spLocks noGrp="1"/>
          </p:cNvSpPr>
          <p:nvPr>
            <p:ph type="title"/>
          </p:nvPr>
        </p:nvSpPr>
        <p:spPr>
          <a:xfrm>
            <a:off x="561332" y="331590"/>
            <a:ext cx="8229600" cy="699029"/>
          </a:xfrm>
        </p:spPr>
        <p:txBody>
          <a:bodyPr/>
          <a:lstStyle/>
          <a:p>
            <a:r>
              <a:rPr lang="en-US" dirty="0" smtClean="0"/>
              <a:t>2016 Community Oncology Conference</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32" y="1142999"/>
            <a:ext cx="3340100" cy="4322482"/>
          </a:xfrm>
          <a:prstGeom prst="rect">
            <a:avLst/>
          </a:prstGeom>
          <a:solidFill>
            <a:schemeClr val="bg1"/>
          </a:solidFill>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5464912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31</a:t>
            </a:fld>
            <a:endParaRPr lang="en-US" dirty="0"/>
          </a:p>
        </p:txBody>
      </p:sp>
      <p:sp>
        <p:nvSpPr>
          <p:cNvPr id="5" name="Footer Placeholder 4"/>
          <p:cNvSpPr>
            <a:spLocks noGrp="1"/>
          </p:cNvSpPr>
          <p:nvPr>
            <p:ph type="ftr" sz="quarter" idx="11"/>
          </p:nvPr>
        </p:nvSpPr>
        <p:spPr/>
        <p:txBody>
          <a:bodyPr/>
          <a:lstStyle/>
          <a:p>
            <a:pPr>
              <a:defRPr/>
            </a:pPr>
            <a:r>
              <a:rPr lang="en-US" smtClean="0"/>
              <a:t>© 2015 Community Oncology Alliance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9545"/>
          <a:stretch/>
        </p:blipFill>
        <p:spPr>
          <a:xfrm>
            <a:off x="0" y="1"/>
            <a:ext cx="9144000" cy="5822576"/>
          </a:xfrm>
          <a:prstGeom prst="rect">
            <a:avLst/>
          </a:prstGeom>
        </p:spPr>
      </p:pic>
    </p:spTree>
    <p:extLst>
      <p:ext uri="{BB962C8B-B14F-4D97-AF65-F5344CB8AC3E}">
        <p14:creationId xmlns:p14="http://schemas.microsoft.com/office/powerpoint/2010/main" val="4095752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
        <p:nvSpPr>
          <p:cNvPr id="6" name="Content Placeholder 2"/>
          <p:cNvSpPr>
            <a:spLocks noGrp="1"/>
          </p:cNvSpPr>
          <p:nvPr>
            <p:ph idx="1"/>
          </p:nvPr>
        </p:nvSpPr>
        <p:spPr>
          <a:xfrm>
            <a:off x="596900" y="1327150"/>
            <a:ext cx="7162800" cy="4159250"/>
          </a:xfrm>
        </p:spPr>
        <p:txBody>
          <a:bodyPr>
            <a:normAutofit lnSpcReduction="10000"/>
          </a:bodyPr>
          <a:lstStyle/>
          <a:p>
            <a:pPr>
              <a:lnSpc>
                <a:spcPct val="90000"/>
              </a:lnSpc>
              <a:buFont typeface="Wingdings" charset="0"/>
              <a:buNone/>
            </a:pPr>
            <a:r>
              <a:rPr lang="en-US" dirty="0">
                <a:latin typeface="Tahoma" charset="0"/>
                <a:ea typeface="ＭＳ Ｐゴシック" charset="0"/>
              </a:rPr>
              <a:t>Ted Okon</a:t>
            </a:r>
          </a:p>
          <a:p>
            <a:pPr>
              <a:lnSpc>
                <a:spcPct val="90000"/>
              </a:lnSpc>
              <a:buFont typeface="Wingdings" charset="0"/>
              <a:buNone/>
            </a:pPr>
            <a:r>
              <a:rPr lang="en-US" sz="2000" dirty="0">
                <a:solidFill>
                  <a:srgbClr val="800000"/>
                </a:solidFill>
                <a:latin typeface="Tahoma" charset="0"/>
                <a:ea typeface="ＭＳ Ｐゴシック" charset="0"/>
                <a:hlinkClick r:id="rId2"/>
              </a:rPr>
              <a:t>tokon@COAcancer.org</a:t>
            </a:r>
            <a:endParaRPr lang="en-US" sz="2000" dirty="0">
              <a:solidFill>
                <a:srgbClr val="800000"/>
              </a:solidFill>
              <a:latin typeface="Tahoma" charset="0"/>
              <a:ea typeface="ＭＳ Ｐゴシック" charset="0"/>
            </a:endParaRPr>
          </a:p>
          <a:p>
            <a:pPr>
              <a:lnSpc>
                <a:spcPct val="90000"/>
              </a:lnSpc>
              <a:buFont typeface="Wingdings" charset="0"/>
              <a:buNone/>
            </a:pPr>
            <a:r>
              <a:rPr lang="en-US" sz="2000" dirty="0">
                <a:latin typeface="Tahoma" charset="0"/>
                <a:ea typeface="ＭＳ Ｐゴシック" charset="0"/>
              </a:rPr>
              <a:t>Twitter @TedOkonCOA   </a:t>
            </a:r>
          </a:p>
          <a:p>
            <a:pPr>
              <a:lnSpc>
                <a:spcPct val="90000"/>
              </a:lnSpc>
              <a:buFont typeface="Wingdings" charset="0"/>
              <a:buNone/>
            </a:pPr>
            <a:endParaRPr lang="en-US" i="1" dirty="0">
              <a:solidFill>
                <a:srgbClr val="FF0000"/>
              </a:solidFill>
              <a:latin typeface="Tahoma" charset="0"/>
              <a:ea typeface="ＭＳ Ｐゴシック" charset="0"/>
            </a:endParaRPr>
          </a:p>
          <a:p>
            <a:pPr>
              <a:lnSpc>
                <a:spcPct val="90000"/>
              </a:lnSpc>
              <a:buFont typeface="Wingdings" charset="0"/>
              <a:buNone/>
            </a:pPr>
            <a:r>
              <a:rPr lang="en-US" sz="2000" dirty="0">
                <a:solidFill>
                  <a:srgbClr val="3293D2"/>
                </a:solidFill>
                <a:latin typeface="Tahoma" charset="0"/>
                <a:ea typeface="ＭＳ Ｐゴシック" charset="0"/>
                <a:hlinkClick r:id="rId3"/>
              </a:rPr>
              <a:t>www.CommunityOncology.org</a:t>
            </a:r>
            <a:endParaRPr lang="en-US" sz="2000" dirty="0">
              <a:solidFill>
                <a:srgbClr val="3293D2"/>
              </a:solidFill>
              <a:latin typeface="Tahoma" charset="0"/>
              <a:ea typeface="ＭＳ Ｐゴシック" charset="0"/>
            </a:endParaRPr>
          </a:p>
          <a:p>
            <a:pPr>
              <a:lnSpc>
                <a:spcPct val="90000"/>
              </a:lnSpc>
              <a:buFont typeface="Wingdings" charset="0"/>
              <a:buNone/>
            </a:pPr>
            <a:r>
              <a:rPr lang="en-US" sz="2000" dirty="0">
                <a:solidFill>
                  <a:srgbClr val="3293D2"/>
                </a:solidFill>
                <a:latin typeface="Tahoma" charset="0"/>
                <a:ea typeface="ＭＳ Ｐゴシック" charset="0"/>
                <a:hlinkClick r:id="rId4"/>
              </a:rPr>
              <a:t>www.MedicalHomeOncology.org</a:t>
            </a:r>
            <a:r>
              <a:rPr lang="en-US" sz="2000" dirty="0">
                <a:solidFill>
                  <a:srgbClr val="3293D2"/>
                </a:solidFill>
                <a:latin typeface="Tahoma" charset="0"/>
                <a:ea typeface="ＭＳ Ｐゴシック" charset="0"/>
              </a:rPr>
              <a:t>  </a:t>
            </a:r>
          </a:p>
          <a:p>
            <a:pPr>
              <a:lnSpc>
                <a:spcPct val="90000"/>
              </a:lnSpc>
              <a:buFont typeface="Wingdings" charset="0"/>
              <a:buNone/>
            </a:pPr>
            <a:r>
              <a:rPr lang="en-US" sz="2000" dirty="0">
                <a:solidFill>
                  <a:srgbClr val="3293D2"/>
                </a:solidFill>
                <a:latin typeface="Tahoma" charset="0"/>
                <a:ea typeface="ＭＳ Ｐゴシック" charset="0"/>
                <a:hlinkClick r:id="rId5"/>
              </a:rPr>
              <a:t>www.COAadvocacy.org</a:t>
            </a:r>
            <a:r>
              <a:rPr lang="en-US" sz="2000" dirty="0">
                <a:solidFill>
                  <a:srgbClr val="3293D2"/>
                </a:solidFill>
                <a:latin typeface="Tahoma" charset="0"/>
                <a:ea typeface="ＭＳ Ｐゴシック" charset="0"/>
              </a:rPr>
              <a:t> </a:t>
            </a:r>
            <a:r>
              <a:rPr lang="en-US" sz="2000" dirty="0">
                <a:latin typeface="Tahoma" charset="0"/>
                <a:ea typeface="ＭＳ Ｐゴシック" charset="0"/>
              </a:rPr>
              <a:t>(CPAN)</a:t>
            </a:r>
          </a:p>
          <a:p>
            <a:pPr>
              <a:lnSpc>
                <a:spcPct val="90000"/>
              </a:lnSpc>
              <a:buFont typeface="Wingdings" charset="0"/>
              <a:buNone/>
            </a:pPr>
            <a:endParaRPr lang="en-US" sz="2000" dirty="0">
              <a:latin typeface="Tahoma" charset="0"/>
              <a:ea typeface="ＭＳ Ｐゴシック" charset="0"/>
            </a:endParaRPr>
          </a:p>
          <a:p>
            <a:pPr>
              <a:lnSpc>
                <a:spcPct val="90000"/>
              </a:lnSpc>
              <a:buFont typeface="Wingdings" charset="0"/>
              <a:buNone/>
            </a:pPr>
            <a:endParaRPr lang="en-US" sz="2000" dirty="0">
              <a:latin typeface="Tahoma" charset="0"/>
              <a:ea typeface="ＭＳ Ｐゴシック" charset="0"/>
            </a:endParaRPr>
          </a:p>
          <a:p>
            <a:pPr>
              <a:lnSpc>
                <a:spcPct val="90000"/>
              </a:lnSpc>
              <a:buFont typeface="Wingdings" charset="0"/>
              <a:buNone/>
            </a:pPr>
            <a:endParaRPr lang="en-US" sz="2000" dirty="0">
              <a:latin typeface="Tahoma" charset="0"/>
              <a:ea typeface="ＭＳ Ｐゴシック" charset="0"/>
            </a:endParaRPr>
          </a:p>
          <a:p>
            <a:pPr>
              <a:lnSpc>
                <a:spcPct val="90000"/>
              </a:lnSpc>
              <a:buFont typeface="Wingdings" charset="0"/>
              <a:buNone/>
            </a:pPr>
            <a:r>
              <a:rPr lang="en-US" sz="2000" dirty="0">
                <a:solidFill>
                  <a:srgbClr val="3293D2"/>
                </a:solidFill>
                <a:latin typeface="Tahoma" charset="0"/>
                <a:ea typeface="ＭＳ Ｐゴシック" charset="0"/>
                <a:hlinkClick r:id="rId6"/>
              </a:rPr>
              <a:t>www.facebook.com/CommunityOncologyAlliance</a:t>
            </a:r>
            <a:endParaRPr lang="en-US" sz="2000" dirty="0">
              <a:solidFill>
                <a:srgbClr val="3293D2"/>
              </a:solidFill>
              <a:latin typeface="Tahoma" charset="0"/>
              <a:ea typeface="ＭＳ Ｐゴシック" charset="0"/>
            </a:endParaRPr>
          </a:p>
          <a:p>
            <a:pPr>
              <a:lnSpc>
                <a:spcPct val="90000"/>
              </a:lnSpc>
              <a:buFont typeface="Wingdings" charset="0"/>
              <a:buNone/>
            </a:pPr>
            <a:endParaRPr lang="en-US" sz="2000" dirty="0">
              <a:latin typeface="Tahoma" charset="0"/>
              <a:ea typeface="ＭＳ Ｐゴシック" charset="0"/>
            </a:endParaRPr>
          </a:p>
          <a:p>
            <a:pPr>
              <a:lnSpc>
                <a:spcPct val="90000"/>
              </a:lnSpc>
              <a:buFont typeface="Wingdings" charset="0"/>
              <a:buNone/>
            </a:pPr>
            <a:endParaRPr lang="en-US" dirty="0">
              <a:latin typeface="Tahoma" charset="0"/>
              <a:ea typeface="ＭＳ Ｐゴシック" charset="0"/>
            </a:endParaRPr>
          </a:p>
          <a:p>
            <a:pPr>
              <a:lnSpc>
                <a:spcPct val="90000"/>
              </a:lnSpc>
              <a:buFont typeface="Wingdings" charset="0"/>
              <a:buNone/>
            </a:pPr>
            <a:endParaRPr lang="en-US" dirty="0">
              <a:latin typeface="Tahoma" charset="0"/>
              <a:ea typeface="ＭＳ Ｐゴシック" charset="0"/>
            </a:endParaRPr>
          </a:p>
        </p:txBody>
      </p:sp>
      <p:pic>
        <p:nvPicPr>
          <p:cNvPr id="7" name="Picture 6" descr="TODC.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0900" y="1333500"/>
            <a:ext cx="2590800" cy="34686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21797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7632" y="1143000"/>
            <a:ext cx="8229600" cy="1075766"/>
          </a:xfrm>
        </p:spPr>
        <p:txBody>
          <a:bodyPr/>
          <a:lstStyle/>
          <a:p>
            <a:pPr marL="0" indent="0">
              <a:buNone/>
            </a:pPr>
            <a:r>
              <a:rPr lang="is-IS" dirty="0"/>
              <a:t>CEU Code            CEUs                      </a:t>
            </a:r>
            <a:r>
              <a:rPr lang="is-IS" dirty="0" smtClean="0"/>
              <a:t>Specialty</a:t>
            </a:r>
          </a:p>
          <a:p>
            <a:pPr marL="0" indent="0">
              <a:buNone/>
            </a:pPr>
            <a:r>
              <a:rPr lang="is-IS" dirty="0" smtClean="0"/>
              <a:t>48158UQP                1                         Core A and CHONC   </a:t>
            </a:r>
            <a:endParaRPr lang="en-US" dirty="0"/>
          </a:p>
        </p:txBody>
      </p:sp>
      <p:sp>
        <p:nvSpPr>
          <p:cNvPr id="3" name="Title 2"/>
          <p:cNvSpPr>
            <a:spLocks noGrp="1"/>
          </p:cNvSpPr>
          <p:nvPr>
            <p:ph type="title"/>
          </p:nvPr>
        </p:nvSpPr>
        <p:spPr/>
        <p:txBody>
          <a:bodyPr/>
          <a:lstStyle/>
          <a:p>
            <a:r>
              <a:rPr lang="en-US" dirty="0" smtClean="0"/>
              <a:t>CEU</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smtClean="0"/>
              <a:t>© 2015 Community Oncology Alliance</a:t>
            </a:r>
            <a:endParaRPr lang="en-US" dirty="0"/>
          </a:p>
        </p:txBody>
      </p:sp>
    </p:spTree>
    <p:extLst>
      <p:ext uri="{BB962C8B-B14F-4D97-AF65-F5344CB8AC3E}">
        <p14:creationId xmlns:p14="http://schemas.microsoft.com/office/powerpoint/2010/main" val="25098291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nSpc>
                <a:spcPct val="120000"/>
              </a:lnSpc>
            </a:pPr>
            <a:r>
              <a:rPr lang="en-US" sz="2600" dirty="0" smtClean="0"/>
              <a:t>Oncologists are not prescribing the “right” treatment for their patients</a:t>
            </a:r>
          </a:p>
          <a:p>
            <a:pPr lvl="1">
              <a:lnSpc>
                <a:spcPct val="120000"/>
              </a:lnSpc>
            </a:pPr>
            <a:r>
              <a:rPr lang="en-US" sz="2200" dirty="0" smtClean="0"/>
              <a:t>Clear from the aggressive CMS PR campaign backing introduction of the “model”</a:t>
            </a:r>
          </a:p>
          <a:p>
            <a:pPr lvl="2">
              <a:lnSpc>
                <a:spcPct val="120000"/>
              </a:lnSpc>
            </a:pPr>
            <a:r>
              <a:rPr lang="en-US" sz="1900" dirty="0" smtClean="0"/>
              <a:t>Oncologists are clearly motivated to prescribe the most expensive drug, not the right drug for the right patient</a:t>
            </a:r>
          </a:p>
          <a:p>
            <a:pPr>
              <a:lnSpc>
                <a:spcPct val="120000"/>
              </a:lnSpc>
            </a:pPr>
            <a:r>
              <a:rPr lang="en-US" sz="2500" dirty="0" smtClean="0"/>
              <a:t>CMS will “fix” this by disincentivizing selection of higher cost therapies</a:t>
            </a:r>
          </a:p>
          <a:p>
            <a:pPr lvl="1">
              <a:lnSpc>
                <a:spcPct val="120000"/>
              </a:lnSpc>
            </a:pPr>
            <a:r>
              <a:rPr lang="en-US" sz="2300" dirty="0" smtClean="0"/>
              <a:t>It will use a financial ”stick”</a:t>
            </a:r>
          </a:p>
          <a:p>
            <a:pPr>
              <a:lnSpc>
                <a:spcPct val="120000"/>
              </a:lnSpc>
            </a:pPr>
            <a:r>
              <a:rPr lang="en-US" sz="2500" dirty="0" smtClean="0"/>
              <a:t>This needs to be a “model” that tests the CMS hypothesis</a:t>
            </a:r>
          </a:p>
          <a:p>
            <a:pPr lvl="1">
              <a:lnSpc>
                <a:spcPct val="120000"/>
              </a:lnSpc>
            </a:pPr>
            <a:r>
              <a:rPr lang="en-US" sz="2300" dirty="0" smtClean="0"/>
              <a:t>Yet, a forced (mandatory) reimbursement reduction for 3/4s of the country</a:t>
            </a:r>
          </a:p>
          <a:p>
            <a:pPr lvl="1">
              <a:lnSpc>
                <a:spcPct val="120000"/>
              </a:lnSpc>
            </a:pPr>
            <a:r>
              <a:rPr lang="en-US" sz="2300" dirty="0" smtClean="0"/>
              <a:t>Yet, no evidence of the CMS hypothesis</a:t>
            </a:r>
          </a:p>
          <a:p>
            <a:pPr lvl="2">
              <a:lnSpc>
                <a:spcPct val="120000"/>
              </a:lnSpc>
            </a:pPr>
            <a:r>
              <a:rPr lang="en-US" sz="1900" dirty="0" smtClean="0"/>
              <a:t>Evidence to the contrary that CMS hypothesis is in fact incorrect  </a:t>
            </a:r>
          </a:p>
          <a:p>
            <a:pPr>
              <a:lnSpc>
                <a:spcPct val="120000"/>
              </a:lnSpc>
            </a:pPr>
            <a:r>
              <a:rPr lang="en-US" sz="2300" dirty="0" smtClean="0"/>
              <a:t>CMS says important to “preserve or enhance” quality</a:t>
            </a:r>
          </a:p>
          <a:p>
            <a:pPr lvl="1">
              <a:lnSpc>
                <a:spcPct val="120000"/>
              </a:lnSpc>
            </a:pPr>
            <a:r>
              <a:rPr lang="en-US" sz="2200" dirty="0" smtClean="0"/>
              <a:t>Yet, no quality measures or patient safeguards in phase 1 </a:t>
            </a:r>
          </a:p>
          <a:p>
            <a:pPr>
              <a:lnSpc>
                <a:spcPct val="120000"/>
              </a:lnSpc>
            </a:pPr>
            <a:r>
              <a:rPr lang="en-US" sz="2500" dirty="0" smtClean="0"/>
              <a:t>”Value” best determined by the government</a:t>
            </a:r>
          </a:p>
          <a:p>
            <a:pPr lvl="1">
              <a:lnSpc>
                <a:spcPct val="120000"/>
              </a:lnSpc>
            </a:pPr>
            <a:r>
              <a:rPr lang="en-US" sz="2300" dirty="0" smtClean="0"/>
              <a:t>Is this the road to UK NICE and restricting patient access to drugs based on government determination of value?</a:t>
            </a:r>
          </a:p>
        </p:txBody>
      </p:sp>
      <p:sp>
        <p:nvSpPr>
          <p:cNvPr id="3" name="Title 2"/>
          <p:cNvSpPr>
            <a:spLocks noGrp="1"/>
          </p:cNvSpPr>
          <p:nvPr>
            <p:ph type="title"/>
          </p:nvPr>
        </p:nvSpPr>
        <p:spPr/>
        <p:txBody>
          <a:bodyPr/>
          <a:lstStyle/>
          <a:p>
            <a:r>
              <a:rPr lang="en-US" dirty="0" smtClean="0"/>
              <a:t>Step Back – What is CMS Really Saying?</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351808957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Clear Evidence CMS Hypothesis is Wrong</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361" y="1155700"/>
            <a:ext cx="3378199" cy="445798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60" y="1155700"/>
            <a:ext cx="3326519" cy="4457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01989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Pressure to get the lower cost therapy, not necessarily the best therapy</a:t>
            </a:r>
          </a:p>
          <a:p>
            <a:r>
              <a:rPr lang="en-US" dirty="0" smtClean="0"/>
              <a:t>Moving towards one-size therapy fits all; not personalized or precise</a:t>
            </a:r>
          </a:p>
          <a:p>
            <a:r>
              <a:rPr lang="en-US" dirty="0" smtClean="0"/>
              <a:t>Value for the masses; rather than for the person</a:t>
            </a:r>
          </a:p>
          <a:p>
            <a:r>
              <a:rPr lang="en-US" dirty="0" smtClean="0"/>
              <a:t>Will likely end up being treated in the outpatient hospital setting</a:t>
            </a:r>
          </a:p>
          <a:p>
            <a:pPr lvl="1"/>
            <a:r>
              <a:rPr lang="en-US" dirty="0" smtClean="0"/>
              <a:t>Higher cost for patient, Medicare, and taxpayers</a:t>
            </a:r>
            <a:endParaRPr lang="en-US" dirty="0"/>
          </a:p>
        </p:txBody>
      </p:sp>
      <p:sp>
        <p:nvSpPr>
          <p:cNvPr id="3" name="Title 2"/>
          <p:cNvSpPr>
            <a:spLocks noGrp="1"/>
          </p:cNvSpPr>
          <p:nvPr>
            <p:ph type="title"/>
          </p:nvPr>
        </p:nvSpPr>
        <p:spPr/>
        <p:txBody>
          <a:bodyPr/>
          <a:lstStyle/>
          <a:p>
            <a:r>
              <a:rPr lang="en-US" dirty="0" smtClean="0"/>
              <a:t>Likely Impact on Patients &amp; Their Care</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90880546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1332" y="306190"/>
            <a:ext cx="8229600" cy="699029"/>
          </a:xfrm>
        </p:spPr>
        <p:txBody>
          <a:bodyPr/>
          <a:lstStyle/>
          <a:p>
            <a:r>
              <a:rPr lang="en-US" dirty="0" smtClean="0"/>
              <a:t>Site of Cancer Care Shifting Dramatically</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
        <p:nvSpPr>
          <p:cNvPr id="11" name="TextBox 4"/>
          <p:cNvSpPr txBox="1">
            <a:spLocks noChangeArrowheads="1"/>
          </p:cNvSpPr>
          <p:nvPr/>
        </p:nvSpPr>
        <p:spPr bwMode="auto">
          <a:xfrm>
            <a:off x="586732" y="5338717"/>
            <a:ext cx="6705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a:solidFill>
                  <a:srgbClr val="000000"/>
                </a:solidFill>
              </a:rPr>
              <a:t>Source</a:t>
            </a:r>
            <a:r>
              <a:rPr lang="en-US" sz="1000" i="1" dirty="0">
                <a:solidFill>
                  <a:srgbClr val="000000"/>
                </a:solidFill>
              </a:rPr>
              <a:t>: </a:t>
            </a:r>
            <a:r>
              <a:rPr lang="en-US" sz="1000" i="1" dirty="0"/>
              <a:t>Cost Drivers of Cancer Care: A Retrospective Analysis of Medicare and Commercially Insured Population Claim Data </a:t>
            </a:r>
            <a:r>
              <a:rPr lang="en-US" sz="1000" i="1" dirty="0" smtClean="0"/>
              <a:t>2004-2014</a:t>
            </a:r>
            <a:r>
              <a:rPr lang="en-US" sz="1000" dirty="0" smtClean="0"/>
              <a:t>, Milliman, 2016 </a:t>
            </a:r>
            <a:endParaRPr lang="en-US" sz="1000" dirty="0">
              <a:solidFill>
                <a:srgbClr val="000000"/>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61332" y="1181266"/>
            <a:ext cx="8044786" cy="4076534"/>
          </a:xfrm>
          <a:prstGeom prst="rect">
            <a:avLst/>
          </a:prstGeom>
          <a:noFill/>
        </p:spPr>
      </p:pic>
    </p:spTree>
    <p:extLst>
      <p:ext uri="{BB962C8B-B14F-4D97-AF65-F5344CB8AC3E}">
        <p14:creationId xmlns:p14="http://schemas.microsoft.com/office/powerpoint/2010/main" val="224687504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Contrast OCM to Part B Payment Model</a:t>
            </a:r>
            <a:endParaRPr lang="en-US" dirty="0"/>
          </a:p>
        </p:txBody>
      </p:sp>
      <p:sp>
        <p:nvSpPr>
          <p:cNvPr id="7" name="Text Placeholder 6"/>
          <p:cNvSpPr>
            <a:spLocks noGrp="1"/>
          </p:cNvSpPr>
          <p:nvPr>
            <p:ph type="body" sz="half" idx="1"/>
          </p:nvPr>
        </p:nvSpPr>
        <p:spPr/>
        <p:txBody>
          <a:bodyPr>
            <a:normAutofit/>
          </a:bodyPr>
          <a:lstStyle/>
          <a:p>
            <a:pPr>
              <a:lnSpc>
                <a:spcPct val="110000"/>
              </a:lnSpc>
            </a:pPr>
            <a:r>
              <a:rPr lang="en-US" sz="2000" dirty="0" smtClean="0"/>
              <a:t>Oncology Care Model</a:t>
            </a:r>
          </a:p>
          <a:p>
            <a:pPr lvl="1">
              <a:lnSpc>
                <a:spcPct val="110000"/>
              </a:lnSpc>
            </a:pPr>
            <a:r>
              <a:rPr lang="en-US" sz="1800" dirty="0" smtClean="0"/>
              <a:t>Developed over a 3-year period</a:t>
            </a:r>
          </a:p>
          <a:p>
            <a:pPr lvl="1">
              <a:lnSpc>
                <a:spcPct val="110000"/>
              </a:lnSpc>
            </a:pPr>
            <a:r>
              <a:rPr lang="en-US" sz="1800" dirty="0" smtClean="0"/>
              <a:t>Extensive expert input</a:t>
            </a:r>
          </a:p>
          <a:p>
            <a:pPr lvl="2">
              <a:lnSpc>
                <a:spcPct val="110000"/>
              </a:lnSpc>
            </a:pPr>
            <a:r>
              <a:rPr lang="en-US" sz="1600" dirty="0" smtClean="0"/>
              <a:t>MITRE &amp; Brookings</a:t>
            </a:r>
          </a:p>
          <a:p>
            <a:pPr lvl="1">
              <a:lnSpc>
                <a:spcPct val="110000"/>
              </a:lnSpc>
            </a:pPr>
            <a:r>
              <a:rPr lang="en-US" sz="1800" dirty="0" smtClean="0"/>
              <a:t>Provider &amp; patient input</a:t>
            </a:r>
          </a:p>
          <a:p>
            <a:pPr lvl="1">
              <a:lnSpc>
                <a:spcPct val="110000"/>
              </a:lnSpc>
            </a:pPr>
            <a:r>
              <a:rPr lang="en-US" sz="1800" dirty="0" smtClean="0"/>
              <a:t>Voluntary</a:t>
            </a:r>
          </a:p>
          <a:p>
            <a:pPr lvl="1">
              <a:lnSpc>
                <a:spcPct val="110000"/>
              </a:lnSpc>
            </a:pPr>
            <a:r>
              <a:rPr lang="en-US" sz="1800" dirty="0" smtClean="0"/>
              <a:t>Limited in scope (100 practices)</a:t>
            </a:r>
          </a:p>
          <a:p>
            <a:pPr lvl="1">
              <a:lnSpc>
                <a:spcPct val="110000"/>
              </a:lnSpc>
            </a:pPr>
            <a:r>
              <a:rPr lang="en-US" sz="1800" dirty="0" smtClean="0"/>
              <a:t>Extensive quality measures</a:t>
            </a:r>
          </a:p>
          <a:p>
            <a:pPr lvl="1">
              <a:lnSpc>
                <a:spcPct val="110000"/>
              </a:lnSpc>
            </a:pPr>
            <a:r>
              <a:rPr lang="en-US" sz="1800" dirty="0" smtClean="0"/>
              <a:t>Cooperative, transparent process</a:t>
            </a:r>
          </a:p>
          <a:p>
            <a:pPr lvl="1">
              <a:lnSpc>
                <a:spcPct val="110000"/>
              </a:lnSpc>
            </a:pPr>
            <a:r>
              <a:rPr lang="en-US" sz="1800" dirty="0" smtClean="0"/>
              <a:t>Thoughtful &amp; thorough</a:t>
            </a:r>
            <a:endParaRPr lang="en-US" sz="1800" dirty="0"/>
          </a:p>
        </p:txBody>
      </p:sp>
      <p:sp>
        <p:nvSpPr>
          <p:cNvPr id="8" name="Content Placeholder 7"/>
          <p:cNvSpPr>
            <a:spLocks noGrp="1"/>
          </p:cNvSpPr>
          <p:nvPr>
            <p:ph sz="half" idx="2"/>
          </p:nvPr>
        </p:nvSpPr>
        <p:spPr/>
        <p:txBody>
          <a:bodyPr/>
          <a:lstStyle/>
          <a:p>
            <a:r>
              <a:rPr lang="en-US" sz="2000" dirty="0" smtClean="0"/>
              <a:t>Part B Drug Payment Model</a:t>
            </a:r>
          </a:p>
          <a:p>
            <a:pPr lvl="1"/>
            <a:r>
              <a:rPr lang="en-US" sz="1800" dirty="0" smtClean="0"/>
              <a:t>Appeared out of thin air</a:t>
            </a:r>
          </a:p>
          <a:p>
            <a:pPr lvl="2"/>
            <a:r>
              <a:rPr lang="en-US" sz="1600" dirty="0" smtClean="0"/>
              <a:t>No notice except for error in contractor posting</a:t>
            </a:r>
          </a:p>
          <a:p>
            <a:pPr lvl="1"/>
            <a:r>
              <a:rPr lang="en-US" sz="1800" dirty="0" smtClean="0"/>
              <a:t>No expert input</a:t>
            </a:r>
          </a:p>
          <a:p>
            <a:pPr lvl="1"/>
            <a:r>
              <a:rPr lang="en-US" sz="1800" dirty="0" smtClean="0"/>
              <a:t>No provider or patient input</a:t>
            </a:r>
          </a:p>
          <a:p>
            <a:pPr lvl="1"/>
            <a:r>
              <a:rPr lang="en-US" sz="1800" dirty="0" smtClean="0"/>
              <a:t>Mandatory</a:t>
            </a:r>
          </a:p>
          <a:p>
            <a:pPr lvl="1"/>
            <a:r>
              <a:rPr lang="en-US" sz="1800" dirty="0" smtClean="0"/>
              <a:t>National</a:t>
            </a:r>
          </a:p>
          <a:p>
            <a:pPr lvl="1"/>
            <a:r>
              <a:rPr lang="en-US" sz="1800" dirty="0" smtClean="0"/>
              <a:t>Secretive</a:t>
            </a:r>
          </a:p>
          <a:p>
            <a:pPr lvl="1"/>
            <a:endParaRPr lang="en-US" dirty="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133716661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all comes from the White House</a:t>
            </a:r>
          </a:p>
          <a:p>
            <a:pPr lvl="1"/>
            <a:r>
              <a:rPr lang="en-US" dirty="0" smtClean="0"/>
              <a:t>Using Executive Branch power to trump (no pun intended) Congress</a:t>
            </a:r>
          </a:p>
          <a:p>
            <a:pPr lvl="1"/>
            <a:r>
              <a:rPr lang="en-US" dirty="0" smtClean="0"/>
              <a:t>Have told Democrats in Congress to stand down</a:t>
            </a:r>
          </a:p>
          <a:p>
            <a:r>
              <a:rPr lang="en-US" dirty="0" smtClean="0"/>
              <a:t>Republicans are furious</a:t>
            </a:r>
          </a:p>
          <a:p>
            <a:pPr lvl="1"/>
            <a:r>
              <a:rPr lang="en-US" dirty="0" smtClean="0"/>
              <a:t>Witness strong Hatch, Upton, and Brady response morning after</a:t>
            </a:r>
          </a:p>
          <a:p>
            <a:pPr lvl="1"/>
            <a:r>
              <a:rPr lang="en-US" dirty="0" smtClean="0"/>
              <a:t>More executive action over Congress</a:t>
            </a:r>
          </a:p>
          <a:p>
            <a:pPr lvl="2"/>
            <a:r>
              <a:rPr lang="en-US" dirty="0" smtClean="0"/>
              <a:t>Sets a really bad precedent</a:t>
            </a:r>
          </a:p>
          <a:p>
            <a:pPr lvl="1"/>
            <a:r>
              <a:rPr lang="en-US" dirty="0" smtClean="0"/>
              <a:t>Another way to attack Obamacare</a:t>
            </a:r>
          </a:p>
          <a:p>
            <a:r>
              <a:rPr lang="en-US" dirty="0" smtClean="0"/>
              <a:t>There will be a bill to stop this and letter to CMS</a:t>
            </a:r>
          </a:p>
          <a:p>
            <a:pPr lvl="1"/>
            <a:r>
              <a:rPr lang="en-US" dirty="0" smtClean="0"/>
              <a:t>Question is will it be bipartisan or partisan?</a:t>
            </a:r>
          </a:p>
          <a:p>
            <a:endParaRPr lang="en-US" dirty="0"/>
          </a:p>
        </p:txBody>
      </p:sp>
      <p:sp>
        <p:nvSpPr>
          <p:cNvPr id="3" name="Title 2"/>
          <p:cNvSpPr>
            <a:spLocks noGrp="1"/>
          </p:cNvSpPr>
          <p:nvPr>
            <p:ph type="title"/>
          </p:nvPr>
        </p:nvSpPr>
        <p:spPr/>
        <p:txBody>
          <a:bodyPr/>
          <a:lstStyle/>
          <a:p>
            <a:r>
              <a:rPr lang="en-US" dirty="0" smtClean="0"/>
              <a:t>Politics Surrounding the Experiment</a:t>
            </a:r>
            <a:endParaRPr lang="en-US" dirty="0"/>
          </a:p>
        </p:txBody>
      </p:sp>
      <p:sp>
        <p:nvSpPr>
          <p:cNvPr id="4" name="Slide Number Placeholder 3"/>
          <p:cNvSpPr>
            <a:spLocks noGrp="1"/>
          </p:cNvSpPr>
          <p:nvPr>
            <p:ph type="sldNum" sz="quarter" idx="10"/>
          </p:nvPr>
        </p:nvSpPr>
        <p:spPr/>
        <p:txBody>
          <a:bodyPr/>
          <a:lstStyle/>
          <a:p>
            <a:pPr>
              <a:defRPr/>
            </a:pPr>
            <a:fld id="{3DD455A2-1666-3B41-8860-BAA80C8C4A90}"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smtClean="0"/>
              <a:t>© 2015 Community Oncology Alliance</a:t>
            </a:r>
            <a:endParaRPr lang="en-US" dirty="0"/>
          </a:p>
        </p:txBody>
      </p:sp>
    </p:spTree>
    <p:extLst>
      <p:ext uri="{BB962C8B-B14F-4D97-AF65-F5344CB8AC3E}">
        <p14:creationId xmlns:p14="http://schemas.microsoft.com/office/powerpoint/2010/main" val="82838516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OA_Template_08-27-2015CR">
  <a:themeElements>
    <a:clrScheme name="PayerExchangeSummit">
      <a:dk1>
        <a:sysClr val="windowText" lastClr="000000"/>
      </a:dk1>
      <a:lt1>
        <a:sysClr val="window" lastClr="FFFFFF"/>
      </a:lt1>
      <a:dk2>
        <a:srgbClr val="162864"/>
      </a:dk2>
      <a:lt2>
        <a:srgbClr val="EEECE1"/>
      </a:lt2>
      <a:accent1>
        <a:srgbClr val="2364A1"/>
      </a:accent1>
      <a:accent2>
        <a:srgbClr val="C3082D"/>
      </a:accent2>
      <a:accent3>
        <a:srgbClr val="0092D2"/>
      </a:accent3>
      <a:accent4>
        <a:srgbClr val="DFDED7"/>
      </a:accent4>
      <a:accent5>
        <a:srgbClr val="C1C2B5"/>
      </a:accent5>
      <a:accent6>
        <a:srgbClr val="18266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alth_Retreat_PPT_Template">
  <a:themeElements>
    <a:clrScheme name="BRG Color Palette 1">
      <a:dk1>
        <a:srgbClr val="1A2944"/>
      </a:dk1>
      <a:lt1>
        <a:sysClr val="window" lastClr="FFFFFF"/>
      </a:lt1>
      <a:dk2>
        <a:srgbClr val="757B82"/>
      </a:dk2>
      <a:lt2>
        <a:srgbClr val="ACB3B8"/>
      </a:lt2>
      <a:accent1>
        <a:srgbClr val="41BFB9"/>
      </a:accent1>
      <a:accent2>
        <a:srgbClr val="E95F22"/>
      </a:accent2>
      <a:accent3>
        <a:srgbClr val="FF970F"/>
      </a:accent3>
      <a:accent4>
        <a:srgbClr val="23395E"/>
      </a:accent4>
      <a:accent5>
        <a:srgbClr val="91CCC3"/>
      </a:accent5>
      <a:accent6>
        <a:srgbClr val="E6914B"/>
      </a:accent6>
      <a:hlink>
        <a:srgbClr val="41BFB9"/>
      </a:hlink>
      <a:folHlink>
        <a:srgbClr val="1A29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ealth_Retreat_PPT_Template">
  <a:themeElements>
    <a:clrScheme name="BRG Color Palette 1">
      <a:dk1>
        <a:srgbClr val="1A2944"/>
      </a:dk1>
      <a:lt1>
        <a:sysClr val="window" lastClr="FFFFFF"/>
      </a:lt1>
      <a:dk2>
        <a:srgbClr val="757B82"/>
      </a:dk2>
      <a:lt2>
        <a:srgbClr val="ACB3B8"/>
      </a:lt2>
      <a:accent1>
        <a:srgbClr val="41BFB9"/>
      </a:accent1>
      <a:accent2>
        <a:srgbClr val="E95F22"/>
      </a:accent2>
      <a:accent3>
        <a:srgbClr val="FF970F"/>
      </a:accent3>
      <a:accent4>
        <a:srgbClr val="23395E"/>
      </a:accent4>
      <a:accent5>
        <a:srgbClr val="91CCC3"/>
      </a:accent5>
      <a:accent6>
        <a:srgbClr val="E6914B"/>
      </a:accent6>
      <a:hlink>
        <a:srgbClr val="41BFB9"/>
      </a:hlink>
      <a:folHlink>
        <a:srgbClr val="1A29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COA_Template_08-27-2015CR.potx</Template>
  <TotalTime>19549</TotalTime>
  <Words>2172</Words>
  <Application>Microsoft Office PowerPoint</Application>
  <PresentationFormat>On-screen Show (4:3)</PresentationFormat>
  <Paragraphs>350</Paragraphs>
  <Slides>33</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ＭＳ Ｐゴシック</vt:lpstr>
      <vt:lpstr>Arial</vt:lpstr>
      <vt:lpstr>Arial Narrow</vt:lpstr>
      <vt:lpstr>Calibri</vt:lpstr>
      <vt:lpstr>Lucida Grande</vt:lpstr>
      <vt:lpstr>Tahoma</vt:lpstr>
      <vt:lpstr>Times New Roman</vt:lpstr>
      <vt:lpstr>Wingdings</vt:lpstr>
      <vt:lpstr>ヒラギノ角ゴ Pro W3</vt:lpstr>
      <vt:lpstr>COA_Template_08-27-2015CR</vt:lpstr>
      <vt:lpstr>Health_Retreat_PPT_Template</vt:lpstr>
      <vt:lpstr>1_Health_Retreat_PPT_Template</vt:lpstr>
      <vt:lpstr>POHMS Spring Conference</vt:lpstr>
      <vt:lpstr>PowerPoint Presentation</vt:lpstr>
      <vt:lpstr>Medicare Part B Drug Payment ”Model”</vt:lpstr>
      <vt:lpstr>Step Back – What is CMS Really Saying?</vt:lpstr>
      <vt:lpstr>Clear Evidence CMS Hypothesis is Wrong</vt:lpstr>
      <vt:lpstr>Likely Impact on Patients &amp; Their Care</vt:lpstr>
      <vt:lpstr>Site of Cancer Care Shifting Dramatically</vt:lpstr>
      <vt:lpstr>Contrast OCM to Part B Payment Model</vt:lpstr>
      <vt:lpstr>Politics Surrounding the Experiment</vt:lpstr>
      <vt:lpstr>Why Every Practice Should Be Very Scared!!!</vt:lpstr>
      <vt:lpstr>COA Position</vt:lpstr>
      <vt:lpstr>Letter to Congress from 316 Organizations</vt:lpstr>
      <vt:lpstr>Enlist the Help of Congress to Stop This</vt:lpstr>
      <vt:lpstr>Study on the Cost Drivers of Cancer Care</vt:lpstr>
      <vt:lpstr>Study Design</vt:lpstr>
      <vt:lpstr>Key Findings</vt:lpstr>
      <vt:lpstr>Cancer Prevalence Increasing</vt:lpstr>
      <vt:lpstr>Cancer &amp; Overall Costs  Increasing at Similar Rates</vt:lpstr>
      <vt:lpstr>Total Spending for Cancer Patients  Has Increased Slightly</vt:lpstr>
      <vt:lpstr>Component Cost Drivers Present a  More Complex Picture Than Just Drugs </vt:lpstr>
      <vt:lpstr>Cost Drivers Vary Over Study Period</vt:lpstr>
      <vt:lpstr>Cost Varies by Cancer Type</vt:lpstr>
      <vt:lpstr>Substantial Shift in the Site of Care </vt:lpstr>
      <vt:lpstr>Same Pattern in Commercial </vt:lpstr>
      <vt:lpstr>Medicare Costs  Significantly Higher in Hospitals</vt:lpstr>
      <vt:lpstr>Commercial Costs  Significantly Higher in Hospitals</vt:lpstr>
      <vt:lpstr>Cost to Medicare of the Shift in Site of Care</vt:lpstr>
      <vt:lpstr>Take Aways from the Cost Drivers Study</vt:lpstr>
      <vt:lpstr>What Else is Happening on Capitol Hill</vt:lpstr>
      <vt:lpstr>2016 Community Oncology Conference</vt:lpstr>
      <vt:lpstr>PowerPoint Presentation</vt:lpstr>
      <vt:lpstr>Thank You!</vt:lpstr>
      <vt:lpstr>CEU</vt:lpstr>
    </vt:vector>
  </TitlesOfParts>
  <Company>Cigna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Latorra, Gail E      W1CS</dc:creator>
  <cp:lastModifiedBy>Fran Corona</cp:lastModifiedBy>
  <cp:revision>362</cp:revision>
  <cp:lastPrinted>2014-08-26T16:14:45Z</cp:lastPrinted>
  <dcterms:created xsi:type="dcterms:W3CDTF">2014-09-23T20:45:24Z</dcterms:created>
  <dcterms:modified xsi:type="dcterms:W3CDTF">2016-04-11T17:15:01Z</dcterms:modified>
</cp:coreProperties>
</file>